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5" r:id="rId2"/>
    <p:sldId id="262" r:id="rId3"/>
    <p:sldId id="283" r:id="rId4"/>
    <p:sldId id="284" r:id="rId5"/>
    <p:sldId id="298" r:id="rId6"/>
    <p:sldId id="299" r:id="rId7"/>
    <p:sldId id="265" r:id="rId8"/>
    <p:sldId id="268" r:id="rId9"/>
    <p:sldId id="269" r:id="rId10"/>
    <p:sldId id="259" r:id="rId11"/>
    <p:sldId id="270" r:id="rId12"/>
    <p:sldId id="271" r:id="rId13"/>
    <p:sldId id="258" r:id="rId14"/>
    <p:sldId id="263" r:id="rId15"/>
    <p:sldId id="272" r:id="rId16"/>
    <p:sldId id="273" r:id="rId17"/>
    <p:sldId id="260" r:id="rId18"/>
    <p:sldId id="275" r:id="rId19"/>
    <p:sldId id="274" r:id="rId20"/>
    <p:sldId id="278" r:id="rId21"/>
    <p:sldId id="293" r:id="rId22"/>
    <p:sldId id="294" r:id="rId23"/>
    <p:sldId id="295" r:id="rId24"/>
    <p:sldId id="300" r:id="rId25"/>
    <p:sldId id="257" r:id="rId26"/>
    <p:sldId id="276" r:id="rId27"/>
    <p:sldId id="279" r:id="rId28"/>
    <p:sldId id="301" r:id="rId29"/>
    <p:sldId id="302" r:id="rId30"/>
    <p:sldId id="280" r:id="rId31"/>
    <p:sldId id="303" r:id="rId32"/>
    <p:sldId id="304" r:id="rId33"/>
    <p:sldId id="261" r:id="rId34"/>
    <p:sldId id="308" r:id="rId35"/>
    <p:sldId id="307" r:id="rId36"/>
    <p:sldId id="306" r:id="rId37"/>
    <p:sldId id="297" r:id="rId38"/>
    <p:sldId id="286" r:id="rId39"/>
    <p:sldId id="287" r:id="rId40"/>
    <p:sldId id="288" r:id="rId41"/>
    <p:sldId id="289" r:id="rId42"/>
    <p:sldId id="290" r:id="rId4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B8684-B538-4C52-BE30-9008DE361848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56527FA-0907-44D7-A36E-F4650FF51D3B}">
      <dgm:prSet phldrT="[ข้อความ]" custT="1"/>
      <dgm:spPr/>
      <dgm:t>
        <a:bodyPr/>
        <a:lstStyle/>
        <a:p>
          <a:r>
            <a:rPr lang="th-TH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เป็นชาวเขา 9 เผ่า</a:t>
          </a:r>
          <a:endParaRPr lang="th-TH" sz="5400" dirty="0">
            <a:solidFill>
              <a:schemeClr val="bg1"/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82EF3BD4-8E98-47A3-B965-EBC52D03065A}" type="parTrans" cxnId="{82E2935C-2427-4387-96AF-1CF3C5B41DA4}">
      <dgm:prSet/>
      <dgm:spPr/>
      <dgm:t>
        <a:bodyPr/>
        <a:lstStyle/>
        <a:p>
          <a:endParaRPr lang="th-TH"/>
        </a:p>
      </dgm:t>
    </dgm:pt>
    <dgm:pt modelId="{30D40A8C-5B58-4862-BBCD-5788BD5BEBBB}" type="sibTrans" cxnId="{82E2935C-2427-4387-96AF-1CF3C5B41DA4}">
      <dgm:prSet/>
      <dgm:spPr/>
      <dgm:t>
        <a:bodyPr/>
        <a:lstStyle/>
        <a:p>
          <a:endParaRPr lang="th-TH"/>
        </a:p>
      </dgm:t>
    </dgm:pt>
    <dgm:pt modelId="{5F606CFC-61A1-4CB2-A3B8-E2386A457C2F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เป็นบุคคลบนพื้นที่สูง</a:t>
          </a:r>
          <a:endParaRPr lang="th-TH" sz="4800" dirty="0">
            <a:solidFill>
              <a:schemeClr val="tx1"/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16B3E046-CEF5-42BE-BA78-8D5C8C6DD007}" type="parTrans" cxnId="{CDD5135C-AB54-4E00-94EE-EA4523A26D79}">
      <dgm:prSet/>
      <dgm:spPr/>
      <dgm:t>
        <a:bodyPr/>
        <a:lstStyle/>
        <a:p>
          <a:endParaRPr lang="th-TH"/>
        </a:p>
      </dgm:t>
    </dgm:pt>
    <dgm:pt modelId="{9B5329B0-5CCC-4E61-9026-D49B4A2F9D78}" type="sibTrans" cxnId="{CDD5135C-AB54-4E00-94EE-EA4523A26D79}">
      <dgm:prSet/>
      <dgm:spPr/>
      <dgm:t>
        <a:bodyPr/>
        <a:lstStyle/>
        <a:p>
          <a:endParaRPr lang="th-TH"/>
        </a:p>
      </dgm:t>
    </dgm:pt>
    <dgm:pt modelId="{9A500878-FD89-4CFF-8730-992401E5D977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มีสัญชาติไทยตามกฎหมายว่าด้วยสัญชาติ</a:t>
          </a:r>
          <a:endParaRPr lang="th-TH" sz="4800" dirty="0">
            <a:solidFill>
              <a:schemeClr val="tx1"/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1B2A6B7B-8DB9-4A40-B956-1EACB252C1C3}" type="parTrans" cxnId="{CF07D296-D86B-4197-AEF2-418B9B1D5204}">
      <dgm:prSet/>
      <dgm:spPr/>
      <dgm:t>
        <a:bodyPr/>
        <a:lstStyle/>
        <a:p>
          <a:endParaRPr lang="th-TH"/>
        </a:p>
      </dgm:t>
    </dgm:pt>
    <dgm:pt modelId="{107C2337-B999-4ECC-8995-677BDF0F93A7}" type="sibTrans" cxnId="{CF07D296-D86B-4197-AEF2-418B9B1D5204}">
      <dgm:prSet/>
      <dgm:spPr/>
      <dgm:t>
        <a:bodyPr/>
        <a:lstStyle/>
        <a:p>
          <a:endParaRPr lang="th-TH"/>
        </a:p>
      </dgm:t>
    </dgm:pt>
    <dgm:pt modelId="{29673810-9B69-4F6E-B65F-2AFE87ACFC67}">
      <dgm:prSet phldrT="[ข้อความ]" custT="1"/>
      <dgm:spPr/>
      <dgm:t>
        <a:bodyPr/>
        <a:lstStyle/>
        <a:p>
          <a:r>
            <a:rPr lang="th-TH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อยู่ในเขตท้องที่ 20 จังหวัดที่กำหนด</a:t>
          </a:r>
          <a:endParaRPr lang="th-TH" sz="5400" dirty="0">
            <a:solidFill>
              <a:schemeClr val="tx1"/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408163E9-9CD5-472D-9F16-56421CDE92CE}" type="parTrans" cxnId="{01D9F5E5-8CCA-44CC-8361-743C4D4BF37B}">
      <dgm:prSet/>
      <dgm:spPr/>
      <dgm:t>
        <a:bodyPr/>
        <a:lstStyle/>
        <a:p>
          <a:endParaRPr lang="th-TH"/>
        </a:p>
      </dgm:t>
    </dgm:pt>
    <dgm:pt modelId="{D0233359-E095-4BBC-8585-B7CF14860183}" type="sibTrans" cxnId="{01D9F5E5-8CCA-44CC-8361-743C4D4BF37B}">
      <dgm:prSet/>
      <dgm:spPr/>
      <dgm:t>
        <a:bodyPr/>
        <a:lstStyle/>
        <a:p>
          <a:endParaRPr lang="th-TH"/>
        </a:p>
      </dgm:t>
    </dgm:pt>
    <dgm:pt modelId="{FC0F31E8-3AF9-4686-8F81-D641125FB377}" type="pres">
      <dgm:prSet presAssocID="{5EDB8684-B538-4C52-BE30-9008DE3618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4364E9B-C40A-4E98-BBF6-484123C8F621}" type="pres">
      <dgm:prSet presAssocID="{556527FA-0907-44D7-A36E-F4650FF51D3B}" presName="parentLin" presStyleCnt="0"/>
      <dgm:spPr/>
    </dgm:pt>
    <dgm:pt modelId="{677C8EFE-EB41-4DFB-90C3-CEA77E7FF389}" type="pres">
      <dgm:prSet presAssocID="{556527FA-0907-44D7-A36E-F4650FF51D3B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08F28EB3-DDB5-4A8E-A89F-5F78F3AFFF1C}" type="pres">
      <dgm:prSet presAssocID="{556527FA-0907-44D7-A36E-F4650FF51D3B}" presName="parentText" presStyleLbl="node1" presStyleIdx="0" presStyleCnt="4" custLinFactNeighborY="3875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5E8E8C-998D-48F5-8610-E4BBB09557DD}" type="pres">
      <dgm:prSet presAssocID="{556527FA-0907-44D7-A36E-F4650FF51D3B}" presName="negativeSpace" presStyleCnt="0"/>
      <dgm:spPr/>
    </dgm:pt>
    <dgm:pt modelId="{FE0E2C0E-B7F8-4A57-8DDF-5C701E487200}" type="pres">
      <dgm:prSet presAssocID="{556527FA-0907-44D7-A36E-F4650FF51D3B}" presName="childText" presStyleLbl="conFgAcc1" presStyleIdx="0" presStyleCnt="4">
        <dgm:presLayoutVars>
          <dgm:bulletEnabled val="1"/>
        </dgm:presLayoutVars>
      </dgm:prSet>
      <dgm:spPr/>
    </dgm:pt>
    <dgm:pt modelId="{80B84149-D832-4336-8173-D41016DEDBA7}" type="pres">
      <dgm:prSet presAssocID="{30D40A8C-5B58-4862-BBCD-5788BD5BEBBB}" presName="spaceBetweenRectangles" presStyleCnt="0"/>
      <dgm:spPr/>
    </dgm:pt>
    <dgm:pt modelId="{B693CB08-480E-49D9-ADB6-17E11F9D9507}" type="pres">
      <dgm:prSet presAssocID="{5F606CFC-61A1-4CB2-A3B8-E2386A457C2F}" presName="parentLin" presStyleCnt="0"/>
      <dgm:spPr/>
    </dgm:pt>
    <dgm:pt modelId="{87F027F5-497E-4BC5-8F07-0E545CCD9C7B}" type="pres">
      <dgm:prSet presAssocID="{5F606CFC-61A1-4CB2-A3B8-E2386A457C2F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460802D8-AB22-4716-8811-0AE33CDBD1B7}" type="pres">
      <dgm:prSet presAssocID="{5F606CFC-61A1-4CB2-A3B8-E2386A457C2F}" presName="parentText" presStyleLbl="node1" presStyleIdx="1" presStyleCnt="4" custLinFactNeighborY="2858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47D14A-F1D4-42E1-86C3-8032433B9F65}" type="pres">
      <dgm:prSet presAssocID="{5F606CFC-61A1-4CB2-A3B8-E2386A457C2F}" presName="negativeSpace" presStyleCnt="0"/>
      <dgm:spPr/>
    </dgm:pt>
    <dgm:pt modelId="{4FE7BF38-464F-484B-B6B2-DAE6EB7ABC9B}" type="pres">
      <dgm:prSet presAssocID="{5F606CFC-61A1-4CB2-A3B8-E2386A457C2F}" presName="childText" presStyleLbl="conFgAcc1" presStyleIdx="1" presStyleCnt="4">
        <dgm:presLayoutVars>
          <dgm:bulletEnabled val="1"/>
        </dgm:presLayoutVars>
      </dgm:prSet>
      <dgm:spPr/>
    </dgm:pt>
    <dgm:pt modelId="{08A40B21-5E1B-447D-BBC7-4F059245B9FE}" type="pres">
      <dgm:prSet presAssocID="{9B5329B0-5CCC-4E61-9026-D49B4A2F9D78}" presName="spaceBetweenRectangles" presStyleCnt="0"/>
      <dgm:spPr/>
    </dgm:pt>
    <dgm:pt modelId="{93E26993-C55E-4526-99CF-56D0377CEE83}" type="pres">
      <dgm:prSet presAssocID="{9A500878-FD89-4CFF-8730-992401E5D977}" presName="parentLin" presStyleCnt="0"/>
      <dgm:spPr/>
    </dgm:pt>
    <dgm:pt modelId="{8C387560-E80D-4B0E-B35D-353E376E62E2}" type="pres">
      <dgm:prSet presAssocID="{9A500878-FD89-4CFF-8730-992401E5D977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D660379C-CA1A-4A26-A219-A09B3212A4D8}" type="pres">
      <dgm:prSet presAssocID="{9A500878-FD89-4CFF-8730-992401E5D977}" presName="parentText" presStyleLbl="node1" presStyleIdx="2" presStyleCnt="4" custScaleX="142857" custLinFactNeighborX="-21685" custLinFactNeighborY="3276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4D5A3E-1D1B-454F-B4EE-879E588ED4A2}" type="pres">
      <dgm:prSet presAssocID="{9A500878-FD89-4CFF-8730-992401E5D977}" presName="negativeSpace" presStyleCnt="0"/>
      <dgm:spPr/>
    </dgm:pt>
    <dgm:pt modelId="{49EDB5BA-FE72-45BD-B872-74791945B2EA}" type="pres">
      <dgm:prSet presAssocID="{9A500878-FD89-4CFF-8730-992401E5D977}" presName="childText" presStyleLbl="conFgAcc1" presStyleIdx="2" presStyleCnt="4">
        <dgm:presLayoutVars>
          <dgm:bulletEnabled val="1"/>
        </dgm:presLayoutVars>
      </dgm:prSet>
      <dgm:spPr/>
    </dgm:pt>
    <dgm:pt modelId="{2E5EC959-82CD-4806-BE10-B394FF04BC95}" type="pres">
      <dgm:prSet presAssocID="{107C2337-B999-4ECC-8995-677BDF0F93A7}" presName="spaceBetweenRectangles" presStyleCnt="0"/>
      <dgm:spPr/>
    </dgm:pt>
    <dgm:pt modelId="{AAAEDC22-27D1-45F8-949E-5D7C6EDF4880}" type="pres">
      <dgm:prSet presAssocID="{29673810-9B69-4F6E-B65F-2AFE87ACFC67}" presName="parentLin" presStyleCnt="0"/>
      <dgm:spPr/>
    </dgm:pt>
    <dgm:pt modelId="{D9068E56-8EF9-40DD-AA93-0AE7AD7D4E5B}" type="pres">
      <dgm:prSet presAssocID="{29673810-9B69-4F6E-B65F-2AFE87ACFC67}" presName="parentLeftMargin" presStyleLbl="node1" presStyleIdx="2" presStyleCnt="4" custScaleX="142857"/>
      <dgm:spPr/>
      <dgm:t>
        <a:bodyPr/>
        <a:lstStyle/>
        <a:p>
          <a:endParaRPr lang="th-TH"/>
        </a:p>
      </dgm:t>
    </dgm:pt>
    <dgm:pt modelId="{15F0AB08-0ED7-498A-B3C3-AF23F64F68AE}" type="pres">
      <dgm:prSet presAssocID="{29673810-9B69-4F6E-B65F-2AFE87ACFC67}" presName="parentText" presStyleLbl="node1" presStyleIdx="3" presStyleCnt="4" custScaleX="147172" custLinFactNeighborX="-59024" custLinFactNeighborY="2259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E6DB6C-E72F-4E29-AE46-B9B7D3055A99}" type="pres">
      <dgm:prSet presAssocID="{29673810-9B69-4F6E-B65F-2AFE87ACFC67}" presName="negativeSpace" presStyleCnt="0"/>
      <dgm:spPr/>
    </dgm:pt>
    <dgm:pt modelId="{6685C537-15F9-4F00-BB6C-9A1EEA27F862}" type="pres">
      <dgm:prSet presAssocID="{29673810-9B69-4F6E-B65F-2AFE87ACFC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1B1E6EA-ECEA-4AB2-ACA8-3CE18A6E3FEF}" type="presOf" srcId="{9A500878-FD89-4CFF-8730-992401E5D977}" destId="{D660379C-CA1A-4A26-A219-A09B3212A4D8}" srcOrd="1" destOrd="0" presId="urn:microsoft.com/office/officeart/2005/8/layout/list1"/>
    <dgm:cxn modelId="{B97EBA67-8F16-4549-8DED-0CEA165B8181}" type="presOf" srcId="{29673810-9B69-4F6E-B65F-2AFE87ACFC67}" destId="{D9068E56-8EF9-40DD-AA93-0AE7AD7D4E5B}" srcOrd="0" destOrd="0" presId="urn:microsoft.com/office/officeart/2005/8/layout/list1"/>
    <dgm:cxn modelId="{EB29B2E4-4299-4274-AFB5-66F64D31EBC5}" type="presOf" srcId="{556527FA-0907-44D7-A36E-F4650FF51D3B}" destId="{677C8EFE-EB41-4DFB-90C3-CEA77E7FF389}" srcOrd="0" destOrd="0" presId="urn:microsoft.com/office/officeart/2005/8/layout/list1"/>
    <dgm:cxn modelId="{82E2935C-2427-4387-96AF-1CF3C5B41DA4}" srcId="{5EDB8684-B538-4C52-BE30-9008DE361848}" destId="{556527FA-0907-44D7-A36E-F4650FF51D3B}" srcOrd="0" destOrd="0" parTransId="{82EF3BD4-8E98-47A3-B965-EBC52D03065A}" sibTransId="{30D40A8C-5B58-4862-BBCD-5788BD5BEBBB}"/>
    <dgm:cxn modelId="{586E2AB6-853A-4199-8B7C-5784638EB8EB}" type="presOf" srcId="{5F606CFC-61A1-4CB2-A3B8-E2386A457C2F}" destId="{460802D8-AB22-4716-8811-0AE33CDBD1B7}" srcOrd="1" destOrd="0" presId="urn:microsoft.com/office/officeart/2005/8/layout/list1"/>
    <dgm:cxn modelId="{C0AC54A8-D57D-4965-9072-4DACAFF2717B}" type="presOf" srcId="{5F606CFC-61A1-4CB2-A3B8-E2386A457C2F}" destId="{87F027F5-497E-4BC5-8F07-0E545CCD9C7B}" srcOrd="0" destOrd="0" presId="urn:microsoft.com/office/officeart/2005/8/layout/list1"/>
    <dgm:cxn modelId="{147A94A4-9DD0-4CA4-9B23-2AEDFAA76F6A}" type="presOf" srcId="{9A500878-FD89-4CFF-8730-992401E5D977}" destId="{8C387560-E80D-4B0E-B35D-353E376E62E2}" srcOrd="0" destOrd="0" presId="urn:microsoft.com/office/officeart/2005/8/layout/list1"/>
    <dgm:cxn modelId="{56608807-4DD2-4A90-A84F-6EBD676036E5}" type="presOf" srcId="{5EDB8684-B538-4C52-BE30-9008DE361848}" destId="{FC0F31E8-3AF9-4686-8F81-D641125FB377}" srcOrd="0" destOrd="0" presId="urn:microsoft.com/office/officeart/2005/8/layout/list1"/>
    <dgm:cxn modelId="{FDD8D1C1-8546-43B0-81BE-9D897F9EC986}" type="presOf" srcId="{556527FA-0907-44D7-A36E-F4650FF51D3B}" destId="{08F28EB3-DDB5-4A8E-A89F-5F78F3AFFF1C}" srcOrd="1" destOrd="0" presId="urn:microsoft.com/office/officeart/2005/8/layout/list1"/>
    <dgm:cxn modelId="{E1DACE01-B8E9-476F-B44C-2CBDECDB85D6}" type="presOf" srcId="{29673810-9B69-4F6E-B65F-2AFE87ACFC67}" destId="{15F0AB08-0ED7-498A-B3C3-AF23F64F68AE}" srcOrd="1" destOrd="0" presId="urn:microsoft.com/office/officeart/2005/8/layout/list1"/>
    <dgm:cxn modelId="{CF07D296-D86B-4197-AEF2-418B9B1D5204}" srcId="{5EDB8684-B538-4C52-BE30-9008DE361848}" destId="{9A500878-FD89-4CFF-8730-992401E5D977}" srcOrd="2" destOrd="0" parTransId="{1B2A6B7B-8DB9-4A40-B956-1EACB252C1C3}" sibTransId="{107C2337-B999-4ECC-8995-677BDF0F93A7}"/>
    <dgm:cxn modelId="{01D9F5E5-8CCA-44CC-8361-743C4D4BF37B}" srcId="{5EDB8684-B538-4C52-BE30-9008DE361848}" destId="{29673810-9B69-4F6E-B65F-2AFE87ACFC67}" srcOrd="3" destOrd="0" parTransId="{408163E9-9CD5-472D-9F16-56421CDE92CE}" sibTransId="{D0233359-E095-4BBC-8585-B7CF14860183}"/>
    <dgm:cxn modelId="{CDD5135C-AB54-4E00-94EE-EA4523A26D79}" srcId="{5EDB8684-B538-4C52-BE30-9008DE361848}" destId="{5F606CFC-61A1-4CB2-A3B8-E2386A457C2F}" srcOrd="1" destOrd="0" parTransId="{16B3E046-CEF5-42BE-BA78-8D5C8C6DD007}" sibTransId="{9B5329B0-5CCC-4E61-9026-D49B4A2F9D78}"/>
    <dgm:cxn modelId="{A0D40D18-121F-4F54-A989-0102F54B0C8A}" type="presParOf" srcId="{FC0F31E8-3AF9-4686-8F81-D641125FB377}" destId="{44364E9B-C40A-4E98-BBF6-484123C8F621}" srcOrd="0" destOrd="0" presId="urn:microsoft.com/office/officeart/2005/8/layout/list1"/>
    <dgm:cxn modelId="{3896246D-3FCF-49F7-931C-6F16AB59EE93}" type="presParOf" srcId="{44364E9B-C40A-4E98-BBF6-484123C8F621}" destId="{677C8EFE-EB41-4DFB-90C3-CEA77E7FF389}" srcOrd="0" destOrd="0" presId="urn:microsoft.com/office/officeart/2005/8/layout/list1"/>
    <dgm:cxn modelId="{F2B2B644-5D4E-4C2A-8909-289D0BB59666}" type="presParOf" srcId="{44364E9B-C40A-4E98-BBF6-484123C8F621}" destId="{08F28EB3-DDB5-4A8E-A89F-5F78F3AFFF1C}" srcOrd="1" destOrd="0" presId="urn:microsoft.com/office/officeart/2005/8/layout/list1"/>
    <dgm:cxn modelId="{2C6B4187-A4C4-4180-8302-B498F5F08C10}" type="presParOf" srcId="{FC0F31E8-3AF9-4686-8F81-D641125FB377}" destId="{835E8E8C-998D-48F5-8610-E4BBB09557DD}" srcOrd="1" destOrd="0" presId="urn:microsoft.com/office/officeart/2005/8/layout/list1"/>
    <dgm:cxn modelId="{DB335E4B-F790-420E-8B71-1CA591E439F7}" type="presParOf" srcId="{FC0F31E8-3AF9-4686-8F81-D641125FB377}" destId="{FE0E2C0E-B7F8-4A57-8DDF-5C701E487200}" srcOrd="2" destOrd="0" presId="urn:microsoft.com/office/officeart/2005/8/layout/list1"/>
    <dgm:cxn modelId="{AFFB2DB8-42C7-4792-B505-0D9FFE860076}" type="presParOf" srcId="{FC0F31E8-3AF9-4686-8F81-D641125FB377}" destId="{80B84149-D832-4336-8173-D41016DEDBA7}" srcOrd="3" destOrd="0" presId="urn:microsoft.com/office/officeart/2005/8/layout/list1"/>
    <dgm:cxn modelId="{40182BF2-7848-40DC-A8C1-DBD4F7D10CFE}" type="presParOf" srcId="{FC0F31E8-3AF9-4686-8F81-D641125FB377}" destId="{B693CB08-480E-49D9-ADB6-17E11F9D9507}" srcOrd="4" destOrd="0" presId="urn:microsoft.com/office/officeart/2005/8/layout/list1"/>
    <dgm:cxn modelId="{EA2D6752-E130-426C-B5DB-FAE6AA150A1F}" type="presParOf" srcId="{B693CB08-480E-49D9-ADB6-17E11F9D9507}" destId="{87F027F5-497E-4BC5-8F07-0E545CCD9C7B}" srcOrd="0" destOrd="0" presId="urn:microsoft.com/office/officeart/2005/8/layout/list1"/>
    <dgm:cxn modelId="{EB479A34-DBFC-4F89-9F7C-CB18291177F5}" type="presParOf" srcId="{B693CB08-480E-49D9-ADB6-17E11F9D9507}" destId="{460802D8-AB22-4716-8811-0AE33CDBD1B7}" srcOrd="1" destOrd="0" presId="urn:microsoft.com/office/officeart/2005/8/layout/list1"/>
    <dgm:cxn modelId="{501CCEC5-A0F1-4153-804B-27EC4621C657}" type="presParOf" srcId="{FC0F31E8-3AF9-4686-8F81-D641125FB377}" destId="{A547D14A-F1D4-42E1-86C3-8032433B9F65}" srcOrd="5" destOrd="0" presId="urn:microsoft.com/office/officeart/2005/8/layout/list1"/>
    <dgm:cxn modelId="{37132CE8-4F1E-4DF7-B98A-2FAAF817938D}" type="presParOf" srcId="{FC0F31E8-3AF9-4686-8F81-D641125FB377}" destId="{4FE7BF38-464F-484B-B6B2-DAE6EB7ABC9B}" srcOrd="6" destOrd="0" presId="urn:microsoft.com/office/officeart/2005/8/layout/list1"/>
    <dgm:cxn modelId="{A3262AB5-736C-48C8-9527-61BD5A42EE00}" type="presParOf" srcId="{FC0F31E8-3AF9-4686-8F81-D641125FB377}" destId="{08A40B21-5E1B-447D-BBC7-4F059245B9FE}" srcOrd="7" destOrd="0" presId="urn:microsoft.com/office/officeart/2005/8/layout/list1"/>
    <dgm:cxn modelId="{125373F9-CE55-46DB-8E8D-6F780E50CCD2}" type="presParOf" srcId="{FC0F31E8-3AF9-4686-8F81-D641125FB377}" destId="{93E26993-C55E-4526-99CF-56D0377CEE83}" srcOrd="8" destOrd="0" presId="urn:microsoft.com/office/officeart/2005/8/layout/list1"/>
    <dgm:cxn modelId="{EB291A22-291C-4B68-A9D1-47DEAF538EF5}" type="presParOf" srcId="{93E26993-C55E-4526-99CF-56D0377CEE83}" destId="{8C387560-E80D-4B0E-B35D-353E376E62E2}" srcOrd="0" destOrd="0" presId="urn:microsoft.com/office/officeart/2005/8/layout/list1"/>
    <dgm:cxn modelId="{0F02BA97-203A-4821-A49D-207B02503E4C}" type="presParOf" srcId="{93E26993-C55E-4526-99CF-56D0377CEE83}" destId="{D660379C-CA1A-4A26-A219-A09B3212A4D8}" srcOrd="1" destOrd="0" presId="urn:microsoft.com/office/officeart/2005/8/layout/list1"/>
    <dgm:cxn modelId="{EDB25D17-5A4A-46F8-9969-A71A77071A4B}" type="presParOf" srcId="{FC0F31E8-3AF9-4686-8F81-D641125FB377}" destId="{AF4D5A3E-1D1B-454F-B4EE-879E588ED4A2}" srcOrd="9" destOrd="0" presId="urn:microsoft.com/office/officeart/2005/8/layout/list1"/>
    <dgm:cxn modelId="{FA9D2C0A-69C3-48B8-BB9E-C8BAD77A940A}" type="presParOf" srcId="{FC0F31E8-3AF9-4686-8F81-D641125FB377}" destId="{49EDB5BA-FE72-45BD-B872-74791945B2EA}" srcOrd="10" destOrd="0" presId="urn:microsoft.com/office/officeart/2005/8/layout/list1"/>
    <dgm:cxn modelId="{EEEA6650-2B12-422E-8660-6038D62A5776}" type="presParOf" srcId="{FC0F31E8-3AF9-4686-8F81-D641125FB377}" destId="{2E5EC959-82CD-4806-BE10-B394FF04BC95}" srcOrd="11" destOrd="0" presId="urn:microsoft.com/office/officeart/2005/8/layout/list1"/>
    <dgm:cxn modelId="{0CF49B1D-B8E7-427E-AF6D-590DEABEE95D}" type="presParOf" srcId="{FC0F31E8-3AF9-4686-8F81-D641125FB377}" destId="{AAAEDC22-27D1-45F8-949E-5D7C6EDF4880}" srcOrd="12" destOrd="0" presId="urn:microsoft.com/office/officeart/2005/8/layout/list1"/>
    <dgm:cxn modelId="{E99C5BA1-D9BE-474B-8658-DFF971C84366}" type="presParOf" srcId="{AAAEDC22-27D1-45F8-949E-5D7C6EDF4880}" destId="{D9068E56-8EF9-40DD-AA93-0AE7AD7D4E5B}" srcOrd="0" destOrd="0" presId="urn:microsoft.com/office/officeart/2005/8/layout/list1"/>
    <dgm:cxn modelId="{FF6F2175-08C5-489C-BF11-ECF435C22B82}" type="presParOf" srcId="{AAAEDC22-27D1-45F8-949E-5D7C6EDF4880}" destId="{15F0AB08-0ED7-498A-B3C3-AF23F64F68AE}" srcOrd="1" destOrd="0" presId="urn:microsoft.com/office/officeart/2005/8/layout/list1"/>
    <dgm:cxn modelId="{C7A0B6EB-BA51-4564-A79D-99B3AD67E40C}" type="presParOf" srcId="{FC0F31E8-3AF9-4686-8F81-D641125FB377}" destId="{8DE6DB6C-E72F-4E29-AE46-B9B7D3055A99}" srcOrd="13" destOrd="0" presId="urn:microsoft.com/office/officeart/2005/8/layout/list1"/>
    <dgm:cxn modelId="{4CCF2F0E-730A-4894-A7CC-C762375F4409}" type="presParOf" srcId="{FC0F31E8-3AF9-4686-8F81-D641125FB377}" destId="{6685C537-15F9-4F00-BB6C-9A1EEA27F8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E2C0E-B7F8-4A57-8DDF-5C701E487200}">
      <dsp:nvSpPr>
        <dsp:cNvPr id="0" name=""/>
        <dsp:cNvSpPr/>
      </dsp:nvSpPr>
      <dsp:spPr>
        <a:xfrm>
          <a:off x="0" y="566684"/>
          <a:ext cx="8585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28EB3-DDB5-4A8E-A89F-5F78F3AFFF1C}">
      <dsp:nvSpPr>
        <dsp:cNvPr id="0" name=""/>
        <dsp:cNvSpPr/>
      </dsp:nvSpPr>
      <dsp:spPr>
        <a:xfrm>
          <a:off x="429260" y="453801"/>
          <a:ext cx="6009640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เป็นชาวเขา 9 เผ่า</a:t>
          </a:r>
          <a:endParaRPr lang="th-TH" sz="5400" kern="1200" dirty="0">
            <a:solidFill>
              <a:schemeClr val="bg1"/>
            </a:solidFill>
            <a:latin typeface="TH SarabunIT๙" pitchFamily="34" charset="-34"/>
            <a:cs typeface="TH SarabunIT๙" pitchFamily="34" charset="-34"/>
          </a:endParaRPr>
        </a:p>
      </dsp:txBody>
      <dsp:txXfrm>
        <a:off x="478256" y="502797"/>
        <a:ext cx="5911648" cy="905688"/>
      </dsp:txXfrm>
    </dsp:sp>
    <dsp:sp modelId="{4FE7BF38-464F-484B-B6B2-DAE6EB7ABC9B}">
      <dsp:nvSpPr>
        <dsp:cNvPr id="0" name=""/>
        <dsp:cNvSpPr/>
      </dsp:nvSpPr>
      <dsp:spPr>
        <a:xfrm>
          <a:off x="0" y="2108925"/>
          <a:ext cx="8585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0802D8-AB22-4716-8811-0AE33CDBD1B7}">
      <dsp:nvSpPr>
        <dsp:cNvPr id="0" name=""/>
        <dsp:cNvSpPr/>
      </dsp:nvSpPr>
      <dsp:spPr>
        <a:xfrm>
          <a:off x="429260" y="1893966"/>
          <a:ext cx="6009640" cy="10036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เป็นบุคคลบนพื้นที่สูง</a:t>
          </a:r>
          <a:endParaRPr lang="th-TH" sz="4800" kern="1200" dirty="0">
            <a:solidFill>
              <a:schemeClr val="tx1"/>
            </a:solidFill>
            <a:latin typeface="TH SarabunIT๙" pitchFamily="34" charset="-34"/>
            <a:cs typeface="TH SarabunIT๙" pitchFamily="34" charset="-34"/>
          </a:endParaRPr>
        </a:p>
      </dsp:txBody>
      <dsp:txXfrm>
        <a:off x="478256" y="1942962"/>
        <a:ext cx="5911648" cy="905688"/>
      </dsp:txXfrm>
    </dsp:sp>
    <dsp:sp modelId="{49EDB5BA-FE72-45BD-B872-74791945B2EA}">
      <dsp:nvSpPr>
        <dsp:cNvPr id="0" name=""/>
        <dsp:cNvSpPr/>
      </dsp:nvSpPr>
      <dsp:spPr>
        <a:xfrm>
          <a:off x="0" y="3651165"/>
          <a:ext cx="8585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60379C-CA1A-4A26-A219-A09B3212A4D8}">
      <dsp:nvSpPr>
        <dsp:cNvPr id="0" name=""/>
        <dsp:cNvSpPr/>
      </dsp:nvSpPr>
      <dsp:spPr>
        <a:xfrm>
          <a:off x="320088" y="3478140"/>
          <a:ext cx="8174376" cy="10036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มีสัญชาติไทยตามกฎหมายว่าด้วยสัญชาติ</a:t>
          </a:r>
          <a:endParaRPr lang="th-TH" sz="4800" kern="1200" dirty="0">
            <a:solidFill>
              <a:schemeClr val="tx1"/>
            </a:solidFill>
            <a:latin typeface="TH SarabunIT๙" pitchFamily="34" charset="-34"/>
            <a:cs typeface="TH SarabunIT๙" pitchFamily="34" charset="-34"/>
          </a:endParaRPr>
        </a:p>
      </dsp:txBody>
      <dsp:txXfrm>
        <a:off x="369084" y="3527136"/>
        <a:ext cx="8076384" cy="905688"/>
      </dsp:txXfrm>
    </dsp:sp>
    <dsp:sp modelId="{6685C537-15F9-4F00-BB6C-9A1EEA27F862}">
      <dsp:nvSpPr>
        <dsp:cNvPr id="0" name=""/>
        <dsp:cNvSpPr/>
      </dsp:nvSpPr>
      <dsp:spPr>
        <a:xfrm>
          <a:off x="0" y="5193405"/>
          <a:ext cx="8585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0AB08-0ED7-498A-B3C3-AF23F64F68AE}">
      <dsp:nvSpPr>
        <dsp:cNvPr id="0" name=""/>
        <dsp:cNvSpPr/>
      </dsp:nvSpPr>
      <dsp:spPr>
        <a:xfrm>
          <a:off x="326475" y="4918296"/>
          <a:ext cx="8023972" cy="10036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อยู่ในเขตท้องที่ 20 จังหวัดที่กำหนด</a:t>
          </a:r>
          <a:endParaRPr lang="th-TH" sz="5400" kern="1200" dirty="0">
            <a:solidFill>
              <a:schemeClr val="tx1"/>
            </a:solidFill>
            <a:latin typeface="TH SarabunIT๙" pitchFamily="34" charset="-34"/>
            <a:cs typeface="TH SarabunIT๙" pitchFamily="34" charset="-34"/>
          </a:endParaRPr>
        </a:p>
      </dsp:txBody>
      <dsp:txXfrm>
        <a:off x="375471" y="4967292"/>
        <a:ext cx="7925980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06188-8D66-4178-BFDF-EE6C98F4900F}" type="datetimeFigureOut">
              <a:rPr lang="th-TH" smtClean="0"/>
              <a:t>31/01/60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2F84-36EF-40C0-B951-CD3C725743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60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187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4A7AB-D68E-4976-9737-3AE2460941A6}" type="slidenum">
              <a:rPr lang="th-TH" smtClean="0"/>
              <a:pPr/>
              <a:t>1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563B-7DAB-4A43-87A4-818ED7A92D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4563B-7DAB-4A43-87A4-818ED7A92D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4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849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203CDC-572D-4E53-8E81-811017B3745E}" type="slidenum">
              <a:rPr lang="th-TH" smtClean="0"/>
              <a:pPr/>
              <a:t>24</a:t>
            </a:fld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8602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2C115-2F35-4722-8BE0-21F172D31366}" type="slidenum">
              <a:rPr lang="th-TH" smtClean="0"/>
              <a:pPr/>
              <a:t>28</a:t>
            </a:fld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8704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E62E3-CB2E-4057-AA8D-CC99B8891BE1}" type="slidenum">
              <a:rPr lang="th-TH" smtClean="0"/>
              <a:pPr/>
              <a:t>29</a:t>
            </a:fld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880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A7CDC-25A0-48F4-9B33-ED28E7C09380}" type="slidenum">
              <a:rPr lang="th-TH" smtClean="0"/>
              <a:pPr/>
              <a:t>31</a:t>
            </a:fld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8909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789CC4-F61C-4931-9A4D-0B0DA7A12F2D}" type="slidenum">
              <a:rPr lang="th-TH" smtClean="0"/>
              <a:pPr/>
              <a:t>32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56E519-384A-4FA7-94DD-8C50022A907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408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9038-2901-4CB1-A1EC-ADF1432A2A3B}" type="datetimeFigureOut">
              <a:rPr lang="th-TH" smtClean="0"/>
              <a:pPr/>
              <a:t>31/01/60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AEC6-384E-4E27-A132-51D6E95206A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3621;&#3656;&#3629;&#3591;&#3649;&#3617;&#3656;&#3611;&#3636;&#3591;-&#3610;&#3619;&#3619;&#3648;&#3621;&#3591;%20-%20128K%20MP3.mp3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428625" y="785813"/>
            <a:ext cx="8358188" cy="5078412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 cmpd="tri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th-TH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นายวิชัย ปัทมวิภาค</a:t>
            </a:r>
            <a:endParaRPr kumimoji="1" lang="th-TH" sz="3600" b="1" dirty="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1"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หัวหน้ากลุ่มมาตรฐานและระเบียบการทะเบียนราษฎร</a:t>
            </a:r>
          </a:p>
          <a:p>
            <a:pPr algn="ctr">
              <a:lnSpc>
                <a:spcPct val="150000"/>
              </a:lnSpc>
              <a:defRPr/>
            </a:pPr>
            <a:r>
              <a:rPr kumimoji="1"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สำนักบริหารการทะเบียน         กรมการปกครอง</a:t>
            </a:r>
          </a:p>
          <a:p>
            <a:pPr algn="ctr">
              <a:lnSpc>
                <a:spcPct val="150000"/>
              </a:lnSpc>
              <a:defRPr/>
            </a:pPr>
            <a:r>
              <a:rPr kumimoji="1"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</a:t>
            </a: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59 </a:t>
            </a:r>
            <a:r>
              <a:rPr kumimoji="1"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ม.</a:t>
            </a: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11 </a:t>
            </a:r>
            <a:r>
              <a:rPr kumimoji="1"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ต.บึงทองหลาง  อ.ลำลูกกา จ.ปทุมธานี  </a:t>
            </a:r>
            <a:r>
              <a:rPr kumimoji="1"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12150</a:t>
            </a:r>
            <a:endParaRPr kumimoji="1" lang="th-TH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1"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โทร/โทรสาร 0-2791-7324 , 0-2906-9217</a:t>
            </a:r>
          </a:p>
          <a:p>
            <a:pPr algn="ctr">
              <a:lnSpc>
                <a:spcPct val="150000"/>
              </a:lnSpc>
              <a:defRPr/>
            </a:pPr>
            <a:r>
              <a:rPr kumimoji="1"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มือถือ </a:t>
            </a:r>
            <a:r>
              <a:rPr kumimoji="1"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06-2594-6073</a:t>
            </a:r>
            <a:endParaRPr kumimoji="1" lang="th-TH" sz="3600" dirty="0">
              <a:solidFill>
                <a:schemeClr val="tx2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251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00166" y="0"/>
          <a:ext cx="614366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Document" r:id="rId3" imgW="5743593" imgH="7661338" progId="Word.Document.12">
                  <p:embed/>
                </p:oleObj>
              </mc:Choice>
              <mc:Fallback>
                <p:oleObj name="Document" r:id="rId3" imgW="5743593" imgH="76613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0"/>
                        <a:ext cx="6143668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3600" b="1" dirty="0" smtClean="0"/>
              <a:t>การได้สัญชาติไทย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th-TH" sz="3600" b="1" dirty="0" smtClean="0"/>
              <a:t>ตาม พ.ร.บ.สัญชาติ พ.ศ.๒๕๐๘ และที่แก้ไขเพิ่มเติม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มาตรา ๙</a:t>
            </a:r>
            <a:endParaRPr lang="th-TH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dirty="0" smtClean="0"/>
              <a:t>    </a:t>
            </a:r>
            <a:r>
              <a:rPr lang="th-TH" b="1" dirty="0" smtClean="0"/>
              <a:t>๑. กรณีขอถือสัญชาติไทยตามสามี (คนต่างด้าวทั่วไป)</a:t>
            </a:r>
            <a:endParaRPr lang="th-TH" dirty="0" smtClean="0"/>
          </a:p>
          <a:p>
            <a:r>
              <a:rPr lang="th-TH" b="1" dirty="0" smtClean="0"/>
              <a:t>  หลักเกณฑ์</a:t>
            </a:r>
            <a:endParaRPr lang="th-TH" dirty="0" smtClean="0"/>
          </a:p>
          <a:p>
            <a:r>
              <a:rPr lang="th-TH" b="1" dirty="0" smtClean="0"/>
              <a:t>    </a:t>
            </a:r>
            <a:r>
              <a:rPr lang="th-TH" dirty="0" smtClean="0"/>
              <a:t>๑. หญิงต่างด้าวทั่วไป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๐๐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</a:t>
            </a:r>
            <a:r>
              <a:rPr lang="th-TH" dirty="0" smtClean="0"/>
              <a:t>๒. มีภูมิลำเนาอยู่ในประเทศไทย และมีชื่ออยู่ในทะเบียนบ้าน</a:t>
            </a:r>
          </a:p>
          <a:p>
            <a:pPr>
              <a:buNone/>
            </a:pPr>
            <a:r>
              <a:rPr lang="th-TH" dirty="0" smtClean="0"/>
              <a:t>           ๓. จดทะเบียนสมรสกับชายไทยถูกต้องตามกฎหมาย ไม่น้อยกว่า ๓ ปี นับถึงวันที่ยื่นคำขอ</a:t>
            </a:r>
          </a:p>
          <a:p>
            <a:r>
              <a:rPr lang="th-TH" dirty="0" smtClean="0"/>
              <a:t>     ๔. สามีผู้ยื่นคำขอต้องมีรายได้ไม่ต่ำกว่า ๒๐,๐๐๐ บาท/เดือน พร้อมทั้งต้องมีหนังสือรับรองเงินเดือน/รายได้ และหลักฐานการเสียภาษีย้อนหลัง ๑ ปี</a:t>
            </a:r>
          </a:p>
          <a:p>
            <a:r>
              <a:rPr lang="th-TH" dirty="0" smtClean="0"/>
              <a:t> 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th-TH" dirty="0" smtClean="0"/>
              <a:t>      </a:t>
            </a:r>
          </a:p>
          <a:p>
            <a:r>
              <a:rPr lang="th-TH" dirty="0" smtClean="0"/>
              <a:t>  </a:t>
            </a:r>
            <a:r>
              <a:rPr lang="th-TH" b="1" dirty="0" smtClean="0"/>
              <a:t>๒. กรณีขอถือสัญชาติไทยตามสามี (คนต่างด้าวซึ่งเป็นชนกลุ่มน้อย)</a:t>
            </a:r>
            <a:endParaRPr lang="th-TH" dirty="0" smtClean="0"/>
          </a:p>
          <a:p>
            <a:r>
              <a:rPr lang="th-TH" b="1" dirty="0" smtClean="0"/>
              <a:t>                                หลักเกณฑ์</a:t>
            </a:r>
            <a:endParaRPr lang="th-TH" dirty="0" smtClean="0"/>
          </a:p>
          <a:p>
            <a:r>
              <a:rPr lang="th-TH" b="1" dirty="0" smtClean="0"/>
              <a:t>                                </a:t>
            </a:r>
            <a:r>
              <a:rPr lang="th-TH" dirty="0" smtClean="0"/>
              <a:t>๑. หญิงต่างด้าว ซึ่งเป็นชนกลุ่มน้อย</a:t>
            </a:r>
          </a:p>
          <a:p>
            <a:r>
              <a:rPr lang="th-TH" dirty="0" smtClean="0"/>
              <a:t>                                                ๑) บุคคลบนพื้นที่สูง/ชุมชนบนพื้นที่สูงที่อพยพเข้ามาก่อนและหลัง ๓ ตุลาคม ๒๕๒๘      </a:t>
            </a:r>
          </a:p>
          <a:p>
            <a:r>
              <a:rPr lang="th-TH" dirty="0" smtClean="0"/>
              <a:t>                                 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๕๐</a:t>
            </a:r>
            <a:r>
              <a:rPr lang="en-US" dirty="0" smtClean="0"/>
              <a:t>xxx-xx-x, </a:t>
            </a:r>
            <a:r>
              <a:rPr lang="th-TH" dirty="0" smtClean="0"/>
              <a:t>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๗๒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๒) อดีตทหารจีนคณะชาติ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๕๑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๓) จีนฮ่ออพยพพลเรือน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๕๒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๔) จีนฮ่ออิสระ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๕๓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๕) ผู้พลัดถิ่นสัญชาติพม่า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๕๔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๖) ชาวเวียดนามอพยพ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๕๗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๗) อดีตโจรจีนคอมมิวนิสต์มาลายา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๖๐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๘) ไทยลื้อ  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๖๑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๙) ผู้อพยพเชื้อสายไทยจากจังหวัดเกาะกงกัมพูชา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๖๓</a:t>
            </a:r>
            <a:r>
              <a:rPr lang="en-US" dirty="0" smtClean="0"/>
              <a:t>xxx-xx-x,</a:t>
            </a:r>
          </a:p>
          <a:p>
            <a:r>
              <a:rPr lang="en-US" dirty="0" smtClean="0"/>
              <a:t>                                 </a:t>
            </a:r>
            <a:r>
              <a:rPr lang="th-TH" dirty="0" smtClean="0"/>
              <a:t>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๖๔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๑๐) ผู้พลัดถิ่นสัญชาติพม่าเชื้อสายไทย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๖๖</a:t>
            </a:r>
            <a:r>
              <a:rPr lang="en-US" dirty="0" smtClean="0"/>
              <a:t>xxx-xx-x, </a:t>
            </a:r>
            <a:r>
              <a:rPr lang="th-TH" dirty="0" smtClean="0"/>
              <a:t>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๖๗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๑๑) เนปาลอพยพ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๗๓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</a:t>
            </a:r>
            <a:r>
              <a:rPr lang="th-TH" dirty="0" smtClean="0"/>
              <a:t>๒. มีภูมิลำเนาอยู่ในประเทศไทย และมีชื่ออยู่ในทะเบียนบ้าน</a:t>
            </a:r>
          </a:p>
          <a:p>
            <a:r>
              <a:rPr lang="th-TH" dirty="0" smtClean="0"/>
              <a:t>                                ๓. จดทะเบียนสมรสกับชายไทยถูกต้องตามกฎหมาย ไม่น้อยกว่า ๓ ปี นับถึงวันที่ยื่นคำขอ</a:t>
            </a:r>
          </a:p>
          <a:p>
            <a:r>
              <a:rPr lang="th-TH" dirty="0" smtClean="0"/>
              <a:t>                                ๔. สามีผู้ยื่นคำขอต้องมีรายได้ไม่ต่ำกว่า ๑๐,๐๐๐ บาท/เดือน  พร้อมทั้งต้องมีหนังสือรับรองเงินเดือน/รายได้ และหลักฐานการเสียภาษีย้อนหลัง ๑ ปี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28728" y="0"/>
          <a:ext cx="62151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Document" r:id="rId3" imgW="5762713" imgH="7196524" progId="Word.Document.12">
                  <p:embed/>
                </p:oleObj>
              </mc:Choice>
              <mc:Fallback>
                <p:oleObj name="Document" r:id="rId3" imgW="5762713" imgH="719652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0"/>
                        <a:ext cx="621510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47813" y="0"/>
          <a:ext cx="6048375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Document" r:id="rId3" imgW="5269962" imgH="6188407" progId="Word.Document.8">
                  <p:embed/>
                </p:oleObj>
              </mc:Choice>
              <mc:Fallback>
                <p:oleObj name="Document" r:id="rId3" imgW="5269962" imgH="61884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0"/>
                        <a:ext cx="6048375" cy="630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00010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3100" b="1" dirty="0" smtClean="0"/>
              <a:t>การได้สัญชาติไทย</a:t>
            </a:r>
            <a:r>
              <a:rPr lang="th-TH" sz="3100" dirty="0" smtClean="0"/>
              <a:t/>
            </a:r>
            <a:br>
              <a:rPr lang="th-TH" sz="3100" dirty="0" smtClean="0"/>
            </a:br>
            <a:r>
              <a:rPr lang="th-TH" sz="3100" b="1" dirty="0" smtClean="0"/>
              <a:t>ตาม พ.ร.บ.สัญชาติ พ.ศ.๒๕๐๘ และที่แก้ไขเพิ่มเติม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329642" cy="564360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th-TH" sz="8000" b="1" dirty="0" smtClean="0">
                <a:solidFill>
                  <a:srgbClr val="FF0000"/>
                </a:solidFill>
              </a:rPr>
              <a:t>มาตรา ๑๐</a:t>
            </a:r>
            <a:endParaRPr lang="th-TH" sz="8000" dirty="0" smtClean="0">
              <a:solidFill>
                <a:srgbClr val="FF0000"/>
              </a:solidFill>
            </a:endParaRPr>
          </a:p>
          <a:p>
            <a:r>
              <a:rPr lang="th-TH" sz="7200" dirty="0" smtClean="0"/>
              <a:t>                </a:t>
            </a:r>
            <a:r>
              <a:rPr lang="th-TH" sz="7200" b="1" dirty="0" smtClean="0"/>
              <a:t>๑. กรณีขอแปลงสัญชาติเป็นไทย (คนต่างด้าวทั่วไป)</a:t>
            </a:r>
            <a:endParaRPr lang="th-TH" sz="7200" dirty="0" smtClean="0"/>
          </a:p>
          <a:p>
            <a:r>
              <a:rPr lang="th-TH" sz="7200" b="1" dirty="0" smtClean="0"/>
              <a:t>                                หลักเกณฑ์</a:t>
            </a:r>
            <a:endParaRPr lang="th-TH" sz="7200" dirty="0" smtClean="0"/>
          </a:p>
          <a:p>
            <a:r>
              <a:rPr lang="th-TH" sz="7200" b="1" dirty="0" smtClean="0"/>
              <a:t>                                </a:t>
            </a:r>
            <a:r>
              <a:rPr lang="th-TH" sz="7200" dirty="0" smtClean="0"/>
              <a:t>๑.๑ เป็นคนต่างด้าวทั่วไป (๘-</a:t>
            </a:r>
            <a:r>
              <a:rPr lang="en-US" sz="7200" dirty="0" err="1" smtClean="0"/>
              <a:t>xxxx</a:t>
            </a:r>
            <a:r>
              <a:rPr lang="en-US" sz="7200" dirty="0" smtClean="0"/>
              <a:t>-</a:t>
            </a:r>
            <a:r>
              <a:rPr lang="th-TH" sz="7200" dirty="0" smtClean="0"/>
              <a:t>๐๐</a:t>
            </a:r>
            <a:r>
              <a:rPr lang="en-US" sz="7200" dirty="0" smtClean="0"/>
              <a:t>xxx-xx-x)</a:t>
            </a:r>
          </a:p>
          <a:p>
            <a:r>
              <a:rPr lang="en-US" sz="7200" dirty="0" smtClean="0"/>
              <a:t>                                </a:t>
            </a:r>
            <a:r>
              <a:rPr lang="th-TH" sz="7200" dirty="0" smtClean="0"/>
              <a:t>๑.๒ บรรลุนิติภาวะแล้ว</a:t>
            </a:r>
          </a:p>
          <a:p>
            <a:r>
              <a:rPr lang="th-TH" sz="7200" dirty="0" smtClean="0"/>
              <a:t>                                ๑.๓ มีใบสำคัญถิ่นที่อยู่หรือใบสำคัญประจำตัวคนต่างด้าว มีชื่ออยู่ในทะเบียนราษฎร</a:t>
            </a:r>
          </a:p>
          <a:p>
            <a:r>
              <a:rPr lang="th-TH" sz="7200" dirty="0" smtClean="0"/>
              <a:t>                                ๑.๔ มีภูมิลำเนาอยู่ในประเทศไทยต่อเนื่อง ไม่น้อยกว่า ๕ ปี โดยนับจากการที่ได้รับใบสำคัญถิ่นที่อยู่หรือ</a:t>
            </a:r>
          </a:p>
          <a:p>
            <a:r>
              <a:rPr lang="th-TH" sz="7200" dirty="0" smtClean="0"/>
              <a:t>                                       ใบสำคัญประจำตัวคนต่างด้าว หรือหลักฐานทางทะเบียนราษฎร</a:t>
            </a:r>
          </a:p>
          <a:p>
            <a:r>
              <a:rPr lang="th-TH" sz="7200" dirty="0" smtClean="0"/>
              <a:t>                                ๑.๕ มีอาชีพสุจริต โดยต้องมีหนังสือรับรองการประกอบอาชีพจากสำนักบริหารแรงงานต่างด้าว</a:t>
            </a:r>
          </a:p>
          <a:p>
            <a:r>
              <a:rPr lang="th-TH" sz="7200" dirty="0" smtClean="0"/>
              <a:t>                                        หรือสำนักงานจัดหางานจังหวัด โดยจะต้องมีรายได้ ดังนี้</a:t>
            </a:r>
          </a:p>
          <a:p>
            <a:r>
              <a:rPr lang="th-TH" sz="7200" dirty="0" smtClean="0"/>
              <a:t>                                                ๑) กรณีไม่มีความเกี่ยวพันกับประเทศไทย ต้องมีรายได้ไม่ต่ำกว่า ๘๐,๐๐๐ บาท/เดือน</a:t>
            </a:r>
          </a:p>
          <a:p>
            <a:r>
              <a:rPr lang="th-TH" sz="7200" dirty="0" smtClean="0"/>
              <a:t>                                                ๒) กรณีมีความเกี่ยวพันกับประเทศไทย เช่น สมรสกับบุคคลที่มีสัญชาติไทย หรือมีบุตรเป็น                      </a:t>
            </a:r>
          </a:p>
          <a:p>
            <a:r>
              <a:rPr lang="th-TH" sz="7200" dirty="0" smtClean="0"/>
              <a:t>                                                      บุคคลสัญชาติไทย หรือจบการศึกษาในระดับอุดมศึกษาจากสถาบันการศึกษาในประเทศ</a:t>
            </a:r>
          </a:p>
          <a:p>
            <a:r>
              <a:rPr lang="th-TH" sz="7200" dirty="0" smtClean="0"/>
              <a:t>                                                       ไทย ต้องมีรายได้ไม่ต่ำกว่า ๔๐,๐๐๐ บาท/เดือน</a:t>
            </a:r>
          </a:p>
          <a:p>
            <a:r>
              <a:rPr lang="th-TH" sz="7200" dirty="0" smtClean="0"/>
              <a:t>                                ๑.๖ มีหลักฐานการเสียภาษีมาแล้วไม่น้อยกว่า ๓ ปี</a:t>
            </a:r>
          </a:p>
          <a:p>
            <a:r>
              <a:rPr lang="th-TH" sz="7200" dirty="0" smtClean="0"/>
              <a:t>                                ๑.๗ มีหนังสือรับรองเงินเดือน/รายได้</a:t>
            </a:r>
          </a:p>
          <a:p>
            <a:r>
              <a:rPr lang="th-TH" sz="7200" dirty="0" smtClean="0"/>
              <a:t>                                ๑.๘ มีความรู้ภาษาไทย โดยสามารถพูดภาษาไทยและฟังภาษาไทยเข้าใจ</a:t>
            </a:r>
          </a:p>
          <a:p>
            <a:r>
              <a:rPr lang="th-TH" sz="7200" dirty="0" smtClean="0"/>
              <a:t>                                ๑.๙ มีความประพฤติดี  โดยต้องผ่านการตรวจสอบประวัติอาชญากรรม (พิมพ์ลายนิ้วมือส่งตรวจสอบ)</a:t>
            </a:r>
          </a:p>
          <a:p>
            <a:r>
              <a:rPr lang="th-TH" sz="7200" dirty="0" smtClean="0"/>
              <a:t>                                        พฤติการณ์ทางการเมือง ยาเสพติด และพฤติการณ์เกี่ยวกับความมั่นคงของชาติ จากหน่วยงานที่</a:t>
            </a:r>
          </a:p>
          <a:p>
            <a:r>
              <a:rPr lang="th-TH" sz="7200" dirty="0" smtClean="0"/>
              <a:t>                                        เกี่ยวข้อง</a:t>
            </a:r>
          </a:p>
          <a:p>
            <a:r>
              <a:rPr lang="th-TH" sz="7200" dirty="0" smtClean="0"/>
              <a:t> 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th-TH" dirty="0" smtClean="0"/>
              <a:t>  </a:t>
            </a:r>
            <a:r>
              <a:rPr lang="th-TH" sz="6400" dirty="0" smtClean="0"/>
              <a:t>  </a:t>
            </a:r>
            <a:r>
              <a:rPr lang="th-TH" sz="6400" b="1" dirty="0" smtClean="0"/>
              <a:t>๒. กรณีขอแปลงสัญชาติเป็นไทย (คนต่างด้าวที่เป็นชนกลุ่มน้อย)</a:t>
            </a:r>
            <a:endParaRPr lang="th-TH" sz="6400" dirty="0" smtClean="0"/>
          </a:p>
          <a:p>
            <a:r>
              <a:rPr lang="th-TH" sz="6400" b="1" dirty="0" smtClean="0"/>
              <a:t>       หลักเกณฑ์</a:t>
            </a:r>
            <a:endParaRPr lang="th-TH" sz="6400" dirty="0" smtClean="0"/>
          </a:p>
          <a:p>
            <a:r>
              <a:rPr lang="th-TH" sz="6400" b="1" dirty="0" smtClean="0"/>
              <a:t>        ๒.๑ ชนกลุ่มน้อย</a:t>
            </a:r>
            <a:r>
              <a:rPr lang="th-TH" sz="6400" dirty="0" smtClean="0"/>
              <a:t>ที่ได้รับอนุมัติให้มีสถานะคนต่างด้าวเข้าเมืองโดยชอบด้วยกฎหมาย  (๘-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๐๐</a:t>
            </a:r>
            <a:r>
              <a:rPr lang="en-US" sz="6400" dirty="0" smtClean="0"/>
              <a:t>xxx-xx-x)  </a:t>
            </a:r>
            <a:r>
              <a:rPr lang="th-TH" sz="6400" dirty="0" smtClean="0"/>
              <a:t>โดยมีชนกลุ่มน้อยที่สามารถยื่นขอ </a:t>
            </a:r>
          </a:p>
          <a:p>
            <a:r>
              <a:rPr lang="th-TH" sz="6400" dirty="0" smtClean="0"/>
              <a:t>                   แปลงสัญชาติเป็นไทยได้คือ</a:t>
            </a:r>
          </a:p>
          <a:p>
            <a:r>
              <a:rPr lang="th-TH" sz="6400" dirty="0" smtClean="0"/>
              <a:t>                   ๑) บุคคลบนพื้นที่สูง/ชุมชนบนพื้นที่สูงที่อพยพเข้ามาก่อนและหลัง ๓ ตุลาคม ๒๕๒๘ </a:t>
            </a:r>
          </a:p>
          <a:p>
            <a:r>
              <a:rPr lang="th-TH" sz="6400" dirty="0" smtClean="0"/>
              <a:t>                        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๕๐</a:t>
            </a:r>
            <a:r>
              <a:rPr lang="en-US" sz="6400" dirty="0" smtClean="0"/>
              <a:t>xxx-xx-x, </a:t>
            </a:r>
            <a:r>
              <a:rPr lang="th-TH" sz="6400" dirty="0" smtClean="0"/>
              <a:t>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๗๒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 </a:t>
            </a:r>
            <a:r>
              <a:rPr lang="th-TH" sz="6400" dirty="0" smtClean="0"/>
              <a:t>๒) อดีตทหารจีนคณะชาติ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๕๑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 </a:t>
            </a:r>
            <a:r>
              <a:rPr lang="th-TH" sz="6400" dirty="0" smtClean="0"/>
              <a:t>๓) จีนฮ่ออพยพพลเรือน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๕๒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 </a:t>
            </a:r>
            <a:r>
              <a:rPr lang="th-TH" sz="6400" dirty="0" smtClean="0"/>
              <a:t>๔) จีนฮ่ออิสระ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๕๓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 </a:t>
            </a:r>
            <a:r>
              <a:rPr lang="th-TH" sz="6400" dirty="0" smtClean="0"/>
              <a:t>๕) ผู้พลัดถิ่นสัญชาติพม่า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๕๔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 </a:t>
            </a:r>
            <a:r>
              <a:rPr lang="th-TH" sz="6400" dirty="0" smtClean="0"/>
              <a:t>๖) ลาวภูเขา  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๐๐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 </a:t>
            </a:r>
            <a:r>
              <a:rPr lang="th-TH" sz="6400" dirty="0" smtClean="0"/>
              <a:t>๗) อดีตโจรจีนคอมมิวนิสต์มาลายา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๖๐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 </a:t>
            </a:r>
            <a:r>
              <a:rPr lang="th-TH" sz="6400" dirty="0" smtClean="0"/>
              <a:t>๘) ไทยลื้อ  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๖๑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   </a:t>
            </a:r>
            <a:r>
              <a:rPr lang="th-TH" sz="6400" dirty="0" smtClean="0"/>
              <a:t>๙) ผู้อพยพเชื้อสายไทยจากจังหวัดเกาะกงกัมพูชา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๖๓</a:t>
            </a:r>
            <a:r>
              <a:rPr lang="en-US" sz="6400" dirty="0" smtClean="0"/>
              <a:t>xxx-xx-x, </a:t>
            </a:r>
            <a:r>
              <a:rPr lang="th-TH" sz="6400" dirty="0" smtClean="0"/>
              <a:t>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๖๔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</a:t>
            </a:r>
            <a:r>
              <a:rPr lang="th-TH" sz="6400" dirty="0" smtClean="0"/>
              <a:t>๑๐) ผู้พลัดถิ่นสัญชาติพม่าเชื้อสายไทย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๖๖</a:t>
            </a:r>
            <a:r>
              <a:rPr lang="en-US" sz="6400" dirty="0" smtClean="0"/>
              <a:t>xxx-xx-x, </a:t>
            </a:r>
            <a:r>
              <a:rPr lang="th-TH" sz="6400" dirty="0" smtClean="0"/>
              <a:t>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๖๗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      </a:t>
            </a:r>
            <a:r>
              <a:rPr lang="th-TH" sz="6400" dirty="0" smtClean="0"/>
              <a:t>๑๑) เนปาลอพยพ (๖-</a:t>
            </a:r>
            <a:r>
              <a:rPr lang="en-US" sz="6400" dirty="0" err="1" smtClean="0"/>
              <a:t>xxxx</a:t>
            </a:r>
            <a:r>
              <a:rPr lang="en-US" sz="6400" dirty="0" smtClean="0"/>
              <a:t>-</a:t>
            </a:r>
            <a:r>
              <a:rPr lang="th-TH" sz="6400" dirty="0" smtClean="0"/>
              <a:t>๗๓</a:t>
            </a:r>
            <a:r>
              <a:rPr lang="en-US" sz="6400" dirty="0" smtClean="0"/>
              <a:t>xxx-xx-x)</a:t>
            </a:r>
          </a:p>
          <a:p>
            <a:r>
              <a:rPr lang="en-US" sz="6400" dirty="0" smtClean="0"/>
              <a:t>        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0"/>
          <a:ext cx="578647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Document" r:id="rId3" imgW="5762713" imgH="8816722" progId="Word.Document.12">
                  <p:embed/>
                </p:oleObj>
              </mc:Choice>
              <mc:Fallback>
                <p:oleObj name="Document" r:id="rId3" imgW="5762713" imgH="881672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0"/>
                        <a:ext cx="5786478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3600" b="1" dirty="0" smtClean="0"/>
              <a:t>การได้สัญชาติไทย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b="1" dirty="0" smtClean="0"/>
              <a:t>ตาม พ.ร.บ.สัญชาติ พ.ศ.๒๕๐๘ และที่แก้ไขเพิ่มเติม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มาตรา ๒๓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                </a:t>
            </a:r>
            <a:r>
              <a:rPr lang="th-TH" b="1" dirty="0" smtClean="0"/>
              <a:t>ได้สัญชาติไทยโดยการเกิด</a:t>
            </a:r>
            <a:endParaRPr lang="th-TH" dirty="0" smtClean="0"/>
          </a:p>
          <a:p>
            <a:r>
              <a:rPr lang="th-TH" b="1" dirty="0" smtClean="0"/>
              <a:t>             หลักเกณฑ์</a:t>
            </a:r>
            <a:endParaRPr lang="th-TH" dirty="0" smtClean="0"/>
          </a:p>
          <a:p>
            <a:r>
              <a:rPr lang="th-TH" b="1" dirty="0" smtClean="0"/>
              <a:t>             </a:t>
            </a:r>
            <a:r>
              <a:rPr lang="th-TH" dirty="0" smtClean="0"/>
              <a:t>๑. เป็นบุคคลประเภท</a:t>
            </a:r>
          </a:p>
          <a:p>
            <a:r>
              <a:rPr lang="th-TH" dirty="0" smtClean="0"/>
              <a:t>                     ๑) บุคคลซึ่งเกิดในไทยก่อน ๑๔ ธันวาคม ๒๕๑๕  บิดามารดาเป็นคนต่างด้าวเข้ามาอยู่ในไทยเป็นการชั่วคราว หรือได้รับผ่อนผันให้อยู่ได้เป็นกรณีพิเศษ หรือเข้ามาอยู่ในไทยโดยมิชอบด้วยกฎหมาย เป็นผู้ที่เคยมีสัญชาติไทย โดยการเกิดตามหลักดินแดนมาก่อน แต่ถูกถอนสัญชาติไทยหรือไม่ไม่สัญชาติโดยผลของ </a:t>
            </a:r>
            <a:r>
              <a:rPr lang="th-TH" dirty="0" smtClean="0">
                <a:solidFill>
                  <a:srgbClr val="FF0000"/>
                </a:solidFill>
              </a:rPr>
              <a:t>ปว.๓๓๗</a:t>
            </a:r>
          </a:p>
          <a:p>
            <a:r>
              <a:rPr lang="th-TH" dirty="0" smtClean="0"/>
              <a:t>                     ๒) บุคคลซึ่งเกิดในไทย (๑๔ ธันวาคม ๒๕๑๕ - ๒๕ กุมภาพันธ์ ๒๕๓๕) มีพ่อและแม่เป็นคนต่างด้าวที่เข้ามาอยู่ในไทยเป็นการชั่วคราวหรือได้รับการผ่อนผันให้อยู่ได้เป็นกรณีพิเศษ หรือเข้ามาอยู่ในไทยโดยมิชอบด้วยกฎหมาย</a:t>
            </a:r>
          </a:p>
          <a:p>
            <a:r>
              <a:rPr lang="th-TH" dirty="0" smtClean="0"/>
              <a:t>                      ๓) บุตรของบุคคล บุคคลตามข้อ ๑ หรือข้อ ๒ ซึ่งเกิดในไทยก่อน ๒๘ กุมภาพันธ์ ๒๕๕๑</a:t>
            </a:r>
          </a:p>
          <a:p>
            <a:r>
              <a:rPr lang="th-TH" dirty="0" smtClean="0"/>
              <a:t>                                ๒. เกิดในประเทศไทย มีหลักฐานการเกิด โดยมีชื่อในทะเบียนราษฎร</a:t>
            </a:r>
          </a:p>
          <a:p>
            <a:r>
              <a:rPr lang="th-TH" dirty="0" smtClean="0"/>
              <a:t>                                ๓. มีความประพฤติดี หรือทำคุณประโยชน์ให้แก่สังคมหรือประเทศไทย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   </a:t>
            </a:r>
            <a:r>
              <a:rPr lang="th-TH" b="1" dirty="0" smtClean="0"/>
              <a:t>๒.๒ บรรลุนิติภาวะแล้ว</a:t>
            </a:r>
          </a:p>
          <a:p>
            <a:r>
              <a:rPr lang="th-TH" dirty="0" smtClean="0"/>
              <a:t>          ๒.๓ มีใบสำคัญถิ่นที่อยู่หรือใบสำคัญประจำตัวคนต่างด้าว มีชื่ออยู่ในทะเบียนราษฎร</a:t>
            </a:r>
          </a:p>
          <a:p>
            <a:r>
              <a:rPr lang="th-TH" dirty="0" smtClean="0"/>
              <a:t>          ๒.๔ มีภูมิลำเนาอยู่ในประเทศไทยต่อเนื่อง ไม่น้อยกว่า ๕ ปี โดยนับจากการที่ได้รับใบสำคัญถิ่นที่อยู่หรือ ใบสำคัญประจำตัวคนต่างด้าว หรือหลักฐานทางทะเบียนราษฎร</a:t>
            </a:r>
          </a:p>
          <a:p>
            <a:r>
              <a:rPr lang="th-TH" dirty="0" smtClean="0"/>
              <a:t>           ๒.๕ มีอาชีพสุจริต โดยต้องมีหนังสือรับรองการประกอบอาชีพจากสำนักบริหารแรงงานต่างด้าว</a:t>
            </a:r>
          </a:p>
          <a:p>
            <a:r>
              <a:rPr lang="th-TH" dirty="0" smtClean="0"/>
              <a:t>หรือสำนักงานจัดหางานจังหวัด โดยจะต้องมีรายได้ ดังนี้</a:t>
            </a:r>
          </a:p>
          <a:p>
            <a:r>
              <a:rPr lang="th-TH" dirty="0" smtClean="0"/>
              <a:t>                    ๑) กรณีไม่มีความเกี่ยวพันกับประเทศไทย ต้องมีรายได้ไม่ต่ำกว่า ๔๐,๐๐๐ บาท/เดือน  และกรณีมีรายได้ไม่ถึงเกณฑ์ข้างต้น ต้องแสดงหลักฐานการได้รับใบสำคัญประจำตัวคนต่างด้าวตั้งแต่ ๑๐ ปีขึ้นไป และมีรายได้ไม่ต่ำกว่า ๒๐,๐๐๐ บาท/เดือน</a:t>
            </a:r>
          </a:p>
          <a:p>
            <a:r>
              <a:rPr lang="th-TH" dirty="0" smtClean="0"/>
              <a:t>                     ๒) กรณีมีความเกี่ยวพันกับประเทศไทย เช่น สมรสกับบุคคลที่มีสัญชาติไทย หรือมีบุตรเป็นบุคคลสัญชาติไทย หรือจบการศึกษาใน ระดับอุดมศึกษาจากสถาบันการศึกษาในประเทศไทย   ต้องมีรายได้ไม่ต่ำกว่า ๒๐,๐๐๐ บาท/เดือน</a:t>
            </a:r>
          </a:p>
          <a:p>
            <a:r>
              <a:rPr lang="th-TH" dirty="0" smtClean="0"/>
              <a:t>           ๒.๖ มีหลักฐานการเสียภาษีมาแล้วไม่น้อยกว่า ๓ ปี</a:t>
            </a:r>
          </a:p>
          <a:p>
            <a:r>
              <a:rPr lang="th-TH" dirty="0" smtClean="0"/>
              <a:t>           ๒.๗ มีหนังสือรับรองเงินเดือน/รายได้</a:t>
            </a:r>
          </a:p>
          <a:p>
            <a:r>
              <a:rPr lang="th-TH" dirty="0" smtClean="0"/>
              <a:t>           ๒.๘ มีความรู้ภาษาไทย โดยสามารถพูดภาษาไทยและฟังภาษาไทยเข้าใจ</a:t>
            </a:r>
          </a:p>
          <a:p>
            <a:r>
              <a:rPr lang="th-TH" dirty="0" smtClean="0"/>
              <a:t>           ๒.๙ มีความประพฤติดี  โดยต้องผ่านการตรวจสอบประวัติอาชญากรรม (พิมพ์ลายนิ้วมือส่งตรวจสอบ) พฤติการณ์ทางการเมือง ยาเสพติด และพฤติการณ์เกี่ยวกับความมั่นคงของชาติ จากหน่วยงานที่เกี่ยวข้อง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82594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คลีนิคสัญชาติ   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www.bora.dopa.go.th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th-TH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ล่องแม่ปิง-บรรเลง - 128K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00694" y="5072074"/>
            <a:ext cx="304800" cy="304800"/>
          </a:xfrm>
          <a:prstGeom prst="rect">
            <a:avLst/>
          </a:prstGeom>
        </p:spPr>
      </p:pic>
      <p:pic>
        <p:nvPicPr>
          <p:cNvPr id="8" name="Content Placeholder 7" descr="1415050928893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071546"/>
            <a:ext cx="9144000" cy="52864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บรรยาย จ ตราด 23 เมย 59\แผนผังการได้สัญชาติไทย (ม.23-ร43-ไทยพลัดถิ่น)_Pag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20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7129463" cy="777875"/>
          </a:xfrm>
          <a:prstGeom prst="rect">
            <a:avLst/>
          </a:prstGeom>
          <a:solidFill>
            <a:srgbClr val="FF99CC"/>
          </a:solidFill>
          <a:ln w="76200" cmpd="tri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rgbClr val="00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บุคคลตามมาตรา </a:t>
            </a:r>
            <a:r>
              <a:rPr lang="en-US" sz="4000" b="1">
                <a:solidFill>
                  <a:srgbClr val="00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</a:t>
            </a:r>
            <a:r>
              <a:rPr lang="th-TH" sz="4000" b="1">
                <a:solidFill>
                  <a:srgbClr val="00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คือใคร?</a:t>
            </a:r>
          </a:p>
        </p:txBody>
      </p: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7545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endParaRPr lang="th-TH" sz="3200" b="1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679946" name="Text Box 10"/>
          <p:cNvSpPr txBox="1">
            <a:spLocks noChangeArrowheads="1"/>
          </p:cNvSpPr>
          <p:nvPr/>
        </p:nvSpPr>
        <p:spPr bwMode="auto">
          <a:xfrm>
            <a:off x="1143000" y="1447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กลุ่มที่หนึ่ง ได้แก่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1066800" y="19812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002060"/>
                </a:solidFill>
                <a:latin typeface="Angsana New" pitchFamily="18" charset="-34"/>
              </a:rPr>
              <a:t>1)  ต้องเกิดในประเทศไทย ก่อนวันที่ </a:t>
            </a:r>
            <a:r>
              <a:rPr lang="en-US" sz="3200" b="1">
                <a:solidFill>
                  <a:srgbClr val="002060"/>
                </a:solidFill>
                <a:latin typeface="Angsana New" pitchFamily="18" charset="-34"/>
              </a:rPr>
              <a:t>26 </a:t>
            </a:r>
            <a:r>
              <a:rPr lang="th-TH" sz="3200" b="1">
                <a:solidFill>
                  <a:srgbClr val="002060"/>
                </a:solidFill>
                <a:latin typeface="Angsana New" pitchFamily="18" charset="-34"/>
              </a:rPr>
              <a:t>กุมภาพันธ์ </a:t>
            </a:r>
            <a:r>
              <a:rPr lang="en-US" sz="3200" b="1">
                <a:solidFill>
                  <a:srgbClr val="002060"/>
                </a:solidFill>
                <a:latin typeface="Angsana New" pitchFamily="18" charset="-34"/>
              </a:rPr>
              <a:t>2535</a:t>
            </a:r>
            <a:endParaRPr lang="th-TH" sz="3200" b="1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679949" name="Text Box 13"/>
          <p:cNvSpPr txBox="1">
            <a:spLocks noChangeArrowheads="1"/>
          </p:cNvSpPr>
          <p:nvPr/>
        </p:nvSpPr>
        <p:spPr bwMode="auto">
          <a:xfrm>
            <a:off x="1066800" y="25146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Angsana New" pitchFamily="18" charset="-34"/>
              </a:rPr>
              <a:t>2</a:t>
            </a:r>
            <a:r>
              <a:rPr lang="th-TH" sz="3200" b="1">
                <a:solidFill>
                  <a:srgbClr val="002060"/>
                </a:solidFill>
                <a:latin typeface="Angsana New" pitchFamily="18" charset="-34"/>
              </a:rPr>
              <a:t>)  บิดาและมารดาเป็นคนต่างด้าว</a:t>
            </a:r>
          </a:p>
        </p:txBody>
      </p:sp>
      <p:sp>
        <p:nvSpPr>
          <p:cNvPr id="679950" name="Text Box 14"/>
          <p:cNvSpPr txBox="1">
            <a:spLocks noChangeArrowheads="1"/>
          </p:cNvSpPr>
          <p:nvPr/>
        </p:nvSpPr>
        <p:spPr bwMode="auto">
          <a:xfrm>
            <a:off x="1066800" y="3154363"/>
            <a:ext cx="784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2060"/>
                </a:solidFill>
                <a:latin typeface="Angsana New" pitchFamily="18" charset="-34"/>
              </a:rPr>
              <a:t>3</a:t>
            </a:r>
            <a:r>
              <a:rPr lang="th-TH" sz="3200" b="1">
                <a:solidFill>
                  <a:srgbClr val="002060"/>
                </a:solidFill>
                <a:latin typeface="Angsana New" pitchFamily="18" charset="-34"/>
              </a:rPr>
              <a:t>)  บิดาที่ชอบด้วยกฎหมาย หรือมารดา (กรณีมีบิดาไม่ชอบด้วย กม.) </a:t>
            </a:r>
          </a:p>
        </p:txBody>
      </p:sp>
      <p:sp>
        <p:nvSpPr>
          <p:cNvPr id="679951" name="Text Box 15"/>
          <p:cNvSpPr txBox="1">
            <a:spLocks noChangeArrowheads="1"/>
          </p:cNvSpPr>
          <p:nvPr/>
        </p:nvSpPr>
        <p:spPr bwMode="auto">
          <a:xfrm>
            <a:off x="1066800" y="3763963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     </a:t>
            </a:r>
            <a:r>
              <a:rPr lang="th-TH" sz="3200" b="1">
                <a:solidFill>
                  <a:srgbClr val="002060"/>
                </a:solidFill>
                <a:latin typeface="Angsana New" pitchFamily="18" charset="-34"/>
              </a:rPr>
              <a:t>เป็นคนต่างด้าวที่ไม่มีสิทธิอาศัยถาวรในประเทศไทย (ไม่มีใบสำคัญฯ)  </a:t>
            </a:r>
          </a:p>
        </p:txBody>
      </p:sp>
      <p:sp>
        <p:nvSpPr>
          <p:cNvPr id="679952" name="Text Box 16"/>
          <p:cNvSpPr txBox="1">
            <a:spLocks noChangeArrowheads="1"/>
          </p:cNvSpPr>
          <p:nvPr/>
        </p:nvSpPr>
        <p:spPr bwMode="auto">
          <a:xfrm>
            <a:off x="1066800" y="43735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FF0000"/>
                </a:solidFill>
                <a:latin typeface="Angsana New" pitchFamily="18" charset="-34"/>
              </a:rPr>
              <a:t>กลุ่มที่สอง ได้แก่</a:t>
            </a:r>
          </a:p>
        </p:txBody>
      </p:sp>
      <p:sp>
        <p:nvSpPr>
          <p:cNvPr id="679953" name="Text Box 17"/>
          <p:cNvSpPr txBox="1">
            <a:spLocks noChangeArrowheads="1"/>
          </p:cNvSpPr>
          <p:nvPr/>
        </p:nvSpPr>
        <p:spPr bwMode="auto">
          <a:xfrm>
            <a:off x="1019175" y="4906963"/>
            <a:ext cx="716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Angsana New" pitchFamily="18" charset="-34"/>
              </a:rPr>
              <a:t>1</a:t>
            </a:r>
            <a:r>
              <a:rPr lang="th-TH" sz="3200" b="1">
                <a:latin typeface="Angsana New" pitchFamily="18" charset="-34"/>
              </a:rPr>
              <a:t>)  ต้องเกิดในประเทศไทย ก่อนวันที่ </a:t>
            </a:r>
            <a:r>
              <a:rPr lang="en-US" sz="3200" b="1">
                <a:latin typeface="Angsana New" pitchFamily="18" charset="-34"/>
              </a:rPr>
              <a:t>28 </a:t>
            </a:r>
            <a:r>
              <a:rPr lang="th-TH" sz="3200" b="1">
                <a:latin typeface="Angsana New" pitchFamily="18" charset="-34"/>
              </a:rPr>
              <a:t>กุมภาพันธ์ </a:t>
            </a:r>
            <a:r>
              <a:rPr lang="en-US" sz="3200" b="1">
                <a:latin typeface="Angsana New" pitchFamily="18" charset="-34"/>
              </a:rPr>
              <a:t>2551</a:t>
            </a:r>
            <a:r>
              <a:rPr lang="th-TH" sz="3200" b="1">
                <a:latin typeface="Angsana New" pitchFamily="18" charset="-34"/>
              </a:rPr>
              <a:t> </a:t>
            </a:r>
          </a:p>
        </p:txBody>
      </p:sp>
      <p:sp>
        <p:nvSpPr>
          <p:cNvPr id="679954" name="Text Box 18"/>
          <p:cNvSpPr txBox="1">
            <a:spLocks noChangeArrowheads="1"/>
          </p:cNvSpPr>
          <p:nvPr/>
        </p:nvSpPr>
        <p:spPr bwMode="auto">
          <a:xfrm>
            <a:off x="1016000" y="5440363"/>
            <a:ext cx="563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Angsana New" pitchFamily="18" charset="-34"/>
              </a:rPr>
              <a:t>2</a:t>
            </a:r>
            <a:r>
              <a:rPr lang="th-TH" sz="3200" b="1">
                <a:latin typeface="Angsana New" pitchFamily="18" charset="-34"/>
              </a:rPr>
              <a:t>)  บิดามารดาเป็นบุคคลกลุ่มที่หนึ่ง </a:t>
            </a:r>
          </a:p>
        </p:txBody>
      </p:sp>
    </p:spTree>
    <p:extLst>
      <p:ext uri="{BB962C8B-B14F-4D97-AF65-F5344CB8AC3E}">
        <p14:creationId xmlns:p14="http://schemas.microsoft.com/office/powerpoint/2010/main" val="61436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5" grpId="0" autoUpdateAnimBg="0"/>
      <p:bldP spid="679946" grpId="0" autoUpdateAnimBg="0"/>
      <p:bldP spid="679948" grpId="0" autoUpdateAnimBg="0"/>
      <p:bldP spid="679949" grpId="0" autoUpdateAnimBg="0"/>
      <p:bldP spid="679950" grpId="0" autoUpdateAnimBg="0"/>
      <p:bldP spid="679951" grpId="0" autoUpdateAnimBg="0"/>
      <p:bldP spid="679952" grpId="0" autoUpdateAnimBg="0"/>
      <p:bldP spid="679953" grpId="0" autoUpdateAnimBg="0"/>
      <p:bldP spid="67995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87450" y="692150"/>
            <a:ext cx="7129463" cy="900113"/>
          </a:xfrm>
          <a:prstGeom prst="rect">
            <a:avLst/>
          </a:prstGeom>
          <a:solidFill>
            <a:srgbClr val="FF99CC"/>
          </a:solidFill>
          <a:ln w="76200" cmpd="tri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4800" b="1">
                <a:solidFill>
                  <a:srgbClr val="003300"/>
                </a:solidFill>
                <a:latin typeface="Angsana New" pitchFamily="18" charset="-34"/>
              </a:rPr>
              <a:t>เงื่อนไขที่ผู้จะได้สัญชาติไทยต้องมี</a:t>
            </a:r>
          </a:p>
        </p:txBody>
      </p:sp>
      <p:sp>
        <p:nvSpPr>
          <p:cNvPr id="681987" name="Text Box 3"/>
          <p:cNvSpPr txBox="1">
            <a:spLocks noChangeArrowheads="1"/>
          </p:cNvSpPr>
          <p:nvPr/>
        </p:nvSpPr>
        <p:spPr bwMode="auto">
          <a:xfrm>
            <a:off x="1116013" y="1989138"/>
            <a:ext cx="7162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th-TH" sz="4400" b="1">
                <a:latin typeface="Angsana New" pitchFamily="18" charset="-34"/>
              </a:rPr>
              <a:t>ต้องอาศัยอยู่จริงในประเทศไทยติดต่อกันโดยมีหลักฐานทางทะเบียนราษฎร</a:t>
            </a:r>
            <a:r>
              <a:rPr lang="th-TH" sz="4400" b="1">
                <a:solidFill>
                  <a:srgbClr val="0000CC"/>
                </a:solidFill>
                <a:latin typeface="Angsana New" pitchFamily="18" charset="-34"/>
              </a:rPr>
              <a:t>             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116013" y="3500438"/>
            <a:ext cx="7162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00000"/>
                </a:solidFill>
                <a:latin typeface="Angsana New" pitchFamily="18" charset="-34"/>
              </a:rPr>
              <a:t>2</a:t>
            </a:r>
            <a:r>
              <a:rPr lang="th-TH" sz="4400" b="1">
                <a:solidFill>
                  <a:srgbClr val="C00000"/>
                </a:solidFill>
                <a:latin typeface="Angsana New" pitchFamily="18" charset="-34"/>
              </a:rPr>
              <a:t>)  มีความประพฤติดี หรือทำคุณประโยชน์ให้แก่สังคมหรือประเทศไทย             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286000" y="5410200"/>
            <a:ext cx="4267200" cy="914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534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autoUpdateAnimBg="0"/>
      <p:bldP spid="68198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4700" smtClean="0"/>
              <a:t>   </a:t>
            </a:r>
            <a:r>
              <a:rPr lang="th-TH" sz="5400" b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สถานะคนสัญชาติไทยตามมาตรา</a:t>
            </a:r>
            <a:r>
              <a:rPr lang="th-TH" sz="400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</a:t>
            </a:r>
            <a:r>
              <a:rPr lang="th-TH" sz="400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br>
              <a:rPr lang="th-TH" sz="4000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th-TH" sz="4000" smtClean="0">
              <a:solidFill>
                <a:srgbClr val="FF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4735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h-TH" sz="4800" b="1" dirty="0" smtClean="0">
                <a:latin typeface="Angsana New" pitchFamily="18" charset="-34"/>
              </a:rPr>
              <a:t>   ได้สัญชาติไทยตั้งแต่วันที่ </a:t>
            </a:r>
            <a:r>
              <a:rPr lang="en-US" sz="4800" b="1" dirty="0" smtClean="0">
                <a:latin typeface="Angsana New" pitchFamily="18" charset="-34"/>
              </a:rPr>
              <a:t>28 </a:t>
            </a:r>
            <a:r>
              <a:rPr lang="th-TH" sz="4800" b="1" dirty="0" smtClean="0">
                <a:latin typeface="Angsana New" pitchFamily="18" charset="-34"/>
              </a:rPr>
              <a:t>กุมภาพันธ์</a:t>
            </a:r>
            <a:r>
              <a:rPr lang="en-US" sz="4800" b="1" dirty="0" smtClean="0">
                <a:latin typeface="Angsana New" pitchFamily="18" charset="-34"/>
              </a:rPr>
              <a:t> 2551 </a:t>
            </a:r>
            <a:r>
              <a:rPr lang="th-TH" sz="4800" b="1" dirty="0" smtClean="0">
                <a:latin typeface="Angsana New" pitchFamily="18" charset="-34"/>
              </a:rPr>
              <a:t> ซึ่งเป็นวันที่ พ.ร.บ.สัญชาติ (ฉบับที่ </a:t>
            </a:r>
            <a:r>
              <a:rPr lang="en-US" sz="4800" b="1" dirty="0" smtClean="0">
                <a:latin typeface="Angsana New" pitchFamily="18" charset="-34"/>
              </a:rPr>
              <a:t>4</a:t>
            </a:r>
            <a:r>
              <a:rPr lang="th-TH" sz="4800" b="1" dirty="0" smtClean="0">
                <a:latin typeface="Angsana New" pitchFamily="18" charset="-34"/>
              </a:rPr>
              <a:t>) มีผลใช้บังคับ แต่ต้องปฏิบัติครบตามเงื่อนไขกฎหมาย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4800" b="1" dirty="0" smtClean="0">
                <a:latin typeface="Angsana New" pitchFamily="18" charset="-34"/>
              </a:rPr>
              <a:t>        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</a:rPr>
              <a:t>ได้เลขประจำตัว </a:t>
            </a:r>
            <a:r>
              <a:rPr lang="en-US" sz="4800" b="1" dirty="0" smtClean="0">
                <a:solidFill>
                  <a:srgbClr val="FF3300"/>
                </a:solidFill>
                <a:latin typeface="Angsana New" pitchFamily="18" charset="-34"/>
              </a:rPr>
              <a:t>13 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</a:rPr>
              <a:t>หลักขึ้นต้นด้วยเลข </a:t>
            </a:r>
            <a:r>
              <a:rPr lang="en-US" sz="4800" b="1" dirty="0" smtClean="0">
                <a:solidFill>
                  <a:srgbClr val="FF3300"/>
                </a:solidFill>
                <a:latin typeface="Angsana New" pitchFamily="18" charset="-34"/>
              </a:rPr>
              <a:t>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FF3300"/>
                </a:solidFill>
                <a:latin typeface="Angsana New" pitchFamily="18" charset="-34"/>
              </a:rPr>
              <a:t>    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</a:rPr>
              <a:t>     กลุ่ม </a:t>
            </a:r>
            <a:r>
              <a:rPr lang="en-US" sz="4800" b="1" dirty="0" smtClean="0">
                <a:solidFill>
                  <a:srgbClr val="FF3300"/>
                </a:solidFill>
                <a:latin typeface="Angsana New" pitchFamily="18" charset="-34"/>
              </a:rPr>
              <a:t>73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</a:rPr>
              <a:t> (</a:t>
            </a:r>
            <a:r>
              <a:rPr lang="en-US" sz="4800" b="1" dirty="0" smtClean="0">
                <a:solidFill>
                  <a:srgbClr val="FF3300"/>
                </a:solidFill>
                <a:latin typeface="Angsana New" pitchFamily="18" charset="-34"/>
              </a:rPr>
              <a:t>8 </a:t>
            </a:r>
            <a:r>
              <a:rPr lang="en-US" sz="4800" b="1" dirty="0" err="1" smtClean="0">
                <a:solidFill>
                  <a:srgbClr val="FF3300"/>
                </a:solidFill>
                <a:latin typeface="Angsana New" pitchFamily="18" charset="-34"/>
              </a:rPr>
              <a:t>xxxx</a:t>
            </a:r>
            <a:r>
              <a:rPr lang="en-US" sz="4800" b="1" dirty="0" smtClean="0">
                <a:solidFill>
                  <a:srgbClr val="FF3300"/>
                </a:solidFill>
                <a:latin typeface="Angsana New" pitchFamily="18" charset="-34"/>
              </a:rPr>
              <a:t> 73xxx xx x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68569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557213" y="4143375"/>
            <a:ext cx="8158162" cy="714375"/>
          </a:xfr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76200" cmpd="tri">
            <a:solidFill>
              <a:srgbClr val="000000"/>
            </a:solidFill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</a:rPr>
              <a:t>และเป็นผู้มีความประพฤติดีหรือทำคุณประโยชน์ให้กับสังคมหรือประเทศไทย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1500" y="142875"/>
            <a:ext cx="8143875" cy="20002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th-TH" b="1">
                <a:solidFill>
                  <a:srgbClr val="CC0000"/>
                </a:solidFill>
                <a:latin typeface="Angsana New" pitchFamily="18" charset="-34"/>
              </a:rPr>
              <a:t>อาศัยอยู่จริงในราชอาณาจักรไทยติดต่อกันโดยมีหลักฐานทางทะเบียนราษฎร</a:t>
            </a:r>
          </a:p>
          <a:p>
            <a:pPr marL="342900" indent="-342900" eaLnBrk="0" hangingPunct="0">
              <a:defRPr/>
            </a:pPr>
            <a:r>
              <a:rPr lang="th-TH" b="1">
                <a:solidFill>
                  <a:srgbClr val="CC0000"/>
                </a:solidFill>
                <a:latin typeface="Angsana New" pitchFamily="18" charset="-34"/>
              </a:rPr>
              <a:t>       </a:t>
            </a: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1. มีชื่อในทะเบียนบ้าน (ท.ร.13,ท.ร.14)</a:t>
            </a:r>
          </a:p>
          <a:p>
            <a:pPr marL="342900" indent="-342900" eaLnBrk="0" hangingPunct="0">
              <a:defRPr/>
            </a:pP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        2. ทะเบียนประวัติชนกลุ่มน้อย  ทะเบียนประวัติบุคคลที่ไม่มีสถานะทางทะเบียน</a:t>
            </a:r>
          </a:p>
          <a:p>
            <a:pPr marL="342900" indent="-342900" eaLnBrk="0" hangingPunct="0">
              <a:defRPr/>
            </a:pP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            ทะเบียนประวัติแรงงาน 3 สัญชาติ</a:t>
            </a:r>
          </a:p>
          <a:p>
            <a:pPr marL="342900" indent="-342900" eaLnBrk="0" hangingPunct="0">
              <a:defRPr/>
            </a:pP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        3. สูติบัตร ทะเบียนคนเกิด </a:t>
            </a:r>
          </a:p>
          <a:p>
            <a:pPr marL="342900" indent="-342900" algn="ctr" eaLnBrk="0" hangingPunct="0">
              <a:buFontTx/>
              <a:buAutoNum type="arabicPeriod"/>
              <a:defRPr/>
            </a:pPr>
            <a:endParaRPr lang="th-TH" b="1">
              <a:solidFill>
                <a:srgbClr val="CC0000"/>
              </a:solidFill>
            </a:endParaRPr>
          </a:p>
          <a:p>
            <a:pPr marL="342900" indent="-342900" algn="ctr" eaLnBrk="0" hangingPunct="0">
              <a:lnSpc>
                <a:spcPct val="95000"/>
              </a:lnSpc>
              <a:defRPr/>
            </a:pPr>
            <a:endParaRPr lang="th-TH" b="1">
              <a:solidFill>
                <a:srgbClr val="CC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1500" y="5072063"/>
            <a:ext cx="8143875" cy="1571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99CCFF"/>
              </a:gs>
              <a:gs pos="100000">
                <a:srgbClr val="FFFF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>
              <a:spcBef>
                <a:spcPts val="600"/>
              </a:spcBef>
              <a:defRPr/>
            </a:pPr>
            <a:r>
              <a:rPr kumimoji="1" lang="th-TH" sz="2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kumimoji="1" lang="th-TH" sz="2400" b="1">
                <a:solidFill>
                  <a:srgbClr val="FF0000"/>
                </a:solidFill>
                <a:latin typeface="Angsana New" pitchFamily="18" charset="-34"/>
              </a:rPr>
              <a:t>โดยให้ผู้มีคุณสมบัติดังกล่าวยื่นคำร้องขอลงรายการสัญชาติในเอกสารการทะเบียนราษฎรต่อนายทะเบียนอำเภอหรือนายทะเบียนท้องถิ่น แห่งท้องที่ที่ผู้นั้นมีภูมิลำเนาในปัจจุบันเมื่อพ้นกำหนด 90 วัน นับแต่วันที่พระราชบัญญัตินี้ใช้บังคับ 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kumimoji="1" lang="th-TH" sz="2400" b="1">
                <a:solidFill>
                  <a:srgbClr val="FF0000"/>
                </a:solidFill>
                <a:latin typeface="Angsana New" pitchFamily="18" charset="-34"/>
              </a:rPr>
              <a:t>นายอำเภอ/ผู้อำนวยการเขตเป็นผู้อนุมัติให้ลงรายการสัญชาติไทยในทะเบียนบ้าน</a:t>
            </a:r>
            <a:endParaRPr kumimoji="1" lang="th-TH" sz="2400" b="1">
              <a:solidFill>
                <a:srgbClr val="000000"/>
              </a:solidFill>
              <a:latin typeface="Angsana New" pitchFamily="18" charset="-34"/>
            </a:endParaRPr>
          </a:p>
          <a:p>
            <a:pPr marL="342900" indent="-342900" algn="ctr">
              <a:defRPr/>
            </a:pPr>
            <a:endParaRPr kumimoji="1"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214313" y="3857625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1500" y="2286000"/>
            <a:ext cx="8143875" cy="16430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th-TH" sz="2400" b="1">
                <a:solidFill>
                  <a:srgbClr val="CC0000"/>
                </a:solidFill>
              </a:rPr>
              <a:t>       </a:t>
            </a: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หลักฐานการเกิด</a:t>
            </a:r>
          </a:p>
          <a:p>
            <a:pPr marL="342900" indent="-342900" eaLnBrk="0" hangingPunct="0">
              <a:defRPr/>
            </a:pP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        1. สูติบัตร ทะเบียนคนเกิด (ทร.3 , 31, 031)</a:t>
            </a:r>
          </a:p>
          <a:p>
            <a:pPr marL="342900" indent="-342900" eaLnBrk="0" hangingPunct="0">
              <a:defRPr/>
            </a:pP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        2. หนังสือรับรองสถานที่เกิด (ออกโดยนายอำเภอในท้องที่บุคคลนั้นเกิด)</a:t>
            </a:r>
          </a:p>
          <a:p>
            <a:pPr marL="342900" indent="-342900" eaLnBrk="0" hangingPunct="0">
              <a:defRPr/>
            </a:pPr>
            <a:r>
              <a:rPr lang="th-TH" sz="2400" b="1">
                <a:solidFill>
                  <a:srgbClr val="CC0000"/>
                </a:solidFill>
                <a:latin typeface="Angsana New" pitchFamily="18" charset="-34"/>
              </a:rPr>
              <a:t>        3. หนังสือรับรองการเกิด (ออกโดยนายทะเบียนอำเภอ/ท้องถิ่น)</a:t>
            </a:r>
          </a:p>
          <a:p>
            <a:pPr marL="342900" indent="-342900" algn="ctr" eaLnBrk="0" hangingPunct="0">
              <a:buFontTx/>
              <a:buAutoNum type="arabicPeriod"/>
              <a:defRPr/>
            </a:pPr>
            <a:endParaRPr lang="th-TH" b="1">
              <a:solidFill>
                <a:srgbClr val="CC0000"/>
              </a:solidFill>
              <a:latin typeface="Angsana New" pitchFamily="18" charset="-34"/>
            </a:endParaRPr>
          </a:p>
          <a:p>
            <a:pPr marL="342900" indent="-342900" algn="ctr" eaLnBrk="0" hangingPunct="0">
              <a:lnSpc>
                <a:spcPct val="95000"/>
              </a:lnSpc>
              <a:defRPr/>
            </a:pPr>
            <a:endParaRPr lang="th-TH" b="1">
              <a:solidFill>
                <a:srgbClr val="CC0000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214313" y="2214563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214313" y="5000625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318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57290" y="115888"/>
          <a:ext cx="6429420" cy="662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Document" r:id="rId3" imgW="5762713" imgH="6625303" progId="Word.Document.12">
                  <p:embed/>
                </p:oleObj>
              </mc:Choice>
              <mc:Fallback>
                <p:oleObj name="Document" r:id="rId3" imgW="5762713" imgH="662530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15888"/>
                        <a:ext cx="6429420" cy="662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42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 smtClean="0"/>
              <a:t>การได้สัญชาติไทยตามระเบียบสำนักทะเบียนกลาง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b="1" dirty="0" smtClean="0"/>
              <a:t>ว่าด้วยการพิจารณาลงรายการสถานะบุคคลในทะเบียนราษฎรให้แก่บุคคลบนพื้นที่สูง พ.ศ.๒๕๔๓</a:t>
            </a:r>
            <a:r>
              <a:rPr lang="th-TH" sz="2400" dirty="0" smtClean="0"/>
              <a:t/>
            </a:r>
            <a:br>
              <a:rPr lang="th-TH" sz="2400" dirty="0" smtClean="0"/>
            </a:b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b="1" u="sng" dirty="0" smtClean="0"/>
              <a:t>การได้สัญชาติไทย</a:t>
            </a:r>
            <a:endParaRPr lang="th-TH" dirty="0" smtClean="0"/>
          </a:p>
          <a:p>
            <a:r>
              <a:rPr lang="th-TH" dirty="0" smtClean="0"/>
              <a:t>ชาวไทยภูเขาที่จะได้รับการลงรายการสัญชาติไทยโดยการเพิ่มชื่อและรายการบุคคลเข้าในทะเบียนบ้าน (ท.ร.๑๔) จะต้องเป็นบุคคลที่มีสัญชาติไทยตามกฎหมายว่าด้วยสัญชาติ</a:t>
            </a:r>
          </a:p>
          <a:p>
            <a:r>
              <a:rPr lang="th-TH" b="1" u="sng" dirty="0" smtClean="0"/>
              <a:t>คุณสมบัติของผู้ขอ</a:t>
            </a:r>
            <a:endParaRPr lang="th-TH" dirty="0" smtClean="0"/>
          </a:p>
          <a:p>
            <a:r>
              <a:rPr lang="th-TH" dirty="0" smtClean="0"/>
              <a:t> จะต้องเป็นชาวไทยภูเขาที่เป็นชาวเขาดั้งเดิมติดแผ่นดินโดยเป็นผู้ที่เกิดในราชอาณาจักรไทยและมีบิดามารดา ปู่ย่าตายาย เป็นบุคคลดั้งเดิมที่เกิดและอาศัยอยู่ในราชอาณาจักร ซึ่งเป็นกลุ่มชาติพันธุ์ดั้งเดิมที่อาศัยทำกินหรือบรรพชนอาศัยทำกินอยู่บนพื้นที่สูง ประกอบด้วย ๙ กลุ่มชาติพันธุ์ ได้แก่ กะเหรี่ยง ม้ง เมี่ยน อาข่า ลาหู่ ลีซูลัวะ ขมุ และมลาบรี</a:t>
            </a:r>
          </a:p>
          <a:p>
            <a:r>
              <a:rPr lang="th-TH" b="1" u="sng" dirty="0" smtClean="0"/>
              <a:t>การใช้บังคับ</a:t>
            </a:r>
            <a:r>
              <a:rPr lang="th-TH" dirty="0" smtClean="0"/>
              <a:t>        </a:t>
            </a:r>
          </a:p>
          <a:p>
            <a:r>
              <a:rPr lang="th-TH" dirty="0" smtClean="0"/>
              <a:t>ใช้บังคับกับบุคคลบนพื้นที่สูงที่มีคุณสมบัติตามกฎหมายว่าด้วยสัญชาติ ในพื้นที่ ๒๐ จังหวัด ได้แก่ จังหวัดกาญจนบุรี กำแพงเพชร เชียงราย เชียงใหม่ ตาก น่าน ประจวบคีรีขันธ์ พะเยา พิษณุโลก เพชรบุรี เพชรบูรณ์ แพร่ แม่ฮ่องสอน ราชบุรี เลย ลำปาง ลำพูน สุโขทัย สุพรรณบุรี และจังหวัดอุทัยธานี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0" y="296652"/>
            <a:ext cx="9144000" cy="582612"/>
          </a:xfrm>
        </p:spPr>
        <p:txBody>
          <a:bodyPr>
            <a:noAutofit/>
          </a:bodyPr>
          <a:lstStyle/>
          <a:p>
            <a:pPr lvl="0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คุณสมบัติของผู้มีสิทธิยื่นคำขอ ระเบียบฯ 43</a:t>
            </a:r>
            <a:endParaRPr lang="th-TH" sz="5400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  <p:extLst/>
          </p:nvPr>
        </p:nvGraphicFramePr>
        <p:xfrm>
          <a:off x="254000" y="742950"/>
          <a:ext cx="8585200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16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1979613" y="115888"/>
            <a:ext cx="5472112" cy="74134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ระเบียบสำนักทะเบียนกลาง ฯ พ.ศ.2543</a:t>
            </a:r>
          </a:p>
        </p:txBody>
      </p: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684213" y="3141663"/>
            <a:ext cx="1763712" cy="1008062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indent="-533400">
              <a:defRPr/>
            </a:pPr>
            <a:r>
              <a:rPr lang="th-TH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ชาวไทยภูเขา</a:t>
            </a:r>
          </a:p>
        </p:txBody>
      </p:sp>
      <p:sp>
        <p:nvSpPr>
          <p:cNvPr id="221209" name="Rectangle 25"/>
          <p:cNvSpPr>
            <a:spLocks noChangeArrowheads="1"/>
          </p:cNvSpPr>
          <p:nvPr/>
        </p:nvSpPr>
        <p:spPr bwMode="auto">
          <a:xfrm>
            <a:off x="3059113" y="1125538"/>
            <a:ext cx="5656262" cy="51117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กลุ่มชาติพันธุ์ดั้งเดิมที่อาศัยทำกินหรือบรรพชนอาศัยทำกินอยู่บนพื้นที่สูง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ในราชอาณาจักร ซึ่งมีวัฒนธรรม ประเพณี ความเชื่อ ภาษาและการ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ดำเนินชีวิต ที่มีเอกลักษณ์เฉพาะตัวประกอบด้วย 9 ชาติพันธุ์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1. กะเหรี่ยง 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–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ปกาเกอะญอ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สกอว์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โพล่ง(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โปว์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ตองสู้ (ปะโอ)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บะ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แก (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บะเว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2.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ม้ง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- แม้ว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3.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เมี่ยน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- เย้า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อิวเมี่ยน</a:t>
            </a:r>
            <a:endParaRPr lang="th-TH" sz="2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4. ลาหู่     - มูเซอ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5. อาข่า    - อีก้อ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6.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ลีซู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- ลีซอ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7.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ลัวะ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-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ละเวือะ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ละว้า ถิ่น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มัล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ปรัย</a:t>
            </a:r>
            <a:endParaRPr lang="th-TH" sz="2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8. ขมุ</a:t>
            </a:r>
          </a:p>
          <a:p>
            <a:pPr>
              <a:defRPr/>
            </a:pP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9. </a:t>
            </a:r>
            <a:r>
              <a:rPr lang="th-TH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มลาบ</a:t>
            </a:r>
            <a:r>
              <a:rPr lang="th-TH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รี  - คนตองเหลือง </a:t>
            </a:r>
          </a:p>
          <a:p>
            <a:pPr>
              <a:defRPr/>
            </a:pPr>
            <a:endParaRPr lang="th-TH" sz="2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1241" name="Line 57"/>
          <p:cNvSpPr>
            <a:spLocks noChangeShapeType="1"/>
          </p:cNvSpPr>
          <p:nvPr/>
        </p:nvSpPr>
        <p:spPr bwMode="auto">
          <a:xfrm>
            <a:off x="2411413" y="3716338"/>
            <a:ext cx="503237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17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3" grpId="0" animBg="1"/>
      <p:bldP spid="221209" grpId="0" animBg="1"/>
      <p:bldP spid="2212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1979613" y="115888"/>
            <a:ext cx="5472112" cy="50323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ระเบียบสำนักทะเบียนกลาง ฯ พ.ศ.2543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107950" y="2781300"/>
            <a:ext cx="2447925" cy="10080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indent="-533400" algn="ctr">
              <a:defRPr/>
            </a:pP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การลงรายการสัญชาติไทย</a:t>
            </a: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3214688" y="1285875"/>
            <a:ext cx="5616575" cy="266541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ข้อ 11 ชาวไทยภูเขาที่จะได้รับการลงรายการสัญชาติไทยโดยเพิ่มชื่อ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และรายการบุคคลเข้าในทะเบียนบ้าน(</a:t>
            </a:r>
            <a:r>
              <a:rPr lang="th-TH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ท.ร.</a:t>
            </a: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14) จะต้องเป็น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บุคคลที่มีสัญชาติไทยตามกฎหมายว่าด้วยสัญชาติ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 dirty="0">
                <a:solidFill>
                  <a:srgbClr val="000000"/>
                </a:solidFill>
                <a:latin typeface="Angsana New" pitchFamily="18" charset="-34"/>
              </a:rPr>
              <a:t>          </a:t>
            </a:r>
            <a:r>
              <a:rPr lang="th-TH" sz="2300" b="1" dirty="0">
                <a:solidFill>
                  <a:srgbClr val="FF0000"/>
                </a:solidFill>
                <a:latin typeface="Angsana New" pitchFamily="18" charset="-34"/>
              </a:rPr>
              <a:t>* ให้สันนิษฐานไว้ก่อนว่า บุคคลที่เกิดในราชอาณาจักรไทย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 dirty="0">
                <a:solidFill>
                  <a:srgbClr val="FF0000"/>
                </a:solidFill>
                <a:latin typeface="Angsana New" pitchFamily="18" charset="-34"/>
              </a:rPr>
              <a:t>             ระหว่างวันที่ 10 เมษายน 2456 จนถึงวันที่ 13 ธันวาคม 2515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 dirty="0">
                <a:solidFill>
                  <a:srgbClr val="FF0000"/>
                </a:solidFill>
                <a:latin typeface="Angsana New" pitchFamily="18" charset="-34"/>
              </a:rPr>
              <a:t>             เป็นบุคคลซึ่งมีสัญชาติไทย เว้นแต่จะพิสูจน์เป็นอย่างอื่น</a:t>
            </a:r>
          </a:p>
        </p:txBody>
      </p:sp>
      <p:sp>
        <p:nvSpPr>
          <p:cNvPr id="248871" name="Rectangle 39"/>
          <p:cNvSpPr>
            <a:spLocks noChangeArrowheads="1"/>
          </p:cNvSpPr>
          <p:nvPr/>
        </p:nvSpPr>
        <p:spPr bwMode="auto">
          <a:xfrm>
            <a:off x="3214678" y="4357694"/>
            <a:ext cx="5616575" cy="22336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   </a:t>
            </a:r>
            <a:r>
              <a:rPr lang="th-TH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พ.ร.บ.สัญชาติ (ฉบับที่ 2) พ.ศ.2535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       มาตรา 7 บุคคลต่อไปนี้ย่อมได้สัญชาติไทยโดยการเกิด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       (1) ผู้ที่เกิดโดยบิดาหรือมารดาเป็นผู้มีสัญชาติไทยไม่ว่าจะเกิด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             ในหรือนอกราชอาณาจักรไทย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sz="2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       </a:t>
            </a:r>
            <a:r>
              <a:rPr lang="th-TH" sz="2300" b="1">
                <a:latin typeface="Angsana New" pitchFamily="18" charset="-34"/>
              </a:rPr>
              <a:t>(2) ผู้เกิดในราชอาณาจักรไทย ยกเว้นบุคคลตามมาตรา 7 ทวิ</a:t>
            </a:r>
          </a:p>
        </p:txBody>
      </p:sp>
      <p:sp>
        <p:nvSpPr>
          <p:cNvPr id="10" name="ลูกศรลง 9"/>
          <p:cNvSpPr/>
          <p:nvPr/>
        </p:nvSpPr>
        <p:spPr>
          <a:xfrm>
            <a:off x="428625" y="1857375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2714625" y="4000500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47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  <p:bldP spid="24883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5975350" cy="1143000"/>
          </a:xfrm>
        </p:spPr>
        <p:txBody>
          <a:bodyPr/>
          <a:lstStyle/>
          <a:p>
            <a:r>
              <a:rPr lang="th-TH">
                <a:solidFill>
                  <a:schemeClr val="accent2"/>
                </a:solidFill>
              </a:rPr>
              <a:t>การพิจารณาสัญชาติของบุคคล</a:t>
            </a:r>
            <a:r>
              <a:rPr lang="th-TH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5040313" cy="51847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th-TH" sz="3600" dirty="0">
                <a:solidFill>
                  <a:schemeClr val="hlink"/>
                </a:solidFill>
              </a:rPr>
              <a:t>กฎหมายสัญชาติในประเทศไทย</a:t>
            </a:r>
          </a:p>
          <a:p>
            <a:pPr>
              <a:lnSpc>
                <a:spcPct val="80000"/>
              </a:lnSpc>
            </a:pPr>
            <a:r>
              <a:rPr lang="th-TH" dirty="0"/>
              <a:t>ฉบับแรก</a:t>
            </a:r>
            <a:r>
              <a:rPr lang="en-US" dirty="0"/>
              <a:t> </a:t>
            </a:r>
            <a:r>
              <a:rPr lang="th-TH" dirty="0"/>
              <a:t>พ.ร.บ.แปลงชาติ </a:t>
            </a:r>
            <a:r>
              <a:rPr lang="th-TH" dirty="0" err="1"/>
              <a:t>ร.ศ</a:t>
            </a:r>
            <a:r>
              <a:rPr lang="th-TH" dirty="0"/>
              <a:t>. ๑๓๐</a:t>
            </a:r>
          </a:p>
          <a:p>
            <a:pPr>
              <a:lnSpc>
                <a:spcPct val="80000"/>
              </a:lnSpc>
            </a:pPr>
            <a:r>
              <a:rPr lang="th-TH" dirty="0"/>
              <a:t>ฉบับที่สอง พ.ร.บ.สัญชาติ พ.ศ. ๒๔๕๖</a:t>
            </a:r>
          </a:p>
          <a:p>
            <a:pPr>
              <a:lnSpc>
                <a:spcPct val="80000"/>
              </a:lnSpc>
            </a:pPr>
            <a:r>
              <a:rPr lang="th-TH" dirty="0">
                <a:solidFill>
                  <a:srgbClr val="FF0000"/>
                </a:solidFill>
              </a:rPr>
              <a:t>ฉบับที่สาม พ.ร.บ.สัญชาติ พ.ศ. ๒๔๙๕</a:t>
            </a:r>
          </a:p>
          <a:p>
            <a:pPr>
              <a:lnSpc>
                <a:spcPct val="80000"/>
              </a:lnSpc>
            </a:pPr>
            <a:r>
              <a:rPr lang="th-TH" dirty="0"/>
              <a:t>ฉบับที่สี่ พ.ร.บ.สัญชาติ (ฉบับที่ ๒)  พ.ศ. </a:t>
            </a:r>
            <a:r>
              <a:rPr lang="th-TH" dirty="0" smtClean="0"/>
              <a:t>๒๔๙๖ </a:t>
            </a:r>
            <a:r>
              <a:rPr lang="th-TH" dirty="0" smtClean="0">
                <a:solidFill>
                  <a:srgbClr val="FF0000"/>
                </a:solidFill>
              </a:rPr>
              <a:t>(แก้ได้ไทยโดยการเกิด)</a:t>
            </a:r>
            <a:endParaRPr lang="th-TH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th-TH" dirty="0"/>
              <a:t>ฉบับที่ห้า พ.ร.บ.สัญชาติ (ฉบับที่ ๓) พ.ศ. ๒๔๙๙</a:t>
            </a:r>
          </a:p>
          <a:p>
            <a:pPr>
              <a:lnSpc>
                <a:spcPct val="80000"/>
              </a:lnSpc>
            </a:pPr>
            <a:r>
              <a:rPr lang="th-TH" dirty="0"/>
              <a:t>ฉบับที่หก พ.ร.บ.สัญชาติ (ฉบับที่ ๔) พ.ศ. ๒๕๐๓ </a:t>
            </a:r>
            <a:endParaRPr lang="th-TH" dirty="0" smtClean="0"/>
          </a:p>
          <a:p>
            <a:pPr>
              <a:lnSpc>
                <a:spcPct val="80000"/>
              </a:lnSpc>
            </a:pPr>
            <a:r>
              <a:rPr lang="th-TH" dirty="0" smtClean="0"/>
              <a:t>(ฉบับที่ 5 ) พ.ศ.2555 ไทยผลัดถิ่น</a:t>
            </a:r>
            <a:endParaRPr lang="th-TH" dirty="0"/>
          </a:p>
          <a:p>
            <a:pPr>
              <a:lnSpc>
                <a:spcPct val="80000"/>
              </a:lnSpc>
              <a:buFontTx/>
              <a:buNone/>
            </a:pPr>
            <a:endParaRPr lang="th-TH" dirty="0"/>
          </a:p>
        </p:txBody>
      </p:sp>
      <p:pic>
        <p:nvPicPr>
          <p:cNvPr id="2071" name="Picture 23" descr="DSC017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630363"/>
            <a:ext cx="2476500" cy="172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3" name="Picture 25" descr="DSC017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938" y="3929063"/>
            <a:ext cx="2549525" cy="1868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46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135396"/>
            <a:ext cx="9144000" cy="864096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การขอลงรายการสัญชาติไทย ตามระเบียบฯ 43</a:t>
            </a:r>
            <a:endParaRPr lang="th-TH" sz="4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721112"/>
            <a:ext cx="5472608" cy="919401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ชาวเขา 9 เผ่า/บุคคลบนพื้นที่สูง ซึ่งมีสัญชาติไทย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ตามกฎหมายว่าด้วยสัญชาติ</a:t>
            </a:r>
            <a:endParaRPr lang="th-TH" sz="240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1664" y="1834198"/>
            <a:ext cx="5353744" cy="44267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บิดา มารดา ผู้ปกครองเด็ก เป็นผู้ยื่นคำขอ ( กรณีเด็กยังไม่บรรลุนิติภาวะ )</a:t>
            </a:r>
            <a:endParaRPr lang="th-TH" sz="2000" dirty="0" smtClean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834198"/>
            <a:ext cx="3528392" cy="44267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บุคคลยื่นคำขอด้วยตนเอง( กรณีบรรลุนิติภาวะ )</a:t>
            </a:r>
            <a:endParaRPr lang="th-TH" sz="2000" dirty="0">
              <a:solidFill>
                <a:prstClr val="white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2137" y="2448218"/>
            <a:ext cx="5760640" cy="47672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2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นายทะเบียนแห่งท้องที่ ที่มีภูมิลำเนาปัจจุบัน ในเขตท้องที่ 20 จังหวัด</a:t>
            </a:r>
            <a:endParaRPr lang="th-TH" sz="2200" dirty="0" smtClean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354478"/>
            <a:ext cx="2952328" cy="44267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นายอำเภอมีคำสั่ง และแจ้งนายทะเบียน</a:t>
            </a:r>
            <a:endParaRPr lang="th-TH" sz="2000" dirty="0" smtClean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3097376"/>
            <a:ext cx="4149983" cy="112371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นายทะเบียนออกใบรับคำร้องให้ผู้แจ้ง/ตรวจคุณสมบัติ/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ตรวจเอกสาร/สอบสวนพยานบุคคล และเสนอเรื่องให้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นายอำเภอพิจารณา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4208" y="3710310"/>
            <a:ext cx="1116124" cy="5107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30 วัน</a:t>
            </a: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>
            <a:off x="4824028" y="4005064"/>
            <a:ext cx="15481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4930542"/>
            <a:ext cx="3454400" cy="442674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อนุมัติให้ลงรายการสัญชาติไทย</a:t>
            </a:r>
            <a:endParaRPr lang="th-TH" sz="2000" dirty="0" smtClean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5680" y="4934446"/>
            <a:ext cx="2336800" cy="51077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dirty="0" smtClean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ไม่อนุมัติ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5506606"/>
            <a:ext cx="5791200" cy="44267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ส่งคำขอให้ สน</a:t>
            </a:r>
            <a:r>
              <a:rPr lang="th-TH" sz="2000" dirty="0" err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ท.ก</a:t>
            </a: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ลาง กำหนดเลข 13 หลัก</a:t>
            </a:r>
            <a:r>
              <a:rPr lang="th-TH" sz="2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(รหัส 8 – </a:t>
            </a:r>
            <a:r>
              <a:rPr lang="en-US" sz="2000" dirty="0" err="1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xxxx</a:t>
            </a:r>
            <a:r>
              <a:rPr lang="en-US" sz="2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– </a:t>
            </a:r>
            <a:r>
              <a:rPr lang="th-TH" sz="2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84</a:t>
            </a:r>
            <a:r>
              <a:rPr lang="en-US" sz="2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xxx - xx - x</a:t>
            </a:r>
            <a:r>
              <a:rPr lang="th-TH" sz="2000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568" y="6082670"/>
            <a:ext cx="4104456" cy="44267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err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สนท.</a:t>
            </a: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ได้รับเลข 13 หลัก แจ้งผู้ร้องเพิ่มชื่อใน </a:t>
            </a:r>
            <a:r>
              <a:rPr lang="th-TH" sz="2000" dirty="0" err="1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ท.ร.</a:t>
            </a: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14</a:t>
            </a:r>
            <a:endParaRPr lang="th-TH" sz="2000" dirty="0" smtClean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2200" y="5670143"/>
            <a:ext cx="2555776" cy="7831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แจ้งผู้ขอภายใน 20 วัน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dirty="0" smtClean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ให้อุทธรณ์คำสั่ง ภายใน 1 เดือน</a:t>
            </a:r>
            <a:endParaRPr lang="th-TH" sz="2000" dirty="0" smtClean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41" name="ลูกศรเชื่อมต่อแบบตรง 40"/>
          <p:cNvCxnSpPr/>
          <p:nvPr/>
        </p:nvCxnSpPr>
        <p:spPr>
          <a:xfrm>
            <a:off x="7518400" y="4618249"/>
            <a:ext cx="5928" cy="316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3707904" y="4618249"/>
            <a:ext cx="381049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1491928" y="1700808"/>
            <a:ext cx="6392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1491928" y="1700808"/>
            <a:ext cx="0" cy="1333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97757"/>
            <a:ext cx="1095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556792"/>
            <a:ext cx="109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80171"/>
            <a:ext cx="109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109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55" y="2933006"/>
            <a:ext cx="10953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9150"/>
            <a:ext cx="10953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05214"/>
            <a:ext cx="10953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81278"/>
            <a:ext cx="10953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57342"/>
            <a:ext cx="10953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3285"/>
            <a:ext cx="144666" cy="2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11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1979613" y="115888"/>
            <a:ext cx="5472112" cy="5032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ระเบียบสำนักทะเบียนกลาง ฯ พ.ศ.2543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107950" y="2781300"/>
            <a:ext cx="2447925" cy="10080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indent="-533400" algn="ctr">
              <a:defRPr/>
            </a:pPr>
            <a:r>
              <a:rPr lang="th-TH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การลงรายการสัญชาติไทย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3203575" y="836613"/>
            <a:ext cx="5616575" cy="56165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ข้อ 12 ผู้ยื่นคำร้อง อาจอ้างเอกสารดังต่อไปนี้เป็นพยานเพื่อใช้พิสูจน์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ข้อเท็จจริงอันทำให้ได้รับสัญชาติไทยตามกฎหมายว่าด้วย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สัญชาติ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(1) เอกสารทางทะเบียนราษฎร หรือตามมติคณะรัฐมนตรี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1.1 ทะเบียนชาวเขา แบบ </a:t>
            </a:r>
            <a:r>
              <a:rPr lang="th-TH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ท.ร.ชข.</a:t>
            </a: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ระหว่างปี 2512-2513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1.2 ตามโครงการเลขประจำตัวประชาชน เมื่อ 20 ก.ค.2525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1.3 ทะเบียนสำรวจบัญชีบุคคลในบ้าน ตามมติคณะรัฐมนตรี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      เมื่อ 24 เม.ย.2527 (2528-2531) 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1.4 ทะเบียนประวัติบุคคลบนพื้นที่สูง (2533-2534)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1.5 ทะเบียนประวัติชุมชนบนพื้นที่สูง (2541-2542)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1.6 ทะเบียนบ้าน (</a:t>
            </a:r>
            <a:r>
              <a:rPr lang="th-TH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ท.ร.</a:t>
            </a: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13)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(2) เอกสารต่าง ๆ ที่ทางราชการออกให้ เช่นใบรับแจ้งการเกิด 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ใบรับรองการเกิด สูติบัตร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(3) เอกสารอื่น ๆ ที่มีรายละเอียดข้อมูลสามารถเป็นข้อมูลในการ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               พิสูจน์ข้อเท็จจริง</a:t>
            </a:r>
            <a:endParaRPr lang="th-TH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285750" y="1928813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2643188" y="1928813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253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animBg="1"/>
      <p:bldP spid="279555" grpId="0" animBg="1"/>
      <p:bldP spid="279556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979613" y="115888"/>
            <a:ext cx="5472112" cy="503237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FF0000"/>
                </a:solidFill>
              </a:rPr>
              <a:t>ระเบียบสำนักทะเบียนกลาง ฯ พ.ศ.2543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07950" y="2781300"/>
            <a:ext cx="2447925" cy="1008063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indent="-533400" algn="ctr">
              <a:defRPr/>
            </a:pPr>
            <a:r>
              <a:rPr lang="th-TH" sz="2600" b="1" dirty="0">
                <a:solidFill>
                  <a:srgbClr val="FF0000"/>
                </a:solidFill>
              </a:rPr>
              <a:t>การลงรายการสัญชาติไทย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2857500" y="836613"/>
            <a:ext cx="6178995" cy="5616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  <a:latin typeface="Angsana New" pitchFamily="18" charset="-34"/>
              </a:rPr>
              <a:t>ข้อ 13 ผู้ยื่นคำร้อง อาจอ้างพยานบุคคลเป็นพยานเพื่อใช้พิสูจน์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  <a:latin typeface="Angsana New" pitchFamily="18" charset="-34"/>
              </a:rPr>
              <a:t>           ข้อเท็จจริงอันทำให้ได้รับสัญชาติไทย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latin typeface="Angsana New" pitchFamily="18" charset="-34"/>
              </a:rPr>
              <a:t>           (1) ผู้นำหมู่บ้าน เช่น กำนัน ผู้ใหญ่บ้าน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latin typeface="Angsana New" pitchFamily="18" charset="-34"/>
              </a:rPr>
              <a:t>           (2) ผู้นำชุมชน เช่นผู้นำเครือข่ายชุมชน กรรมการหมู่บ้าน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latin typeface="Angsana New" pitchFamily="18" charset="-34"/>
              </a:rPr>
              <a:t>           (3) เจ้าหน้าที่ส่วนราชการที่อยู่ในพื้นที่ขณะนั้น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latin typeface="Angsana New" pitchFamily="18" charset="-34"/>
              </a:rPr>
              <a:t>           (4) เจ้าหน้าที่ที่ทำการวิจัยของสถาบันวิจัยชาวเขา</a:t>
            </a:r>
          </a:p>
          <a:p>
            <a:pPr>
              <a:defRPr/>
            </a:pPr>
            <a:r>
              <a:rPr lang="th-TH" sz="2300" b="1" dirty="0">
                <a:solidFill>
                  <a:srgbClr val="000000"/>
                </a:solidFill>
                <a:latin typeface="Angsana New" pitchFamily="18" charset="-34"/>
              </a:rPr>
              <a:t>           (5) การรับรองขององค์การพัฒนาเอกชนที่มีประวัติและผลงาน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ข้อ 14 ผู้ยื่นคำร้อง อาจอ้างวัตถุใด ๆ เป็นพยานเพื่อใช้พิสูจน์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            ข้อเท็จจริงอันทำให้ได้รับสัญชาติไทยตามกฎหมายว่าด้วย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            สัญชาติ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ข้อ 43 กรณีที่ผู้ที่ได้รับการลงรายการสัญชาติไทยในทะเบียนบ้าน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            โดยมิชอบด้วยกฎหมายหรือระเบียบหรือแจ้งข้อความอัน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            เป็นเท็จหรือแสดงหลักฐานอันเป็นเท็จหรือมีการรับรองโดย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            ผิดจากความเป็นจริง นายอำเภอจะต้องวินิจฉัยปัญหาและ</a:t>
            </a:r>
          </a:p>
          <a:p>
            <a:pPr>
              <a:defRPr/>
            </a:pPr>
            <a:r>
              <a:rPr lang="th-TH" sz="2300" b="1" dirty="0">
                <a:solidFill>
                  <a:srgbClr val="FF0000"/>
                </a:solidFill>
              </a:rPr>
              <a:t>            ดำเนินการเพิกถอนการลงรายการสัญชาติไทย</a:t>
            </a:r>
            <a:endParaRPr lang="th-TH" sz="2300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357188" y="2071688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2714625" y="2143125"/>
            <a:ext cx="285750" cy="428625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268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28728" y="0"/>
          <a:ext cx="621510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Document" r:id="rId3" imgW="5743593" imgH="7444209" progId="Word.Document.12">
                  <p:embed/>
                </p:oleObj>
              </mc:Choice>
              <mc:Fallback>
                <p:oleObj name="Document" r:id="rId3" imgW="5743593" imgH="744420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0"/>
                        <a:ext cx="621510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Officer\Desktop\ผั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4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Officer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7686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" y="1196752"/>
            <a:ext cx="877777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9100" y="1340768"/>
            <a:ext cx="8401372" cy="51705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l"/>
            <a:r>
              <a:rPr lang="th-TH" b="1" dirty="0">
                <a:solidFill>
                  <a:schemeClr val="tx2"/>
                </a:solidFill>
                <a:latin typeface="Angsana New" panose="02020603050405020304" pitchFamily="18" charset="-34"/>
              </a:rPr>
              <a:t>ข้อ </a:t>
            </a:r>
            <a:r>
              <a:rPr lang="th-TH" b="1" dirty="0" smtClean="0">
                <a:solidFill>
                  <a:schemeClr val="tx2"/>
                </a:solidFill>
                <a:latin typeface="Angsana New" panose="02020603050405020304" pitchFamily="18" charset="-34"/>
              </a:rPr>
              <a:t>๑  </a:t>
            </a:r>
            <a:r>
              <a:rPr lang="th-TH" b="1" dirty="0">
                <a:solidFill>
                  <a:schemeClr val="tx2"/>
                </a:solidFill>
                <a:latin typeface="Angsana New" panose="02020603050405020304" pitchFamily="18" charset="-34"/>
              </a:rPr>
              <a:t>ให้ถอนสัญชาติไทยของบรรดาบุคคลที่เกิดในราชอาณาจักรไทย         </a:t>
            </a:r>
          </a:p>
          <a:p>
            <a:pPr algn="l"/>
            <a:r>
              <a:rPr lang="th-TH" b="1" dirty="0">
                <a:solidFill>
                  <a:schemeClr val="tx2"/>
                </a:solidFill>
                <a:latin typeface="Angsana New" panose="02020603050405020304" pitchFamily="18" charset="-34"/>
              </a:rPr>
              <a:t>        โดยบิดาเป็นคนต่างด้าว หรือมารดาเป็นคนต่างด้าว แต่ไม่ปรากฏบิดา      </a:t>
            </a:r>
          </a:p>
          <a:p>
            <a:pPr algn="l"/>
            <a:r>
              <a:rPr lang="th-TH" b="1" dirty="0">
                <a:solidFill>
                  <a:schemeClr val="tx2"/>
                </a:solidFill>
                <a:latin typeface="Angsana New" panose="02020603050405020304" pitchFamily="18" charset="-34"/>
              </a:rPr>
              <a:t>        ที่ชอบด้วยกฎหมาย  และในขณะที่เกิดบิดาหรือมารดา</a:t>
            </a:r>
            <a:r>
              <a:rPr lang="th-TH" b="1" dirty="0" smtClean="0">
                <a:solidFill>
                  <a:schemeClr val="tx2"/>
                </a:solidFill>
                <a:latin typeface="Angsana New" panose="02020603050405020304" pitchFamily="18" charset="-34"/>
              </a:rPr>
              <a:t>เป็น</a:t>
            </a:r>
          </a:p>
          <a:p>
            <a:pPr algn="l"/>
            <a:r>
              <a:rPr lang="th-TH" dirty="0">
                <a:latin typeface="Angsana New" panose="02020603050405020304" pitchFamily="18" charset="-34"/>
              </a:rPr>
              <a:t> </a:t>
            </a:r>
            <a:r>
              <a:rPr lang="th-TH" dirty="0" smtClean="0">
                <a:latin typeface="Angsana New" panose="02020603050405020304" pitchFamily="18" charset="-34"/>
              </a:rPr>
              <a:t>        </a:t>
            </a:r>
            <a:r>
              <a:rPr lang="th-TH" b="0" dirty="0" smtClean="0">
                <a:solidFill>
                  <a:srgbClr val="E06B00"/>
                </a:solidFill>
                <a:latin typeface="Angsana New" panose="02020603050405020304" pitchFamily="18" charset="-34"/>
              </a:rPr>
              <a:t>(๑)  </a:t>
            </a:r>
            <a:r>
              <a:rPr lang="th-TH" b="0" dirty="0">
                <a:solidFill>
                  <a:srgbClr val="E06B00"/>
                </a:solidFill>
                <a:latin typeface="Angsana New" panose="02020603050405020304" pitchFamily="18" charset="-34"/>
              </a:rPr>
              <a:t>ผู้ที่ได้รับการผ่อนผันให้อาศัยอยู่ในราชอาณาจักรเป็นกรณี</a:t>
            </a:r>
            <a:r>
              <a:rPr lang="th-TH" b="0" dirty="0" smtClean="0">
                <a:solidFill>
                  <a:srgbClr val="E06B00"/>
                </a:solidFill>
                <a:latin typeface="Angsana New" panose="02020603050405020304" pitchFamily="18" charset="-34"/>
              </a:rPr>
              <a:t>พิเศษ</a:t>
            </a:r>
          </a:p>
          <a:p>
            <a:pPr algn="l"/>
            <a:r>
              <a:rPr lang="th-TH" b="0" dirty="0" smtClean="0">
                <a:solidFill>
                  <a:srgbClr val="E06B00"/>
                </a:solidFill>
                <a:latin typeface="Angsana New" panose="02020603050405020304" pitchFamily="18" charset="-34"/>
              </a:rPr>
              <a:t>        (๒)  ผู้</a:t>
            </a:r>
            <a:r>
              <a:rPr lang="th-TH" b="0" dirty="0">
                <a:solidFill>
                  <a:srgbClr val="E06B00"/>
                </a:solidFill>
                <a:latin typeface="Angsana New" panose="02020603050405020304" pitchFamily="18" charset="-34"/>
              </a:rPr>
              <a:t>ที่ได้รับอนุญาตให้เข้ามาอยู่ในราชอาณาจักร</a:t>
            </a:r>
            <a:r>
              <a:rPr lang="th-TH" b="0" dirty="0" smtClean="0">
                <a:solidFill>
                  <a:srgbClr val="E06B00"/>
                </a:solidFill>
                <a:latin typeface="Angsana New" panose="02020603050405020304" pitchFamily="18" charset="-34"/>
              </a:rPr>
              <a:t>เพียงชั่วคราว</a:t>
            </a:r>
          </a:p>
          <a:p>
            <a:pPr algn="l"/>
            <a:r>
              <a:rPr lang="th-TH" b="0" dirty="0" smtClean="0">
                <a:solidFill>
                  <a:srgbClr val="E06B00"/>
                </a:solidFill>
                <a:latin typeface="Angsana New" panose="02020603050405020304" pitchFamily="18" charset="-34"/>
              </a:rPr>
              <a:t>        (๓)  ผู้</a:t>
            </a:r>
            <a:r>
              <a:rPr lang="th-TH" b="0" dirty="0">
                <a:solidFill>
                  <a:srgbClr val="E06B00"/>
                </a:solidFill>
                <a:latin typeface="Angsana New" panose="02020603050405020304" pitchFamily="18" charset="-34"/>
              </a:rPr>
              <a:t>ที่เข้ามาอยู่ในราชอาณาจักรโดยไม่ได้รับอนุญาตตาม</a:t>
            </a:r>
            <a:r>
              <a:rPr lang="th-TH" b="0" dirty="0" smtClean="0">
                <a:solidFill>
                  <a:srgbClr val="E06B00"/>
                </a:solidFill>
                <a:latin typeface="Angsana New" panose="02020603050405020304" pitchFamily="18" charset="-34"/>
              </a:rPr>
              <a:t>กฎหมาย</a:t>
            </a:r>
          </a:p>
          <a:p>
            <a:pPr algn="l"/>
            <a:r>
              <a:rPr lang="th-TH" b="0" dirty="0">
                <a:solidFill>
                  <a:schemeClr val="accent2"/>
                </a:solidFill>
                <a:latin typeface="Angsana New" panose="02020603050405020304" pitchFamily="18" charset="-34"/>
              </a:rPr>
              <a:t>ข้อ </a:t>
            </a:r>
            <a:r>
              <a:rPr lang="th-TH" b="0" dirty="0" smtClean="0">
                <a:solidFill>
                  <a:schemeClr val="accent2"/>
                </a:solidFill>
                <a:latin typeface="Angsana New" panose="02020603050405020304" pitchFamily="18" charset="-34"/>
              </a:rPr>
              <a:t>๒ </a:t>
            </a:r>
            <a:r>
              <a:rPr lang="th-TH" b="0" dirty="0">
                <a:solidFill>
                  <a:schemeClr val="accent2"/>
                </a:solidFill>
                <a:latin typeface="Angsana New" panose="02020603050405020304" pitchFamily="18" charset="-34"/>
              </a:rPr>
              <a:t>บุคคลตามข้อ </a:t>
            </a:r>
            <a:r>
              <a:rPr lang="th-TH" b="0" dirty="0" smtClean="0">
                <a:solidFill>
                  <a:schemeClr val="accent2"/>
                </a:solidFill>
                <a:latin typeface="Angsana New" panose="02020603050405020304" pitchFamily="18" charset="-34"/>
              </a:rPr>
              <a:t>๑  </a:t>
            </a:r>
            <a:r>
              <a:rPr lang="th-TH" b="0" dirty="0">
                <a:solidFill>
                  <a:schemeClr val="accent2"/>
                </a:solidFill>
                <a:latin typeface="Angsana New" panose="02020603050405020304" pitchFamily="18" charset="-34"/>
              </a:rPr>
              <a:t>ผู้เกิดในราชอาณาจักร เมื่อประกาศของคณะปฏิวัติฉบับ</a:t>
            </a:r>
            <a:r>
              <a:rPr lang="th-TH" b="0" dirty="0" smtClean="0">
                <a:solidFill>
                  <a:schemeClr val="accent2"/>
                </a:solidFill>
                <a:latin typeface="Angsana New" panose="02020603050405020304" pitchFamily="18" charset="-34"/>
              </a:rPr>
              <a:t>นี้ใช้</a:t>
            </a:r>
            <a:r>
              <a:rPr lang="th-TH" b="0" dirty="0">
                <a:solidFill>
                  <a:schemeClr val="accent2"/>
                </a:solidFill>
                <a:latin typeface="Angsana New" panose="02020603050405020304" pitchFamily="18" charset="-34"/>
              </a:rPr>
              <a:t>บังคับแล้วไม่ได้สัญชาติไทย เว้นแต่ รมว.มท. พิจารณาเห็นสมควร</a:t>
            </a:r>
            <a:r>
              <a:rPr lang="th-TH" b="0" dirty="0" smtClean="0">
                <a:solidFill>
                  <a:schemeClr val="accent2"/>
                </a:solidFill>
                <a:latin typeface="Angsana New" panose="02020603050405020304" pitchFamily="18" charset="-34"/>
              </a:rPr>
              <a:t>และสั่ง</a:t>
            </a:r>
            <a:r>
              <a:rPr lang="th-TH" b="0" dirty="0">
                <a:solidFill>
                  <a:schemeClr val="accent2"/>
                </a:solidFill>
                <a:latin typeface="Angsana New" panose="02020603050405020304" pitchFamily="18" charset="-34"/>
              </a:rPr>
              <a:t>เฉพาะรายเป็นอย่างอื่น</a:t>
            </a:r>
          </a:p>
          <a:p>
            <a:pPr algn="l"/>
            <a:endParaRPr lang="th-TH" dirty="0">
              <a:solidFill>
                <a:srgbClr val="E06B00"/>
              </a:solidFill>
              <a:latin typeface="Angsana New" panose="02020603050405020304" pitchFamily="18" charset="-34"/>
            </a:endParaRPr>
          </a:p>
          <a:p>
            <a:pPr marL="514350" indent="-514350" algn="l">
              <a:buAutoNum type="arabicParenBoth" startAt="2"/>
            </a:pPr>
            <a:endParaRPr lang="th-TH" dirty="0">
              <a:solidFill>
                <a:srgbClr val="E06B00"/>
              </a:solidFill>
              <a:latin typeface="Angsana New" panose="02020603050405020304" pitchFamily="18" charset="-34"/>
            </a:endParaRPr>
          </a:p>
          <a:p>
            <a:pPr algn="l"/>
            <a:endParaRPr lang="th-TH" b="1" dirty="0" smtClean="0">
              <a:solidFill>
                <a:schemeClr val="tx2"/>
              </a:solidFill>
              <a:latin typeface="Angsana New" panose="02020603050405020304" pitchFamily="18" charset="-34"/>
            </a:endParaRPr>
          </a:p>
          <a:p>
            <a:pPr algn="l"/>
            <a:endParaRPr lang="th-TH" b="1" dirty="0" smtClean="0">
              <a:solidFill>
                <a:schemeClr val="tx2"/>
              </a:solidFill>
              <a:latin typeface="Angsana New" panose="02020603050405020304" pitchFamily="18" charset="-34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304800"/>
            <a:ext cx="8568952" cy="769441"/>
          </a:xfrm>
          <a:prstGeom prst="rect">
            <a:avLst/>
          </a:prstGeom>
          <a:solidFill>
            <a:srgbClr val="FFFF99"/>
          </a:solidFill>
          <a:ln w="57150" cmpd="tri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400" b="1" dirty="0" err="1">
                <a:solidFill>
                  <a:schemeClr val="accent2"/>
                </a:solidFill>
                <a:latin typeface="Angsana New" panose="02020603050405020304" pitchFamily="18" charset="-34"/>
              </a:rPr>
              <a:t>ปว</a:t>
            </a:r>
            <a:r>
              <a:rPr lang="th-TH" sz="4400" b="1" dirty="0">
                <a:solidFill>
                  <a:schemeClr val="accent2"/>
                </a:solidFill>
                <a:latin typeface="Angsana New" panose="02020603050405020304" pitchFamily="18" charset="-34"/>
              </a:rPr>
              <a:t>. 337</a:t>
            </a:r>
            <a:r>
              <a:rPr lang="th-TH" sz="3600" b="1" dirty="0">
                <a:solidFill>
                  <a:schemeClr val="accent2"/>
                </a:solidFill>
                <a:latin typeface="Angsana New" panose="02020603050405020304" pitchFamily="18" charset="-34"/>
              </a:rPr>
              <a:t>  </a:t>
            </a:r>
            <a:r>
              <a:rPr lang="th-TH" sz="3600" b="1" dirty="0" err="1">
                <a:solidFill>
                  <a:schemeClr val="accent2"/>
                </a:solidFill>
                <a:latin typeface="Angsana New" panose="02020603050405020304" pitchFamily="18" charset="-34"/>
              </a:rPr>
              <a:t>ลว</a:t>
            </a:r>
            <a:r>
              <a:rPr lang="th-TH" sz="3600" b="1" dirty="0">
                <a:solidFill>
                  <a:schemeClr val="accent2"/>
                </a:solidFill>
                <a:latin typeface="Angsana New" panose="02020603050405020304" pitchFamily="18" charset="-34"/>
              </a:rPr>
              <a:t>. 13 ธ.ค. 2515</a:t>
            </a:r>
            <a:r>
              <a:rPr lang="th-TH" sz="3600" b="1" dirty="0">
                <a:solidFill>
                  <a:srgbClr val="CCCC00"/>
                </a:solidFill>
                <a:latin typeface="Angsana New" panose="02020603050405020304" pitchFamily="18" charset="-34"/>
              </a:rPr>
              <a:t>  </a:t>
            </a:r>
            <a:r>
              <a:rPr lang="th-TH" sz="3600" b="1" dirty="0">
                <a:solidFill>
                  <a:srgbClr val="CC9900"/>
                </a:solidFill>
                <a:latin typeface="Angsana New" panose="02020603050405020304" pitchFamily="18" charset="-34"/>
              </a:rPr>
              <a:t>(14 ธ.ค. 2515 - 25 ก.พ. 2535)</a:t>
            </a:r>
            <a:r>
              <a:rPr lang="th-TH" sz="3600" b="1" dirty="0">
                <a:latin typeface="Angsana New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6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4572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91440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2860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2004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657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        ตด.(ชั่วคราว)</a:t>
            </a:r>
            <a:r>
              <a:rPr lang="th-TH" sz="4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 ไทย    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539750" y="3068638"/>
            <a:ext cx="33845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sz="32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พ.ร.บ. สัญชาติ พ.ศ. </a:t>
            </a:r>
            <a:r>
              <a:rPr lang="en-US" sz="32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2508</a:t>
            </a:r>
          </a:p>
          <a:p>
            <a:pPr algn="ctr" eaLnBrk="0" hangingPunct="0"/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ไทย</a:t>
            </a:r>
            <a:endParaRPr lang="th-TH" sz="3600">
              <a:latin typeface="Angsana New" pitchFamily="18" charset="-34"/>
              <a:cs typeface="Tahoma" pitchFamily="34" charset="0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5508625" y="3213100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ปว.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337</a:t>
            </a:r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ไม่ได้ไทย</a:t>
            </a:r>
            <a:endParaRPr lang="th-TH" sz="3600">
              <a:latin typeface="Angsana New" pitchFamily="18" charset="-34"/>
              <a:cs typeface="Tahoma" pitchFamily="34" charset="0"/>
            </a:endParaRPr>
          </a:p>
        </p:txBody>
      </p:sp>
      <p:pic>
        <p:nvPicPr>
          <p:cNvPr id="250887" name="Picture 7" descr="CMEN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17097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8" name="Picture 8" descr="CWOMN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7921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9" name="Picture 9" descr="child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652963"/>
            <a:ext cx="1081087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0" name="Picture 10" descr="child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1081087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2" name="Freeform 12"/>
          <p:cNvSpPr>
            <a:spLocks/>
          </p:cNvSpPr>
          <p:nvPr/>
        </p:nvSpPr>
        <p:spPr bwMode="auto">
          <a:xfrm>
            <a:off x="4059238" y="2420938"/>
            <a:ext cx="296862" cy="407987"/>
          </a:xfrm>
          <a:custGeom>
            <a:avLst/>
            <a:gdLst>
              <a:gd name="T0" fmla="*/ 187 w 187"/>
              <a:gd name="T1" fmla="*/ 0 h 257"/>
              <a:gd name="T2" fmla="*/ 0 w 187"/>
              <a:gd name="T3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" h="257">
                <a:moveTo>
                  <a:pt x="187" y="0"/>
                </a:moveTo>
                <a:lnTo>
                  <a:pt x="0" y="25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2205038"/>
            <a:ext cx="287337" cy="287337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0894" name="Freeform 14"/>
          <p:cNvSpPr>
            <a:spLocks/>
          </p:cNvSpPr>
          <p:nvPr/>
        </p:nvSpPr>
        <p:spPr bwMode="auto">
          <a:xfrm>
            <a:off x="4037013" y="2595563"/>
            <a:ext cx="247650" cy="185737"/>
          </a:xfrm>
          <a:custGeom>
            <a:avLst/>
            <a:gdLst>
              <a:gd name="T0" fmla="*/ 0 w 156"/>
              <a:gd name="T1" fmla="*/ 0 h 117"/>
              <a:gd name="T2" fmla="*/ 156 w 156"/>
              <a:gd name="T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17">
                <a:moveTo>
                  <a:pt x="0" y="0"/>
                </a:moveTo>
                <a:lnTo>
                  <a:pt x="156" y="11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4787900" y="2290763"/>
            <a:ext cx="342900" cy="417512"/>
          </a:xfrm>
          <a:custGeom>
            <a:avLst/>
            <a:gdLst>
              <a:gd name="T0" fmla="*/ 0 w 216"/>
              <a:gd name="T1" fmla="*/ 263 h 263"/>
              <a:gd name="T2" fmla="*/ 216 w 216"/>
              <a:gd name="T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263">
                <a:moveTo>
                  <a:pt x="0" y="263"/>
                </a:moveTo>
                <a:lnTo>
                  <a:pt x="216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0896" name="Oval 16"/>
          <p:cNvSpPr>
            <a:spLocks noChangeArrowheads="1"/>
          </p:cNvSpPr>
          <p:nvPr/>
        </p:nvSpPr>
        <p:spPr bwMode="auto">
          <a:xfrm>
            <a:off x="4589463" y="2667000"/>
            <a:ext cx="287337" cy="287338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0897" name="Oval 17"/>
          <p:cNvSpPr>
            <a:spLocks noChangeArrowheads="1"/>
          </p:cNvSpPr>
          <p:nvPr/>
        </p:nvSpPr>
        <p:spPr bwMode="auto">
          <a:xfrm>
            <a:off x="4181475" y="1371600"/>
            <a:ext cx="1152525" cy="647700"/>
          </a:xfrm>
          <a:prstGeom prst="ellipse">
            <a:avLst/>
          </a:prstGeom>
          <a:gradFill rotWithShape="0">
            <a:gsLst>
              <a:gs pos="0">
                <a:srgbClr val="F2ACED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0898" name="Text Box 18"/>
          <p:cNvSpPr txBox="1">
            <a:spLocks noChangeArrowheads="1"/>
          </p:cNvSpPr>
          <p:nvPr/>
        </p:nvSpPr>
        <p:spPr bwMode="auto">
          <a:xfrm>
            <a:off x="4392613" y="1371600"/>
            <a:ext cx="865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จด</a:t>
            </a:r>
          </a:p>
        </p:txBody>
      </p:sp>
    </p:spTree>
    <p:extLst>
      <p:ext uri="{BB962C8B-B14F-4D97-AF65-F5344CB8AC3E}">
        <p14:creationId xmlns:p14="http://schemas.microsoft.com/office/powerpoint/2010/main" val="232892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utoUpdateAnimBg="0"/>
      <p:bldP spid="25088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3995738" y="1412875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h-TH" sz="32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ไม่จด</a:t>
            </a:r>
            <a:endParaRPr lang="th-TH">
              <a:latin typeface="Angsana New" pitchFamily="18" charset="-34"/>
              <a:cs typeface="Tahoma" pitchFamily="34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4572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91440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2860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2004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657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     ไทย             </a:t>
            </a:r>
            <a:r>
              <a:rPr lang="th-TH" sz="4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ตด.(ชั่วคราว)</a:t>
            </a:r>
            <a:r>
              <a:rPr lang="th-TH" sz="4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</a:t>
            </a:r>
          </a:p>
        </p:txBody>
      </p:sp>
      <p:pic>
        <p:nvPicPr>
          <p:cNvPr id="252932" name="Picture 4" descr="CMEN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10795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 descr="Wtoon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836613"/>
            <a:ext cx="5937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684213" y="2997200"/>
            <a:ext cx="3529012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พ.ร.บ. สัญชาติ  พ.ศ. </a:t>
            </a:r>
            <a:r>
              <a:rPr lang="en-US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2508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  ไทย</a:t>
            </a:r>
          </a:p>
        </p:txBody>
      </p:sp>
      <p:pic>
        <p:nvPicPr>
          <p:cNvPr id="252936" name="Picture 8" descr="child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2963"/>
            <a:ext cx="109696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7" name="Picture 9" descr="child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096962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1412875"/>
            <a:ext cx="1152525" cy="6477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3965575" y="1401763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h-TH" sz="32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ไม่จด</a:t>
            </a:r>
            <a:endParaRPr lang="th-TH">
              <a:latin typeface="Angsana New" pitchFamily="18" charset="-34"/>
              <a:cs typeface="Tahoma" pitchFamily="34" charset="0"/>
            </a:endParaRPr>
          </a:p>
        </p:txBody>
      </p:sp>
      <p:sp>
        <p:nvSpPr>
          <p:cNvPr id="252942" name="Freeform 14"/>
          <p:cNvSpPr>
            <a:spLocks/>
          </p:cNvSpPr>
          <p:nvPr/>
        </p:nvSpPr>
        <p:spPr bwMode="auto">
          <a:xfrm>
            <a:off x="4059238" y="2420938"/>
            <a:ext cx="296862" cy="407987"/>
          </a:xfrm>
          <a:custGeom>
            <a:avLst/>
            <a:gdLst>
              <a:gd name="T0" fmla="*/ 187 w 187"/>
              <a:gd name="T1" fmla="*/ 0 h 257"/>
              <a:gd name="T2" fmla="*/ 0 w 187"/>
              <a:gd name="T3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" h="257">
                <a:moveTo>
                  <a:pt x="187" y="0"/>
                </a:moveTo>
                <a:lnTo>
                  <a:pt x="0" y="25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2943" name="Oval 15"/>
          <p:cNvSpPr>
            <a:spLocks noChangeArrowheads="1"/>
          </p:cNvSpPr>
          <p:nvPr/>
        </p:nvSpPr>
        <p:spPr bwMode="auto">
          <a:xfrm>
            <a:off x="4284663" y="2205038"/>
            <a:ext cx="287337" cy="287337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2944" name="Oval 16"/>
          <p:cNvSpPr>
            <a:spLocks noChangeArrowheads="1"/>
          </p:cNvSpPr>
          <p:nvPr/>
        </p:nvSpPr>
        <p:spPr bwMode="auto">
          <a:xfrm>
            <a:off x="4589463" y="2667000"/>
            <a:ext cx="287337" cy="287338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2945" name="Freeform 17"/>
          <p:cNvSpPr>
            <a:spLocks/>
          </p:cNvSpPr>
          <p:nvPr/>
        </p:nvSpPr>
        <p:spPr bwMode="auto">
          <a:xfrm>
            <a:off x="4787900" y="2290763"/>
            <a:ext cx="342900" cy="417512"/>
          </a:xfrm>
          <a:custGeom>
            <a:avLst/>
            <a:gdLst>
              <a:gd name="T0" fmla="*/ 0 w 216"/>
              <a:gd name="T1" fmla="*/ 263 h 263"/>
              <a:gd name="T2" fmla="*/ 216 w 216"/>
              <a:gd name="T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263">
                <a:moveTo>
                  <a:pt x="0" y="263"/>
                </a:moveTo>
                <a:lnTo>
                  <a:pt x="216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2946" name="Freeform 18"/>
          <p:cNvSpPr>
            <a:spLocks/>
          </p:cNvSpPr>
          <p:nvPr/>
        </p:nvSpPr>
        <p:spPr bwMode="auto">
          <a:xfrm>
            <a:off x="4037013" y="2595563"/>
            <a:ext cx="247650" cy="185737"/>
          </a:xfrm>
          <a:custGeom>
            <a:avLst/>
            <a:gdLst>
              <a:gd name="T0" fmla="*/ 0 w 156"/>
              <a:gd name="T1" fmla="*/ 0 h 117"/>
              <a:gd name="T2" fmla="*/ 156 w 156"/>
              <a:gd name="T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17">
                <a:moveTo>
                  <a:pt x="0" y="0"/>
                </a:moveTo>
                <a:lnTo>
                  <a:pt x="156" y="11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2947" name="Text Box 19"/>
          <p:cNvSpPr txBox="1">
            <a:spLocks noChangeArrowheads="1"/>
          </p:cNvSpPr>
          <p:nvPr/>
        </p:nvSpPr>
        <p:spPr bwMode="auto">
          <a:xfrm>
            <a:off x="5651500" y="3284538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ปว.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337</a:t>
            </a:r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>
                <a:solidFill>
                  <a:srgbClr val="CC3399"/>
                </a:solidFill>
                <a:latin typeface="Tahoma" pitchFamily="34" charset="0"/>
                <a:cs typeface="Tahoma" pitchFamily="34" charset="0"/>
              </a:rPr>
              <a:t>ไม่ได้ไทย</a:t>
            </a:r>
            <a:endParaRPr lang="th-TH" sz="3600">
              <a:solidFill>
                <a:srgbClr val="CC3399"/>
              </a:solidFill>
              <a:latin typeface="Angsana New" pitchFamily="18" charset="-34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0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 autoUpdateAnimBg="0"/>
      <p:bldP spid="2529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 descr="j022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908050"/>
            <a:ext cx="489743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692150"/>
            <a:ext cx="5688013" cy="5400675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>
                <a:solidFill>
                  <a:srgbClr val="FF0000"/>
                </a:solidFill>
              </a:rPr>
              <a:t>ฉบับที่เจ็ด  พ.ร.บ.สัญชาติ  พ.ศ. </a:t>
            </a:r>
            <a:r>
              <a:rPr lang="th-TH" sz="3600" dirty="0" smtClean="0">
                <a:solidFill>
                  <a:srgbClr val="FF0000"/>
                </a:solidFill>
              </a:rPr>
              <a:t>๒๕๐๘</a:t>
            </a:r>
          </a:p>
          <a:p>
            <a:pPr marL="0" indent="0">
              <a:buNone/>
            </a:pPr>
            <a:r>
              <a:rPr lang="th-TH" sz="3600" dirty="0" smtClean="0">
                <a:solidFill>
                  <a:srgbClr val="FF0000"/>
                </a:solidFill>
              </a:rPr>
              <a:t>(ต้นแบบของปัจจุบัน)</a:t>
            </a:r>
            <a:endParaRPr lang="th-TH" sz="3600" dirty="0">
              <a:solidFill>
                <a:srgbClr val="FF0000"/>
              </a:solidFill>
            </a:endParaRPr>
          </a:p>
          <a:p>
            <a:r>
              <a:rPr lang="th-TH" sz="3600" dirty="0" smtClean="0"/>
              <a:t>ฉบับ</a:t>
            </a:r>
            <a:r>
              <a:rPr lang="th-TH" sz="3600" dirty="0"/>
              <a:t>ที่แปด  ประกาศคณะปฏิวัติ ฉบับที่ ๓๓๗  </a:t>
            </a:r>
            <a:r>
              <a:rPr lang="th-TH" sz="3600" dirty="0" err="1"/>
              <a:t>ลว</a:t>
            </a:r>
            <a:r>
              <a:rPr lang="th-TH" sz="3600" dirty="0"/>
              <a:t>. ๑๓ ธันวาคม ๒๕๑๕</a:t>
            </a:r>
          </a:p>
          <a:p>
            <a:r>
              <a:rPr lang="th-TH" sz="3600" dirty="0"/>
              <a:t>ฉบับที่เก้า  พ.ร.บ.สัญชาติ (ฉบับที่ ๒)  พ.ศ. </a:t>
            </a:r>
            <a:r>
              <a:rPr lang="th-TH" sz="3600" dirty="0" smtClean="0"/>
              <a:t>๒๕๓๕ (ยกเลิก </a:t>
            </a:r>
            <a:r>
              <a:rPr lang="th-TH" sz="3600" dirty="0" err="1" smtClean="0"/>
              <a:t>ปว</a:t>
            </a:r>
            <a:r>
              <a:rPr lang="th-TH" sz="3600" dirty="0" smtClean="0"/>
              <a:t>337)</a:t>
            </a:r>
            <a:endParaRPr lang="th-TH" sz="3600" dirty="0"/>
          </a:p>
          <a:p>
            <a:r>
              <a:rPr lang="th-TH" sz="3600" dirty="0"/>
              <a:t>ฉบับที่สิบ  พ.ร.บ.สัญชาติ (ฉบับที่ ๓)  พ.ศ. ๒๕๓๕</a:t>
            </a:r>
          </a:p>
          <a:p>
            <a:r>
              <a:rPr lang="th-TH" sz="3600" dirty="0"/>
              <a:t>ฉบับที่สิบเอ็ด พ.ร.บ.สัญชาติ (ฉบับ ๔) พ.ศ. ๒๕๕๑</a:t>
            </a:r>
          </a:p>
          <a:p>
            <a:pPr algn="ctr">
              <a:buFontTx/>
              <a:buNone/>
            </a:pP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2835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4FDA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th-TH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ตด.(ใบสำคัญฯ)       </a:t>
            </a:r>
            <a:r>
              <a:rPr lang="th-TH" sz="4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ตด.(ชั่วคราว)</a:t>
            </a:r>
            <a:endParaRPr lang="th-TH" sz="4000" b="1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539750" y="2997200"/>
            <a:ext cx="3313113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พ.ร.บ. สัญชาติ พ.ศ. </a:t>
            </a:r>
            <a:r>
              <a:rPr lang="en-US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2508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3600" b="1">
              <a:solidFill>
                <a:srgbClr val="0303CB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ไทย</a:t>
            </a:r>
            <a:endParaRPr lang="th-TH" sz="3600">
              <a:latin typeface="Angsana New" pitchFamily="18" charset="-34"/>
              <a:cs typeface="Tahoma" pitchFamily="34" charset="0"/>
            </a:endParaRP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5435600" y="3429000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ปว.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337</a:t>
            </a:r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ไม่ได้ไทย</a:t>
            </a:r>
            <a:endParaRPr lang="th-TH" sz="3600">
              <a:solidFill>
                <a:srgbClr val="660033"/>
              </a:solidFill>
              <a:latin typeface="Angsana New" pitchFamily="18" charset="-34"/>
              <a:cs typeface="Tahoma" pitchFamily="34" charset="0"/>
            </a:endParaRPr>
          </a:p>
        </p:txBody>
      </p:sp>
      <p:pic>
        <p:nvPicPr>
          <p:cNvPr id="254982" name="Picture 6" descr="CMEN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165576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3" name="Picture 7" descr="CWOMN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1295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4" name="Picture 8" descr="child0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6" name="Picture 10" descr="child0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244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4284663" y="2205038"/>
            <a:ext cx="287337" cy="287337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4988" name="Freeform 12"/>
          <p:cNvSpPr>
            <a:spLocks/>
          </p:cNvSpPr>
          <p:nvPr/>
        </p:nvSpPr>
        <p:spPr bwMode="auto">
          <a:xfrm>
            <a:off x="4059238" y="2420938"/>
            <a:ext cx="296862" cy="407987"/>
          </a:xfrm>
          <a:custGeom>
            <a:avLst/>
            <a:gdLst>
              <a:gd name="T0" fmla="*/ 187 w 187"/>
              <a:gd name="T1" fmla="*/ 0 h 257"/>
              <a:gd name="T2" fmla="*/ 0 w 187"/>
              <a:gd name="T3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" h="257">
                <a:moveTo>
                  <a:pt x="187" y="0"/>
                </a:moveTo>
                <a:lnTo>
                  <a:pt x="0" y="25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4989" name="Freeform 13"/>
          <p:cNvSpPr>
            <a:spLocks/>
          </p:cNvSpPr>
          <p:nvPr/>
        </p:nvSpPr>
        <p:spPr bwMode="auto">
          <a:xfrm>
            <a:off x="4037013" y="2595563"/>
            <a:ext cx="247650" cy="185737"/>
          </a:xfrm>
          <a:custGeom>
            <a:avLst/>
            <a:gdLst>
              <a:gd name="T0" fmla="*/ 0 w 156"/>
              <a:gd name="T1" fmla="*/ 0 h 117"/>
              <a:gd name="T2" fmla="*/ 156 w 156"/>
              <a:gd name="T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17">
                <a:moveTo>
                  <a:pt x="0" y="0"/>
                </a:moveTo>
                <a:lnTo>
                  <a:pt x="156" y="11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4990" name="Freeform 14"/>
          <p:cNvSpPr>
            <a:spLocks/>
          </p:cNvSpPr>
          <p:nvPr/>
        </p:nvSpPr>
        <p:spPr bwMode="auto">
          <a:xfrm>
            <a:off x="4787900" y="2290763"/>
            <a:ext cx="342900" cy="417512"/>
          </a:xfrm>
          <a:custGeom>
            <a:avLst/>
            <a:gdLst>
              <a:gd name="T0" fmla="*/ 0 w 216"/>
              <a:gd name="T1" fmla="*/ 263 h 263"/>
              <a:gd name="T2" fmla="*/ 216 w 216"/>
              <a:gd name="T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263">
                <a:moveTo>
                  <a:pt x="0" y="263"/>
                </a:moveTo>
                <a:lnTo>
                  <a:pt x="216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4991" name="Oval 15"/>
          <p:cNvSpPr>
            <a:spLocks noChangeArrowheads="1"/>
          </p:cNvSpPr>
          <p:nvPr/>
        </p:nvSpPr>
        <p:spPr bwMode="auto">
          <a:xfrm>
            <a:off x="4589463" y="2667000"/>
            <a:ext cx="287337" cy="287338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4992" name="Oval 16"/>
          <p:cNvSpPr>
            <a:spLocks noChangeArrowheads="1"/>
          </p:cNvSpPr>
          <p:nvPr/>
        </p:nvSpPr>
        <p:spPr bwMode="auto">
          <a:xfrm>
            <a:off x="4267200" y="1181100"/>
            <a:ext cx="1152525" cy="6477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4993" name="Text Box 17"/>
          <p:cNvSpPr txBox="1">
            <a:spLocks noChangeArrowheads="1"/>
          </p:cNvSpPr>
          <p:nvPr/>
        </p:nvSpPr>
        <p:spPr bwMode="auto">
          <a:xfrm>
            <a:off x="4260850" y="1173163"/>
            <a:ext cx="1225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ไม่จด</a:t>
            </a:r>
          </a:p>
        </p:txBody>
      </p:sp>
    </p:spTree>
    <p:extLst>
      <p:ext uri="{BB962C8B-B14F-4D97-AF65-F5344CB8AC3E}">
        <p14:creationId xmlns:p14="http://schemas.microsoft.com/office/powerpoint/2010/main" val="42748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utoUpdateAnimBg="0"/>
      <p:bldP spid="25498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AD9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4572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91440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2860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2004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657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ตด.(ชั่วคราว)</a:t>
            </a:r>
            <a:r>
              <a:rPr lang="th-TH" sz="4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</a:t>
            </a:r>
            <a:r>
              <a:rPr lang="th-TH" sz="4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ตด.(ใบสำคัญฯ)</a:t>
            </a:r>
            <a:r>
              <a:rPr lang="th-TH" sz="4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611188" y="3284538"/>
            <a:ext cx="3455987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พ.ร.บ. สัญชาติ พ.ศ. </a:t>
            </a:r>
            <a:r>
              <a:rPr lang="en-US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2508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3600" b="1">
              <a:solidFill>
                <a:srgbClr val="0303CB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ไทย</a:t>
            </a:r>
            <a:endParaRPr lang="th-TH" sz="3600">
              <a:latin typeface="Angsana New" pitchFamily="18" charset="-34"/>
              <a:cs typeface="Tahoma" pitchFamily="34" charset="0"/>
            </a:endParaRP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724525" y="3644900"/>
            <a:ext cx="2449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ปว.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337</a:t>
            </a:r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>
                <a:latin typeface="Tahoma" pitchFamily="34" charset="0"/>
                <a:cs typeface="Tahoma" pitchFamily="34" charset="0"/>
              </a:rPr>
              <a:t>ไม่ได้</a:t>
            </a:r>
            <a:r>
              <a:rPr lang="th-TH" sz="3600" b="1">
                <a:latin typeface="Tahoma" pitchFamily="34" charset="0"/>
                <a:cs typeface="Tahoma" pitchFamily="34" charset="0"/>
              </a:rPr>
              <a:t>ไทย</a:t>
            </a:r>
            <a:endParaRPr lang="th-TH" sz="3600">
              <a:solidFill>
                <a:srgbClr val="0303CB"/>
              </a:solidFill>
              <a:latin typeface="Angsana New" pitchFamily="18" charset="-34"/>
              <a:cs typeface="Tahoma" pitchFamily="34" charset="0"/>
            </a:endParaRPr>
          </a:p>
        </p:txBody>
      </p:sp>
      <p:pic>
        <p:nvPicPr>
          <p:cNvPr id="256006" name="Picture 6" descr="CMENO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1112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7" descr="Wtoon2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10795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8" descr="child0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13325"/>
            <a:ext cx="11509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9" name="Picture 9" descr="child0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013325"/>
            <a:ext cx="1150937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1" name="Freeform 11"/>
          <p:cNvSpPr>
            <a:spLocks/>
          </p:cNvSpPr>
          <p:nvPr/>
        </p:nvSpPr>
        <p:spPr bwMode="auto">
          <a:xfrm>
            <a:off x="4059238" y="2420938"/>
            <a:ext cx="296862" cy="407987"/>
          </a:xfrm>
          <a:custGeom>
            <a:avLst/>
            <a:gdLst>
              <a:gd name="T0" fmla="*/ 187 w 187"/>
              <a:gd name="T1" fmla="*/ 0 h 257"/>
              <a:gd name="T2" fmla="*/ 0 w 187"/>
              <a:gd name="T3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" h="257">
                <a:moveTo>
                  <a:pt x="187" y="0"/>
                </a:moveTo>
                <a:lnTo>
                  <a:pt x="0" y="25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4284663" y="2205038"/>
            <a:ext cx="287337" cy="287337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4589463" y="2667000"/>
            <a:ext cx="287337" cy="287338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6014" name="Freeform 14"/>
          <p:cNvSpPr>
            <a:spLocks/>
          </p:cNvSpPr>
          <p:nvPr/>
        </p:nvSpPr>
        <p:spPr bwMode="auto">
          <a:xfrm>
            <a:off x="4787900" y="2290763"/>
            <a:ext cx="342900" cy="417512"/>
          </a:xfrm>
          <a:custGeom>
            <a:avLst/>
            <a:gdLst>
              <a:gd name="T0" fmla="*/ 0 w 216"/>
              <a:gd name="T1" fmla="*/ 263 h 263"/>
              <a:gd name="T2" fmla="*/ 216 w 216"/>
              <a:gd name="T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263">
                <a:moveTo>
                  <a:pt x="0" y="263"/>
                </a:moveTo>
                <a:lnTo>
                  <a:pt x="216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6015" name="Freeform 15"/>
          <p:cNvSpPr>
            <a:spLocks/>
          </p:cNvSpPr>
          <p:nvPr/>
        </p:nvSpPr>
        <p:spPr bwMode="auto">
          <a:xfrm>
            <a:off x="4037013" y="2595563"/>
            <a:ext cx="247650" cy="185737"/>
          </a:xfrm>
          <a:custGeom>
            <a:avLst/>
            <a:gdLst>
              <a:gd name="T0" fmla="*/ 0 w 156"/>
              <a:gd name="T1" fmla="*/ 0 h 117"/>
              <a:gd name="T2" fmla="*/ 156 w 156"/>
              <a:gd name="T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17">
                <a:moveTo>
                  <a:pt x="0" y="0"/>
                </a:moveTo>
                <a:lnTo>
                  <a:pt x="156" y="11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6016" name="Oval 16"/>
          <p:cNvSpPr>
            <a:spLocks noChangeArrowheads="1"/>
          </p:cNvSpPr>
          <p:nvPr/>
        </p:nvSpPr>
        <p:spPr bwMode="auto">
          <a:xfrm>
            <a:off x="4267200" y="1181100"/>
            <a:ext cx="1152525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6017" name="Text Box 17"/>
          <p:cNvSpPr txBox="1">
            <a:spLocks noChangeArrowheads="1"/>
          </p:cNvSpPr>
          <p:nvPr/>
        </p:nvSpPr>
        <p:spPr bwMode="auto">
          <a:xfrm>
            <a:off x="4473575" y="11430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จด</a:t>
            </a:r>
          </a:p>
        </p:txBody>
      </p:sp>
    </p:spTree>
    <p:extLst>
      <p:ext uri="{BB962C8B-B14F-4D97-AF65-F5344CB8AC3E}">
        <p14:creationId xmlns:p14="http://schemas.microsoft.com/office/powerpoint/2010/main" val="50346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utoUpdateAnimBg="0"/>
      <p:bldP spid="25600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0FC0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4572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91440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2860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7432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2004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657600">
              <a:defRPr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ตด.(ชั่วคราว)</a:t>
            </a:r>
            <a:r>
              <a:rPr lang="th-TH" sz="4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     </a:t>
            </a:r>
            <a:r>
              <a:rPr lang="th-TH" sz="4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ตด.(ชั่วคราว)</a:t>
            </a:r>
            <a:endParaRPr lang="th-TH" sz="3600" b="1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755650" y="3068638"/>
            <a:ext cx="3313113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พ.ร.บ. สัญชาติ พ.ศ. </a:t>
            </a:r>
            <a:r>
              <a:rPr lang="en-US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2508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3600" b="1">
              <a:solidFill>
                <a:srgbClr val="0303CB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ไทย</a:t>
            </a:r>
            <a:endParaRPr lang="th-TH" sz="4000">
              <a:latin typeface="Angsana New" pitchFamily="18" charset="-34"/>
              <a:cs typeface="Tahoma" pitchFamily="34" charset="0"/>
            </a:endParaRPr>
          </a:p>
        </p:txBody>
      </p:sp>
      <p:pic>
        <p:nvPicPr>
          <p:cNvPr id="257028" name="Picture 4" descr="GC600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81075"/>
            <a:ext cx="11858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9" name="Picture 5" descr="CMEN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20843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5940425" y="3500438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ปว.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337</a:t>
            </a:r>
            <a:r>
              <a:rPr lang="th-TH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>
                <a:solidFill>
                  <a:srgbClr val="0303CB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ไม่ได้ไทย</a:t>
            </a:r>
            <a:endParaRPr lang="th-TH" sz="4000">
              <a:latin typeface="Angsana New" pitchFamily="18" charset="-34"/>
              <a:cs typeface="Tahoma" pitchFamily="34" charset="0"/>
            </a:endParaRPr>
          </a:p>
        </p:txBody>
      </p:sp>
      <p:pic>
        <p:nvPicPr>
          <p:cNvPr id="257032" name="Picture 8" descr="Celeb1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97425"/>
            <a:ext cx="1655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33" name="Picture 9" descr="Celeb1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655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35" name="Oval 11"/>
          <p:cNvSpPr>
            <a:spLocks noChangeArrowheads="1"/>
          </p:cNvSpPr>
          <p:nvPr/>
        </p:nvSpPr>
        <p:spPr bwMode="auto">
          <a:xfrm>
            <a:off x="4067175" y="1052513"/>
            <a:ext cx="1152525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4186238" y="1066800"/>
            <a:ext cx="1223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จด</a:t>
            </a:r>
          </a:p>
        </p:txBody>
      </p:sp>
      <p:sp>
        <p:nvSpPr>
          <p:cNvPr id="257037" name="Oval 13"/>
          <p:cNvSpPr>
            <a:spLocks noChangeArrowheads="1"/>
          </p:cNvSpPr>
          <p:nvPr/>
        </p:nvSpPr>
        <p:spPr bwMode="auto">
          <a:xfrm>
            <a:off x="4038600" y="1752600"/>
            <a:ext cx="1152525" cy="647700"/>
          </a:xfrm>
          <a:prstGeom prst="ellipse">
            <a:avLst/>
          </a:prstGeom>
          <a:gradFill rotWithShape="0">
            <a:gsLst>
              <a:gs pos="0">
                <a:srgbClr val="F2ACED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7038" name="Text Box 14"/>
          <p:cNvSpPr txBox="1">
            <a:spLocks noChangeArrowheads="1"/>
          </p:cNvSpPr>
          <p:nvPr/>
        </p:nvSpPr>
        <p:spPr bwMode="auto">
          <a:xfrm>
            <a:off x="4038600" y="1752600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ไม่จด</a:t>
            </a:r>
          </a:p>
        </p:txBody>
      </p:sp>
      <p:sp>
        <p:nvSpPr>
          <p:cNvPr id="257039" name="Freeform 15"/>
          <p:cNvSpPr>
            <a:spLocks/>
          </p:cNvSpPr>
          <p:nvPr/>
        </p:nvSpPr>
        <p:spPr bwMode="auto">
          <a:xfrm>
            <a:off x="4122738" y="2640013"/>
            <a:ext cx="296862" cy="407987"/>
          </a:xfrm>
          <a:custGeom>
            <a:avLst/>
            <a:gdLst>
              <a:gd name="T0" fmla="*/ 187 w 187"/>
              <a:gd name="T1" fmla="*/ 0 h 257"/>
              <a:gd name="T2" fmla="*/ 0 w 187"/>
              <a:gd name="T3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7" h="257">
                <a:moveTo>
                  <a:pt x="187" y="0"/>
                </a:moveTo>
                <a:lnTo>
                  <a:pt x="0" y="25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7040" name="Oval 16"/>
          <p:cNvSpPr>
            <a:spLocks noChangeArrowheads="1"/>
          </p:cNvSpPr>
          <p:nvPr/>
        </p:nvSpPr>
        <p:spPr bwMode="auto">
          <a:xfrm>
            <a:off x="4343400" y="2362200"/>
            <a:ext cx="287338" cy="287338"/>
          </a:xfrm>
          <a:prstGeom prst="ellipse">
            <a:avLst/>
          </a:prstGeom>
          <a:solidFill>
            <a:srgbClr val="FF0B1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7041" name="Freeform 17"/>
          <p:cNvSpPr>
            <a:spLocks/>
          </p:cNvSpPr>
          <p:nvPr/>
        </p:nvSpPr>
        <p:spPr bwMode="auto">
          <a:xfrm>
            <a:off x="4095750" y="2819400"/>
            <a:ext cx="247650" cy="185738"/>
          </a:xfrm>
          <a:custGeom>
            <a:avLst/>
            <a:gdLst>
              <a:gd name="T0" fmla="*/ 0 w 156"/>
              <a:gd name="T1" fmla="*/ 0 h 117"/>
              <a:gd name="T2" fmla="*/ 156 w 156"/>
              <a:gd name="T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" h="117">
                <a:moveTo>
                  <a:pt x="0" y="0"/>
                </a:moveTo>
                <a:lnTo>
                  <a:pt x="156" y="117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7042" name="Freeform 18"/>
          <p:cNvSpPr>
            <a:spLocks/>
          </p:cNvSpPr>
          <p:nvPr/>
        </p:nvSpPr>
        <p:spPr bwMode="auto">
          <a:xfrm>
            <a:off x="4762500" y="2478088"/>
            <a:ext cx="342900" cy="417512"/>
          </a:xfrm>
          <a:custGeom>
            <a:avLst/>
            <a:gdLst>
              <a:gd name="T0" fmla="*/ 0 w 216"/>
              <a:gd name="T1" fmla="*/ 263 h 263"/>
              <a:gd name="T2" fmla="*/ 216 w 216"/>
              <a:gd name="T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" h="263">
                <a:moveTo>
                  <a:pt x="0" y="263"/>
                </a:moveTo>
                <a:lnTo>
                  <a:pt x="216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57043" name="Oval 19"/>
          <p:cNvSpPr>
            <a:spLocks noChangeArrowheads="1"/>
          </p:cNvSpPr>
          <p:nvPr/>
        </p:nvSpPr>
        <p:spPr bwMode="auto">
          <a:xfrm>
            <a:off x="4513263" y="2836863"/>
            <a:ext cx="287337" cy="287337"/>
          </a:xfrm>
          <a:prstGeom prst="ellipse">
            <a:avLst/>
          </a:prstGeom>
          <a:solidFill>
            <a:srgbClr val="FF0B17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82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  <p:bldP spid="2570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 txBox="1">
            <a:spLocks/>
          </p:cNvSpPr>
          <p:nvPr/>
        </p:nvSpPr>
        <p:spPr bwMode="auto">
          <a:xfrm>
            <a:off x="246449" y="260648"/>
            <a:ext cx="453598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th-TH" sz="5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gsana New"/>
              </a:rPr>
              <a:t>กฎหมายสัญชาติ</a:t>
            </a:r>
            <a:endParaRPr lang="th-TH" sz="5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gsana New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2086437"/>
            <a:ext cx="6336704" cy="249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th-TH" sz="4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พระราชบัญญัติแปลงชาติ </a:t>
            </a:r>
            <a:r>
              <a:rPr lang="th-TH" sz="4800" kern="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ร.ศ</a:t>
            </a:r>
            <a:r>
              <a:rPr lang="th-TH" sz="4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๑๓๐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th-TH" sz="4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พระราชบัญญัติสัญชาติ พ.ศ. ๒๔๕๖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th-TH" sz="4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พระราชบัญญัติสัญชาติ พ.ศ. ๒๔๙๕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th-TH" sz="4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สัญชาติ  พ.ศ. ๒๕๐๘</a:t>
            </a:r>
          </a:p>
          <a:p>
            <a:pPr marL="0" indent="0">
              <a:spcBef>
                <a:spcPts val="0"/>
              </a:spcBef>
              <a:buNone/>
            </a:pPr>
            <a:endParaRPr lang="th-TH" sz="4800" kern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คำบรรยายภาพแบบสี่เหลี่ยม 1"/>
          <p:cNvSpPr/>
          <p:nvPr/>
        </p:nvSpPr>
        <p:spPr>
          <a:xfrm>
            <a:off x="4270041" y="326252"/>
            <a:ext cx="4896544" cy="1460483"/>
          </a:xfrm>
          <a:prstGeom prst="wedgeRectCallout">
            <a:avLst>
              <a:gd name="adj1" fmla="val 1075"/>
              <a:gd name="adj2" fmla="val 17175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r>
              <a:rPr lang="th-TH" sz="2800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พระราชบัญญัติสัญชาติ (ฉบับที่ ๒)  พ.ศ. ๒๔๙๖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พระราชบัญญัติสัญชาติ (ฉบับที่ ๓) พ.ศ. ๒๔๙๙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พระราชบัญญัติสัญชาติ (ฉบับที่ ๔) พ.ศ. ๒๕๐๓</a:t>
            </a:r>
          </a:p>
        </p:txBody>
      </p:sp>
      <p:sp>
        <p:nvSpPr>
          <p:cNvPr id="3" name="คำบรรยายภาพแบบสี่เหลี่ยม 2"/>
          <p:cNvSpPr/>
          <p:nvPr/>
        </p:nvSpPr>
        <p:spPr>
          <a:xfrm>
            <a:off x="2051720" y="4365286"/>
            <a:ext cx="5893473" cy="2420888"/>
          </a:xfrm>
          <a:prstGeom prst="wedgeRectCallout">
            <a:avLst>
              <a:gd name="adj1" fmla="val -68308"/>
              <a:gd name="adj2" fmla="val -5311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ประกาศคณะปฏิวัติ ฉบับที่ ๓๓๗  </a:t>
            </a:r>
            <a:r>
              <a:rPr lang="th-TH" sz="2800" dirty="0" err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ลว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๑๓ ธันวาคม ๒๕๑๕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สัญชาติ (ฉบับที่ ๒)  พ.ศ. ๒๕๓๕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สัญชาติ (ฉบับที่ ๓)  พ.ศ. ๒๕๓๕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สัญชาติ (ฉบับ ๔) พ.ศ. </a:t>
            </a:r>
            <a:r>
              <a:rPr lang="th-TH" sz="28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๒๕๕๑</a:t>
            </a:r>
          </a:p>
          <a:p>
            <a:pPr>
              <a:spcBef>
                <a:spcPts val="0"/>
              </a:spcBef>
            </a:pPr>
            <a:r>
              <a:rPr lang="th-TH" sz="2800" kern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สัญชาติ (ฉบับ </a:t>
            </a:r>
            <a:r>
              <a:rPr lang="th-TH" sz="28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๕)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พ.ศ. </a:t>
            </a:r>
            <a:r>
              <a:rPr lang="th-TH" sz="28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๒๕๕๕</a:t>
            </a:r>
            <a:r>
              <a:rPr lang="th-TH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(ไทยผลัดถิ่น)</a:t>
            </a:r>
            <a:endParaRPr lang="th-TH" sz="28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119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28192" y="116632"/>
            <a:ext cx="7283152" cy="1728192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sz="5400" dirty="0" smtClean="0">
                <a:solidFill>
                  <a:srgbClr val="CC0066"/>
                </a:solidFill>
                <a:latin typeface="Angsana New" panose="02020603050405020304" pitchFamily="18" charset="-34"/>
              </a:rPr>
              <a:t>พ.ร.บ.สัญชาติ พ.ศ. ๒๕๐๘</a:t>
            </a:r>
            <a:br>
              <a:rPr lang="th-TH" sz="5400" dirty="0" smtClean="0">
                <a:solidFill>
                  <a:srgbClr val="CC0066"/>
                </a:solidFill>
                <a:latin typeface="Angsana New" panose="02020603050405020304" pitchFamily="18" charset="-34"/>
              </a:rPr>
            </a:br>
            <a:r>
              <a:rPr lang="th-TH" sz="2800" dirty="0" smtClean="0">
                <a:solidFill>
                  <a:srgbClr val="FF0000"/>
                </a:solidFill>
                <a:latin typeface="Angsana New" panose="02020603050405020304" pitchFamily="18" charset="-34"/>
              </a:rPr>
              <a:t>(แก้ไขเพิ่มเติมโดย พ.ร.บ.สัญชาติ (ฉบับที่ ๔) พ.ศ. ๒๕๕๑)</a:t>
            </a:r>
            <a:endParaRPr lang="th-TH" sz="4000" dirty="0">
              <a:solidFill>
                <a:srgbClr val="FF0000"/>
              </a:solidFill>
              <a:latin typeface="Angsana New" panose="02020603050405020304" pitchFamily="18" charset="-34"/>
            </a:endParaRPr>
          </a:p>
          <a:p>
            <a:r>
              <a:rPr lang="th-TH" sz="2800" b="0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(ใช้บังคับตั้งแต่วันที่ ๒๘ กุมภาพันธ์ ๒๕๕๑)</a:t>
            </a:r>
            <a:endParaRPr lang="th-TH" sz="4000" b="0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988840"/>
            <a:ext cx="7972400" cy="4752528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h-TH" sz="3600" dirty="0" smtClean="0">
                <a:solidFill>
                  <a:srgbClr val="3333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๗ บุคคล</a:t>
            </a:r>
            <a:r>
              <a:rPr lang="th-TH" sz="3600" dirty="0">
                <a:solidFill>
                  <a:srgbClr val="3333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ต่อไปนี้ย่อมได้สัญชาติไทยโดยการ</a:t>
            </a:r>
            <a:r>
              <a:rPr lang="th-TH" sz="3600" dirty="0" smtClean="0">
                <a:solidFill>
                  <a:srgbClr val="3333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เกิด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3600" b="0" dirty="0" smtClean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 smtClean="0">
                <a:solidFill>
                  <a:srgbClr val="3333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(๑)  </a:t>
            </a:r>
            <a:r>
              <a:rPr lang="th-TH" dirty="0">
                <a:solidFill>
                  <a:srgbClr val="3333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ผู้เกิดโดย</a:t>
            </a:r>
            <a:r>
              <a:rPr lang="th-TH" dirty="0" smtClean="0">
                <a:solidFill>
                  <a:srgbClr val="3333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บิดาและมารดาเป็น</a:t>
            </a:r>
            <a:r>
              <a:rPr lang="th-TH" dirty="0">
                <a:solidFill>
                  <a:srgbClr val="3333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ผู้มีสัญชาติไทย  ไม่ว่าเกิดในหรือ              นอกราชอาณาจักร </a:t>
            </a:r>
            <a:endParaRPr lang="th-TH" dirty="0" smtClean="0">
              <a:solidFill>
                <a:srgbClr val="33339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b="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๒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 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ผู้เกิดในราชอาณาจักร</a:t>
            </a:r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ไทย ยกเว้นบุคคลตามมาตรา ๗ ทวิ วรรคหนึ่ง</a:t>
            </a:r>
          </a:p>
          <a:p>
            <a:pPr>
              <a:lnSpc>
                <a:spcPct val="90000"/>
              </a:lnSpc>
              <a:buNone/>
            </a:pPr>
            <a:r>
              <a:rPr lang="th-TH" sz="28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</a:t>
            </a:r>
            <a:r>
              <a:rPr lang="th-TH" sz="28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 “บิดา” ตาม </a:t>
            </a:r>
            <a:r>
              <a:rPr lang="th-TH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(๑) </a:t>
            </a:r>
            <a:r>
              <a:rPr lang="th-TH" sz="28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ให้หมายความรวมถึงผู้ซึ่งได้รับการ</a:t>
            </a:r>
            <a:r>
              <a:rPr lang="th-TH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พิสูจน์ว่า</a:t>
            </a:r>
            <a:r>
              <a:rPr lang="th-TH" sz="28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เป็นบิดา</a:t>
            </a:r>
            <a:r>
              <a:rPr lang="th-TH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br>
              <a:rPr lang="th-TH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ผู้เกิดตามวิธีการที่กำหนดในกฎกระทรวง แม้</a:t>
            </a:r>
            <a:r>
              <a:rPr lang="th-TH" sz="28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ผู้นั้นจะมิได้จดทะเบียน</a:t>
            </a:r>
            <a:r>
              <a:rPr lang="th-TH" sz="28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สมรสกับมารดาของผู้เกิด และมิได้จดทะเบียนรับรองผู้เกิดเป็นบุตรก็ตาม </a:t>
            </a:r>
            <a:endParaRPr lang="th-TH" sz="2800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h-TH" sz="3600" dirty="0" smtClean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021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3600" b="1" dirty="0" smtClean="0"/>
              <a:t>การได้สัญชาติไทย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th-TH" sz="3600" b="1" dirty="0" smtClean="0"/>
              <a:t>ตาม พ.ร.บ.สัญชาติ พ.ศ.๒๕๐๘ และที่แก้ไขเพิ่มเติม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มาตรา ๗ ทวิ</a:t>
            </a:r>
            <a:r>
              <a:rPr lang="en-US" b="1" dirty="0" smtClean="0">
                <a:solidFill>
                  <a:srgbClr val="FF0000"/>
                </a:solidFill>
              </a:rPr>
              <a:t>  </a:t>
            </a:r>
            <a:r>
              <a:rPr lang="th-TH" b="1" dirty="0" smtClean="0">
                <a:solidFill>
                  <a:srgbClr val="FF0000"/>
                </a:solidFill>
              </a:rPr>
              <a:t>(</a:t>
            </a:r>
            <a:r>
              <a:rPr lang="th-TH" b="1" dirty="0" smtClean="0"/>
              <a:t>ตามมติคณะรัฐมนตรีเมื่อวันที่ ๗ ธันวาคม ๒๕๕๓)</a:t>
            </a:r>
            <a:endParaRPr lang="en-US" dirty="0" smtClean="0"/>
          </a:p>
          <a:p>
            <a:r>
              <a:rPr lang="en-US" dirty="0" smtClean="0"/>
              <a:t>                </a:t>
            </a:r>
            <a:r>
              <a:rPr lang="th-TH" b="1" dirty="0" smtClean="0"/>
              <a:t>๑. ประเภทบุตรของบุคคลที่อพยพเข้ามาในประเทศไทยและอาศัยอยู่เป็นเวลานาน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             </a:t>
            </a:r>
            <a:r>
              <a:rPr lang="th-TH" b="1" dirty="0" smtClean="0"/>
              <a:t>        กลุ่มที่มีเชื้อสายไทย</a:t>
            </a:r>
            <a:endParaRPr lang="en-US" dirty="0" smtClean="0"/>
          </a:p>
          <a:p>
            <a:r>
              <a:rPr lang="en-US" b="1" dirty="0" smtClean="0"/>
              <a:t>                                </a:t>
            </a:r>
            <a:r>
              <a:rPr lang="th-TH" b="1" dirty="0" smtClean="0"/>
              <a:t>หลักเกณฑ์</a:t>
            </a:r>
            <a:endParaRPr lang="en-US" dirty="0" smtClean="0"/>
          </a:p>
          <a:p>
            <a:r>
              <a:rPr lang="en-US" dirty="0" smtClean="0"/>
              <a:t>                                </a:t>
            </a:r>
            <a:r>
              <a:rPr lang="th-TH" dirty="0" smtClean="0"/>
              <a:t>๑.๑ เป็นชนกลุ่มน้อย กลุ่ม</a:t>
            </a:r>
            <a:endParaRPr lang="en-US" dirty="0" smtClean="0"/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๑) ผู้อพยพเชื้อสายไทยจากจังหวัดเกาะกง ประเทศกัมพูชา ที่อพยพเข้ามาก่อนและหลัง ๑๕ พฤศจิกายน ๒๕๒๐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๖๓</a:t>
            </a:r>
            <a:r>
              <a:rPr lang="en-US" dirty="0" smtClean="0"/>
              <a:t>xxx-xx-x, </a:t>
            </a:r>
            <a:r>
              <a:rPr lang="th-TH" dirty="0" smtClean="0"/>
              <a:t>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๖๔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๒) ผู้พลัดถิ่นสัญชาติพม่าเชื้อสายไทย ที่อพยพเข้ามาก่อนและหลัง ๙ มีนาคม ๒๕๑๙</a:t>
            </a:r>
            <a:r>
              <a:rPr lang="en-US" dirty="0" smtClean="0"/>
              <a:t> </a:t>
            </a:r>
            <a:r>
              <a:rPr lang="th-TH" dirty="0" smtClean="0"/>
              <a:t>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๖๖</a:t>
            </a:r>
            <a:r>
              <a:rPr lang="en-US" dirty="0" smtClean="0"/>
              <a:t>xxx-xx-x, </a:t>
            </a:r>
            <a:r>
              <a:rPr lang="th-TH" dirty="0" smtClean="0"/>
              <a:t>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๖๗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                </a:t>
            </a:r>
            <a:r>
              <a:rPr lang="th-TH" dirty="0" smtClean="0"/>
              <a:t>๓) ชาวลาวภูเขาอพยพ (๖-</a:t>
            </a:r>
            <a:r>
              <a:rPr lang="en-US" dirty="0" err="1" smtClean="0"/>
              <a:t>xxxx</a:t>
            </a:r>
            <a:r>
              <a:rPr lang="en-US" dirty="0" smtClean="0"/>
              <a:t>-</a:t>
            </a:r>
            <a:r>
              <a:rPr lang="th-TH" dirty="0" smtClean="0"/>
              <a:t>๐๐</a:t>
            </a:r>
            <a:r>
              <a:rPr lang="en-US" dirty="0" smtClean="0"/>
              <a:t>xxx-xx-x)</a:t>
            </a:r>
          </a:p>
          <a:p>
            <a:r>
              <a:rPr lang="en-US" dirty="0" smtClean="0"/>
              <a:t>                                </a:t>
            </a:r>
            <a:r>
              <a:rPr lang="th-TH" b="1" dirty="0" smtClean="0"/>
              <a:t>๑.๒ เกิดในประเทศไทย</a:t>
            </a:r>
            <a:r>
              <a:rPr lang="en-US" dirty="0" smtClean="0"/>
              <a:t>  </a:t>
            </a:r>
            <a:r>
              <a:rPr lang="th-TH" dirty="0" smtClean="0"/>
              <a:t>มีหลักฐานการเกิด โดยมีชื่อในทะเบียนราษฎร์และทะเบียนประวัติ</a:t>
            </a:r>
            <a:endParaRPr lang="en-US" dirty="0" smtClean="0"/>
          </a:p>
          <a:p>
            <a:r>
              <a:rPr lang="en-US" dirty="0" smtClean="0"/>
              <a:t>                                </a:t>
            </a:r>
            <a:r>
              <a:rPr lang="th-TH" dirty="0" smtClean="0"/>
              <a:t>๑.๓ ได้รับการศึกษาตามหลักสูตรที่ทางราชการกำหนด หรือสามารถพูดและฟังภาษาไทยเข้าใจ (ยกเว้นเด็กอายุต่ำกว่า ๗ ปี)</a:t>
            </a:r>
            <a:endParaRPr lang="en-US" dirty="0" smtClean="0"/>
          </a:p>
          <a:p>
            <a:r>
              <a:rPr lang="en-US" dirty="0" smtClean="0"/>
              <a:t>                                </a:t>
            </a:r>
            <a:r>
              <a:rPr lang="th-TH" dirty="0" smtClean="0"/>
              <a:t>๑.๔ มีความประพฤติดี ไม่เคยได้รับโทษคดีอาญา ยกเว้นความผิดโดยประมาทหรือลหุโทษ หากได้รับโทษในคดีอาญา ต้องพ้นโทษมาแล้วอย่างน้อย ๕ ปี นับถึงวันที่ยื่นคำร้อง</a:t>
            </a:r>
            <a:endParaRPr lang="en-US" dirty="0" smtClean="0"/>
          </a:p>
          <a:p>
            <a:r>
              <a:rPr lang="en-US" dirty="0" smtClean="0"/>
              <a:t>                                </a:t>
            </a:r>
            <a:r>
              <a:rPr lang="th-TH" dirty="0" smtClean="0"/>
              <a:t>๑.๕ ประกอบอาชีพสุจริต ยกเว้น พระภิกษุ สามเณร และนักบวชในศาสนาอื่น ๆ</a:t>
            </a:r>
            <a:endParaRPr lang="en-US" dirty="0" smtClean="0"/>
          </a:p>
          <a:p>
            <a:r>
              <a:rPr lang="en-US" dirty="0" smtClean="0"/>
              <a:t>                                </a:t>
            </a:r>
            <a:r>
              <a:rPr lang="th-TH" dirty="0" smtClean="0"/>
              <a:t>๑.๖ ไม่ปรากฏหลักฐานการมีและใช้สัญชาติอื่น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th-TH" dirty="0" smtClean="0"/>
              <a:t>   </a:t>
            </a:r>
            <a:r>
              <a:rPr lang="th-TH" b="1" dirty="0" smtClean="0"/>
              <a:t>๒. ประเภทบุตรของบุคคลที่อพยพเข้ามาในประเทศไทยและอาศัยอยู่เป็นเวลานาน</a:t>
            </a:r>
            <a:endParaRPr lang="th-TH" dirty="0" smtClean="0"/>
          </a:p>
          <a:p>
            <a:r>
              <a:rPr lang="th-TH" b="1" dirty="0" smtClean="0"/>
              <a:t>              กลุ่มที่ไม่มีเชื้อสายไทย</a:t>
            </a:r>
            <a:endParaRPr lang="th-TH" dirty="0" smtClean="0"/>
          </a:p>
          <a:p>
            <a:r>
              <a:rPr lang="th-TH" b="1" dirty="0" smtClean="0"/>
              <a:t>                                หลักเกณฑ์</a:t>
            </a:r>
            <a:endParaRPr lang="th-TH" dirty="0" smtClean="0"/>
          </a:p>
          <a:p>
            <a:r>
              <a:rPr lang="th-TH" dirty="0" smtClean="0"/>
              <a:t>                               </a:t>
            </a:r>
            <a:r>
              <a:rPr lang="th-TH" sz="3400" dirty="0" smtClean="0"/>
              <a:t> ๒.๑ เป็นชนกลุ่มน้อย กลุ่ม</a:t>
            </a:r>
          </a:p>
          <a:p>
            <a:r>
              <a:rPr lang="th-TH" sz="3400" dirty="0" smtClean="0"/>
              <a:t>                                                ๑) ชาวเขา ๙ เผ่า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๗๑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๒) บุคคลบนพื้นที่สูง/ชุมชนบนพื้นที่สูงที่อพยพเข้ามาก่อนและหลัง ๓ ตุลาคม ๒๕๒๘  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๕๐</a:t>
            </a:r>
            <a:r>
              <a:rPr lang="en-US" sz="3400" dirty="0" smtClean="0"/>
              <a:t>xxx-xx-x, </a:t>
            </a:r>
            <a:r>
              <a:rPr lang="th-TH" sz="3400" dirty="0" smtClean="0"/>
              <a:t>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๗๒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๓) อดีตทหารจีนคณะชาติ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๕๑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๔) จีนฮ่ออพยพพลเรือน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๕๒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๕) จีนฮ่ออิสระ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๕๓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๖) ผู้พลัดถิ่นสัญชาติพม่า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๕๔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๗) ผู้หลบหนีเข้าเมืองจากพม่า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๕๕</a:t>
            </a:r>
            <a:r>
              <a:rPr lang="en-US" sz="3400" dirty="0" smtClean="0"/>
              <a:t>xxx-xx-x, </a:t>
            </a:r>
            <a:r>
              <a:rPr lang="th-TH" sz="3400" dirty="0" smtClean="0"/>
              <a:t>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๕๖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๘) ชาวเวียดนามอพยพ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๕๗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๙) ชาวลาวอพยพ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๕๘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๑๐) เนปาลอพยพ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๗๓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๑๑) อดีตโจรจีนคอมมิวนิสต์มาลายา 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๖๐</a:t>
            </a:r>
            <a:r>
              <a:rPr lang="en-US" sz="3400" dirty="0" smtClean="0"/>
              <a:t>xxx-xx-x) 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๑๒) ไทยลื้อ  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๖๑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๑๓) ม้งถ้ำกระบอกที่ทำประโยชน์  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๖๘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                       </a:t>
            </a:r>
            <a:r>
              <a:rPr lang="th-TH" sz="3400" dirty="0" smtClean="0"/>
              <a:t>๑๔) ผู้หลบหนีเข้าเมืองชาวกัมพูชา  (๖-</a:t>
            </a:r>
            <a:r>
              <a:rPr lang="en-US" sz="3400" dirty="0" err="1" smtClean="0"/>
              <a:t>xxxx</a:t>
            </a:r>
            <a:r>
              <a:rPr lang="en-US" sz="3400" dirty="0" smtClean="0"/>
              <a:t>-</a:t>
            </a:r>
            <a:r>
              <a:rPr lang="th-TH" sz="3400" dirty="0" smtClean="0"/>
              <a:t>๖๕</a:t>
            </a:r>
            <a:r>
              <a:rPr lang="en-US" sz="3400" dirty="0" smtClean="0"/>
              <a:t>xxx-xx-x)</a:t>
            </a:r>
          </a:p>
          <a:p>
            <a:r>
              <a:rPr lang="en-US" sz="3400" dirty="0" smtClean="0"/>
              <a:t>                         </a:t>
            </a:r>
            <a:r>
              <a:rPr lang="th-TH" sz="3400" dirty="0" smtClean="0"/>
              <a:t>๒.๒ เกิดในประเทศไทย  มีหลักฐานการเกิด โดยมีชื่อในทะเบียนราษฎร หรือทะเบียนประวัติ</a:t>
            </a:r>
          </a:p>
          <a:p>
            <a:r>
              <a:rPr lang="th-TH" sz="3400" dirty="0" smtClean="0"/>
              <a:t>                                ๒.๓ สามารถพูดและฟังภาษาไทยเข้าใจ (ยกเว้นเด็กอายุต่ำกว่า ๗ ปี)</a:t>
            </a:r>
          </a:p>
          <a:p>
            <a:r>
              <a:rPr lang="th-TH" sz="3400" dirty="0" smtClean="0"/>
              <a:t>                                ๒.๔ มีความประพฤติดี ไม่เป็นภัยต่อความมั่นคงของประเทศไทย ไม่เคยได้รับโทษคดีอาญา ยกเว้นความผิดโดยประมาทหรือลหุโทษ หากได้รับโทษในคดีอาญา ต้องพ้นโทษมาแล้วอย่างน้อย ๕ ปี นับถึงวันที่ยื่นคำร้อง</a:t>
            </a:r>
          </a:p>
          <a:p>
            <a:r>
              <a:rPr lang="th-TH" sz="3400" dirty="0" smtClean="0"/>
              <a:t>                                ๒.๕ ประกอบอาชีพสุจริต ยกเว้น พระภิกษุ สามเณร และนักบวชในศาสนาอื่น ๆ</a:t>
            </a:r>
          </a:p>
          <a:p>
            <a:r>
              <a:rPr lang="th-TH" sz="3400" dirty="0" smtClean="0"/>
              <a:t>                                ๒.๖ มีความจงรักภักดีต่อพระมหากษัตริย์ และประเทศไทย</a:t>
            </a:r>
          </a:p>
          <a:p>
            <a:r>
              <a:rPr lang="th-TH" sz="3400" dirty="0" smtClean="0"/>
              <a:t>                                ๒.๗ ไม่ปรากฏหลักฐานการมีและใช้สัญชาติอื่น</a:t>
            </a:r>
            <a:endParaRPr lang="th-TH" sz="3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th-TH" dirty="0" smtClean="0"/>
              <a:t>               </a:t>
            </a:r>
            <a:r>
              <a:rPr lang="th-TH" b="1" dirty="0" smtClean="0"/>
              <a:t>๓. ประเภทคนไร้รากเหง้า กรณีเกิดในประเทศไทย</a:t>
            </a:r>
            <a:endParaRPr lang="th-TH" dirty="0" smtClean="0"/>
          </a:p>
          <a:p>
            <a:r>
              <a:rPr lang="th-TH" dirty="0" smtClean="0"/>
              <a:t>                                </a:t>
            </a:r>
            <a:r>
              <a:rPr lang="th-TH" b="1" dirty="0" smtClean="0"/>
              <a:t>หลักเกณฑ์</a:t>
            </a:r>
            <a:endParaRPr lang="th-TH" dirty="0" smtClean="0"/>
          </a:p>
          <a:p>
            <a:r>
              <a:rPr lang="th-TH" dirty="0" smtClean="0"/>
              <a:t>                                ๓.๑ เป็นบุคคลที่ได้รับการสำรวจ จัดทำทะเบียนประวัติและเอกสารแสดงตนไว้แล้ว ภายใต้ยุทธศาสตร์การจัดการปัญหาสถานะและสิทธิของบุคคล โดยได้รับการสำรวจฯ ปี ๒๕๕๐ - ๒๕๕๒ (กลุ่มบุคคลที่ไม่มีสถานะทางทะเบียน และกลุ่มคนไร้รากเหง้า)</a:t>
            </a:r>
          </a:p>
          <a:p>
            <a:r>
              <a:rPr lang="th-TH" dirty="0" smtClean="0"/>
              <a:t>                                ๓.๒ เกิดในไทย และอาศัยอยู่ในไทยอย่างน้อย ๑๐ ปี  โดยต้องมีสูติบัตรหรือหนังสือรับรองสถานที่เกิด หรือมีหนังสือรับรองความเป็นคนไร้รากเหง้าจากหน่วยงานของรัฐหรือองค์กรเอกชน</a:t>
            </a:r>
          </a:p>
          <a:p>
            <a:r>
              <a:rPr lang="th-TH" dirty="0" smtClean="0"/>
              <a:t>                                ๓.๓ มีชื่อในทะเบียนราษฎร และเอกสารทะเบียนประวัติ</a:t>
            </a:r>
          </a:p>
          <a:p>
            <a:r>
              <a:rPr lang="th-TH" dirty="0" smtClean="0"/>
              <a:t>                                ๑.๔ มีความประพฤติดี ไม่เคยได้รับโทษคดีอาญา ยกเว้นความผิดโดยประมาทหรือลหุโทษ</a:t>
            </a:r>
          </a:p>
          <a:p>
            <a:r>
              <a:rPr lang="th-TH" dirty="0" smtClean="0"/>
              <a:t> </a:t>
            </a:r>
          </a:p>
          <a:p>
            <a:r>
              <a:rPr lang="th-TH" dirty="0" smtClean="0"/>
              <a:t>                </a:t>
            </a:r>
            <a:r>
              <a:rPr lang="th-TH" b="1" dirty="0" smtClean="0"/>
              <a:t>๔. ประเภทบุคคลที่ทำคุณประโยชน์แก่ประเทศ กรณีเกิดในประเทศไทย</a:t>
            </a:r>
            <a:endParaRPr lang="th-TH" dirty="0" smtClean="0"/>
          </a:p>
          <a:p>
            <a:r>
              <a:rPr lang="th-TH" b="1" dirty="0" smtClean="0"/>
              <a:t>                                หลักเกณฑ์</a:t>
            </a:r>
            <a:endParaRPr lang="th-TH" dirty="0" smtClean="0"/>
          </a:p>
          <a:p>
            <a:r>
              <a:rPr lang="th-TH" dirty="0" smtClean="0"/>
              <a:t>                                ๔.๑ เกิดในประเทศไทย มีหลักฐานการเกิด โดยมีชื่อในทะเบียนราษฎร</a:t>
            </a:r>
          </a:p>
          <a:p>
            <a:r>
              <a:rPr lang="th-TH" dirty="0" smtClean="0"/>
              <a:t>                                ๔.๒ เป็นผู้ทำคุณประโยชน์ต่อประเทศ โดยมีผลงานเป็นที่ประจักษ์และเป็นประโยชน์ต่อการพัฒนาประเทศ ในสาขาต่าง ๆ ดังนี้  ๑) การศึกษา  ๒) ศิลปวัฒนธรรม  ๓) วิทยาศาสตร์และเทคโนโลยี       ๔) การกีฬา  ๕) สาขาที่ขาดแคลนภายใต้ความรับผิดชอบของกระทรวงที่เกี่ยวข้อง  ๖) สาขาอื่น ๆ ตามที่รัฐมนตรีว่าการกระทรวงมหาดไทยเห็นควร</a:t>
            </a:r>
          </a:p>
          <a:p>
            <a:r>
              <a:rPr lang="th-TH" dirty="0" smtClean="0"/>
              <a:t>                                ๔.๓ มีหน่วยราชการระดับกรมหรือเทียบเท่ากรมที่เกี่ยวข้องรับรองคุณประโยชน์และผลงาน</a:t>
            </a:r>
          </a:p>
          <a:p>
            <a:r>
              <a:rPr lang="th-TH" dirty="0" smtClean="0"/>
              <a:t>                                ๔.๔ มีความประพฤติดี ไม่เป็นภัยต่อความมั่นคงของประเทศไทย ไม่เคยได้รับโทษคดีอาญา ยกเว้นความผิดโดยประมาทหรือลหุโทษ หากได้รับโทษในคดีอาญา ต้องพ้นโทษมาแล้วอย่างน้อย ๕ ปี นับถึงวันที่ยื่นคำร้อง</a:t>
            </a:r>
          </a:p>
          <a:p>
            <a:r>
              <a:rPr lang="th-TH" dirty="0" smtClean="0"/>
              <a:t>                                ๔.๕ ประกอบอาชีพสุจริต</a:t>
            </a:r>
          </a:p>
          <a:p>
            <a:r>
              <a:rPr lang="th-TH" dirty="0" smtClean="0"/>
              <a:t>                                ๔.๖ มีความจงรักภักดีต่อพระมหากษัตริย์ และประเทศไทย</a:t>
            </a:r>
          </a:p>
          <a:p>
            <a:r>
              <a:rPr lang="th-TH" dirty="0" smtClean="0"/>
              <a:t>                                ๔.๗ ไม่ปรากฏหลักฐานการมีและใช้สัญชาติอื่น</a:t>
            </a: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1783</Words>
  <Application>Microsoft Office PowerPoint</Application>
  <PresentationFormat>นำเสนอทางหน้าจอ (4:3)</PresentationFormat>
  <Paragraphs>348</Paragraphs>
  <Slides>42</Slides>
  <Notes>10</Notes>
  <HiddenSlides>0</HiddenSlides>
  <MMClips>1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4" baseType="lpstr">
      <vt:lpstr>Office Theme</vt:lpstr>
      <vt:lpstr>Document</vt:lpstr>
      <vt:lpstr>งานนำเสนอ PowerPoint</vt:lpstr>
      <vt:lpstr>คลีนิคสัญชาติ   (www.bora.dopa.go.th)</vt:lpstr>
      <vt:lpstr>การพิจารณาสัญชาติของบุคคล </vt:lpstr>
      <vt:lpstr>  </vt:lpstr>
      <vt:lpstr>งานนำเสนอ PowerPoint</vt:lpstr>
      <vt:lpstr>งานนำเสนอ PowerPoint</vt:lpstr>
      <vt:lpstr>การได้สัญชาติไทย ตาม พ.ร.บ.สัญชาติ พ.ศ.๒๕๐๘ และที่แก้ไขเพิ่มเติม</vt:lpstr>
      <vt:lpstr>งานนำเสนอ PowerPoint</vt:lpstr>
      <vt:lpstr>งานนำเสนอ PowerPoint</vt:lpstr>
      <vt:lpstr>งานนำเสนอ PowerPoint</vt:lpstr>
      <vt:lpstr>การได้สัญชาติไทย ตาม พ.ร.บ.สัญชาติ พ.ศ.๒๕๐๘ และที่แก้ไขเพิ่มเติม</vt:lpstr>
      <vt:lpstr>งานนำเสนอ PowerPoint</vt:lpstr>
      <vt:lpstr>งานนำเสนอ PowerPoint</vt:lpstr>
      <vt:lpstr>งานนำเสนอ PowerPoint</vt:lpstr>
      <vt:lpstr> การได้สัญชาติไทย ตาม พ.ร.บ.สัญชาติ พ.ศ.๒๕๐๘ และที่แก้ไขเพิ่มเติม </vt:lpstr>
      <vt:lpstr>งานนำเสนอ PowerPoint</vt:lpstr>
      <vt:lpstr>งานนำเสนอ PowerPoint</vt:lpstr>
      <vt:lpstr> การได้สัญชาติไทย ตาม พ.ร.บ.สัญชาติ พ.ศ.๒๕๐๘ และที่แก้ไขเพิ่มเติม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สถานะคนสัญชาติไทยตามมาตรา 23           </vt:lpstr>
      <vt:lpstr>และเป็นผู้มีความประพฤติดีหรือทำคุณประโยชน์ให้กับสังคมหรือประเทศไทย</vt:lpstr>
      <vt:lpstr>งานนำเสนอ PowerPoint</vt:lpstr>
      <vt:lpstr>การได้สัญชาติไทยตามระเบียบสำนักทะเบียนกลาง ว่าด้วยการพิจารณาลงรายการสถานะบุคคลในทะเบียนราษฎรให้แก่บุคคลบนพื้นที่สูง พ.ศ.๒๕๔๓ </vt:lpstr>
      <vt:lpstr>คุณสมบัติของผู้มีสิทธิยื่นคำขอ ระเบียบฯ 43</vt:lpstr>
      <vt:lpstr>งานนำเสนอ PowerPoint</vt:lpstr>
      <vt:lpstr>งานนำเสนอ PowerPoint</vt:lpstr>
      <vt:lpstr>การขอลงรายการสัญชาติไทย ตามระเบียบฯ 43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Officer</dc:creator>
  <cp:lastModifiedBy>Officer</cp:lastModifiedBy>
  <cp:revision>66</cp:revision>
  <dcterms:created xsi:type="dcterms:W3CDTF">2016-10-30T03:21:54Z</dcterms:created>
  <dcterms:modified xsi:type="dcterms:W3CDTF">2017-01-31T07:57:13Z</dcterms:modified>
</cp:coreProperties>
</file>