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54" r:id="rId2"/>
    <p:sldMasterId id="2147483881" r:id="rId3"/>
    <p:sldMasterId id="2147483894" r:id="rId4"/>
    <p:sldMasterId id="2147484047" r:id="rId5"/>
    <p:sldMasterId id="2147484059" r:id="rId6"/>
    <p:sldMasterId id="2147493330" r:id="rId7"/>
    <p:sldMasterId id="2147493408" r:id="rId8"/>
  </p:sldMasterIdLst>
  <p:notesMasterIdLst>
    <p:notesMasterId r:id="rId40"/>
  </p:notesMasterIdLst>
  <p:handoutMasterIdLst>
    <p:handoutMasterId r:id="rId41"/>
  </p:handoutMasterIdLst>
  <p:sldIdLst>
    <p:sldId id="752" r:id="rId9"/>
    <p:sldId id="754" r:id="rId10"/>
    <p:sldId id="755" r:id="rId11"/>
    <p:sldId id="757" r:id="rId12"/>
    <p:sldId id="753" r:id="rId13"/>
    <p:sldId id="758" r:id="rId14"/>
    <p:sldId id="760" r:id="rId15"/>
    <p:sldId id="761" r:id="rId16"/>
    <p:sldId id="762" r:id="rId17"/>
    <p:sldId id="759" r:id="rId18"/>
    <p:sldId id="763" r:id="rId19"/>
    <p:sldId id="764" r:id="rId20"/>
    <p:sldId id="765" r:id="rId21"/>
    <p:sldId id="766" r:id="rId22"/>
    <p:sldId id="767" r:id="rId23"/>
    <p:sldId id="768" r:id="rId24"/>
    <p:sldId id="777" r:id="rId25"/>
    <p:sldId id="769" r:id="rId26"/>
    <p:sldId id="778" r:id="rId27"/>
    <p:sldId id="779" r:id="rId28"/>
    <p:sldId id="781" r:id="rId29"/>
    <p:sldId id="770" r:id="rId30"/>
    <p:sldId id="780" r:id="rId31"/>
    <p:sldId id="771" r:id="rId32"/>
    <p:sldId id="772" r:id="rId33"/>
    <p:sldId id="782" r:id="rId34"/>
    <p:sldId id="773" r:id="rId35"/>
    <p:sldId id="774" r:id="rId36"/>
    <p:sldId id="775" r:id="rId37"/>
    <p:sldId id="776" r:id="rId38"/>
    <p:sldId id="700" r:id="rId39"/>
  </p:sldIdLst>
  <p:sldSz cx="9144000" cy="6858000" type="screen4x3"/>
  <p:notesSz cx="6797675" cy="9926638"/>
  <p:defaultTextStyle>
    <a:defPPr>
      <a:defRPr lang="th-TH"/>
    </a:defPPr>
    <a:lvl1pPr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5pPr>
    <a:lvl6pPr marL="22860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6pPr>
    <a:lvl7pPr marL="27432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7pPr>
    <a:lvl8pPr marL="32004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8pPr>
    <a:lvl9pPr marL="3657600" algn="l" defTabSz="914400" rtl="0" eaLnBrk="1" latinLnBrk="0" hangingPunct="1">
      <a:defRPr sz="4000" b="1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99"/>
    <a:srgbClr val="99FF66"/>
    <a:srgbClr val="FFCCFF"/>
    <a:srgbClr val="FF66FF"/>
    <a:srgbClr val="FFFF66"/>
    <a:srgbClr val="800000"/>
    <a:srgbClr val="3366FF"/>
    <a:srgbClr val="00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94374" autoAdjust="0"/>
  </p:normalViewPr>
  <p:slideViewPr>
    <p:cSldViewPr>
      <p:cViewPr varScale="1">
        <p:scale>
          <a:sx n="70" d="100"/>
          <a:sy n="70" d="100"/>
        </p:scale>
        <p:origin x="13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77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E781B8C5-C3D5-4E27-9D7D-25FF6A9B7C3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052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065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8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268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68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5C94563B-7DAB-4A43-87A4-818ED7A92D7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4546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15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925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4320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215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8978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9669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4030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8414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5073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2391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54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0969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0946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8971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6714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3963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5314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9676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2988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47465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61535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332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60584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752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707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962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443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701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409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94563B-7DAB-4A43-87A4-818ED7A92D7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th-T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993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BB755-F9D3-485B-B692-70C6A702AA6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11427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3C33-3CB6-4667-BF5A-5EFCA31B237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442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BFDCF-A142-4381-B2C4-0D0EE18827B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8197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604F6-CAFB-4074-91DD-941E2916D90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11393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A0B00-0B81-49D3-B06D-D1B95F94A8F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69006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401A8-2BB3-4E14-B6BB-275537104AB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0084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DEC15-9EC6-42F9-978C-AF09D613F42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8642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08315-B914-46C7-B80C-3B3FE60AFCE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9099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7CF21-C9C6-42E7-A1BE-203AF76D323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2477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E41E4-530A-49AD-9162-B5A1A209881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169091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70A8D-2B00-416B-8351-1E1EE0FBF1B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198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9B29F-1F70-44D7-8B00-D7B569DD3B5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61222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09D11-2694-4270-AABA-CB6F44441E0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049052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6731C-186C-4C2F-8B03-E2AAB137DCE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44518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E423B-5838-431D-A0F5-91780BB2BBF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19538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988B9-BBFC-4998-9606-1CC7F699A26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31113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A2FBA-1338-4124-8F37-C8B69B4EF86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71760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1C0B4-F5C6-4D86-9338-8955C179D75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12226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7301A-2BCA-4526-9EA5-7C0C833A4E1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07748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019ED-6720-4E62-92E8-D59237FBAB5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562926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A57F4-40C5-4207-B6FB-1BFCA6A2763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116879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8F322-1D48-4431-B0FA-76CE2330D4E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9615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44568-EEC4-4601-8A7A-6EC10D11570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76112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65DB9-502D-4907-BA8A-D764FE512D0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63419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796B6-69C5-467A-9EAE-ED9455441F3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83732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E2636-FF3D-4DF3-AD59-7320D6556EE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168930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724A7-0C34-4175-904F-A90C6BD4FF8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4674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590800"/>
            <a:ext cx="7543800" cy="914400"/>
          </a:xfrm>
        </p:spPr>
        <p:txBody>
          <a:bodyPr/>
          <a:lstStyle>
            <a:lvl1pPr>
              <a:defRPr sz="4000" b="1">
                <a:ea typeface="Gulim" pitchFamily="34" charset="-127"/>
              </a:defRPr>
            </a:lvl1pPr>
          </a:lstStyle>
          <a:p>
            <a:r>
              <a:rPr lang="en-US" altLang="ko-KR"/>
              <a:t>PowerPoint Template 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553200"/>
            <a:ext cx="2133600" cy="152400"/>
          </a:xfrm>
        </p:spPr>
        <p:txBody>
          <a:bodyPr/>
          <a:lstStyle>
            <a:lvl1pPr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Gulim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553200"/>
            <a:ext cx="2895600" cy="152400"/>
          </a:xfrm>
        </p:spPr>
        <p:txBody>
          <a:bodyPr/>
          <a:lstStyle>
            <a:lvl1pPr algn="ctr"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Gulim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10350" y="6553200"/>
            <a:ext cx="2133600" cy="152400"/>
          </a:xfrm>
        </p:spPr>
        <p:txBody>
          <a:bodyPr/>
          <a:lstStyle>
            <a:lvl1pPr algn="r">
              <a:defRPr sz="1400" b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57070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0787F-9D59-4AC8-B4CD-AA3792EAB34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69808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6BF25-A151-46E8-A57F-BD4C2EC6E45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637822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A2DC2-A8A4-404C-A46B-80CE6533622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32001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EB4E5-A8D4-42A1-B724-68CB609E3F5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73696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A8716-2584-4EC4-A0DB-7D7E7B8BE26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8633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96D28-9FB8-4D51-80C1-A8508BE73D8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808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1D382-FB02-4868-8BD2-F49CBBE4106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6479736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CD8D8-C741-4275-A97C-BDFA1613204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79003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62F2A-9B97-455D-A17A-AC0739F8E4E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379066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1E94B-CB89-4F95-9569-11A6E918355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1661199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1183F-BADE-4948-99B9-4C74554C5E2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4572816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37856-83CD-4EDC-A4BC-B2729FD22B2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9293054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AE5C4-9D8C-4F4B-90B1-EBFA513CCE8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530645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043C6-926B-4405-B6AA-416BDEE9483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1093012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4AF69-62D9-4BFF-918C-4647099ED9F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158321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1648D-08EA-417E-A11D-8D8474D0FD4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9463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51B09-7F4D-4E46-A7A5-006513BE20E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7982535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25706-24DF-4EC4-8102-2217AC363FD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12952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9AFF8-74E3-4258-B9D6-9FBB062F20B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18722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3685D-D1B7-496E-9FEE-1352759F3E1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5600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947E9-8820-4EC9-91CB-D4E0E87068A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5479171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FDF24-9646-41AF-800D-1E96F811192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21878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7793E-F902-4660-90B0-9A0DC95DB1C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788992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A084A-DC48-4BF1-83F8-5702C24FF3C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4366727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DDFDE-4F95-45D9-A264-AD9D290B4B0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322863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82B42-3821-4142-A944-81E6321BB60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090921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F8B43-5922-4E5A-817D-0E8A51E5A40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2335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2C4EC-FB8E-4240-8945-128CFCE490A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6729495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221A1-F444-4AEF-865E-8D1B7EFAB96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3384097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D4953-50F7-4CB0-B93F-9DF3F2FCB1A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9352931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B8C94-31BC-494C-B432-725F6B705FB2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209939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881DE-2C38-4E42-86AF-A3DA035E9E2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13140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A1BD8-103F-47C9-B2EB-2419FE78CC8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629727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8869F-87A3-4F2E-B486-DCE7B984953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7240156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FBBD0-81F4-4FDE-8F87-3FC982E0FF0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4716187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E8B32-82AB-4D13-89D1-69008E0601D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8169642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ภาพนิ่งชื่อเรื่อง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590800"/>
            <a:ext cx="7543800" cy="914400"/>
          </a:xfrm>
        </p:spPr>
        <p:txBody>
          <a:bodyPr/>
          <a:lstStyle>
            <a:lvl1pPr>
              <a:defRPr sz="4000" b="1">
                <a:ea typeface="Gulim" pitchFamily="34" charset="-127"/>
              </a:defRPr>
            </a:lvl1pPr>
          </a:lstStyle>
          <a:p>
            <a:r>
              <a:rPr lang="en-US" altLang="ko-KR"/>
              <a:t>PowerPoint Template 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553200"/>
            <a:ext cx="2133600" cy="152400"/>
          </a:xfrm>
        </p:spPr>
        <p:txBody>
          <a:bodyPr/>
          <a:lstStyle>
            <a:lvl1pPr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Gulim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553200"/>
            <a:ext cx="2895600" cy="152400"/>
          </a:xfrm>
        </p:spPr>
        <p:txBody>
          <a:bodyPr/>
          <a:lstStyle>
            <a:lvl1pPr algn="ctr"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Gulim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10350" y="6553200"/>
            <a:ext cx="2133600" cy="152400"/>
          </a:xfrm>
        </p:spPr>
        <p:txBody>
          <a:bodyPr/>
          <a:lstStyle>
            <a:lvl1pPr algn="r">
              <a:defRPr sz="1400" b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8299052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45433-386C-4CA4-BE75-B762EE1C90A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06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63FF-19D0-4A0D-AEE9-7F9A6B9DE2A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436178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B9C10-CDBE-4AE2-A3AA-1DCAFF6D57E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935398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6E42C-1F93-422A-A2B2-59528006B34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673844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5F227-27EC-4E5E-AAF7-A08C1D8FB63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44967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F8865-2E7C-4B2B-AEF4-CA9098E9D78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543101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F428C-0AE0-4B78-B5D6-EF000BCDE08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879365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CDC70-12EC-45F9-944A-6E5F9C1756A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62722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3ACEF-BFE1-43CD-8C9C-D2A76022740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3866208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ACAA7-C070-4132-AC36-F5BFEF77A5C1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087296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D85C4-410D-4864-BABC-9D5B8EEAA31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96992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66C3D-A5D6-4A4C-98AC-C02465437675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0176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7A2CD-5F21-495D-BF0C-8DA41D0D145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052124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590800"/>
            <a:ext cx="7543800" cy="914400"/>
          </a:xfrm>
        </p:spPr>
        <p:txBody>
          <a:bodyPr/>
          <a:lstStyle>
            <a:lvl1pPr>
              <a:defRPr sz="4000" b="1">
                <a:ea typeface="Gulim" pitchFamily="34" charset="-127"/>
              </a:defRPr>
            </a:lvl1pPr>
          </a:lstStyle>
          <a:p>
            <a:r>
              <a:rPr lang="en-US" altLang="ko-KR"/>
              <a:t>PowerPoint Template 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553200"/>
            <a:ext cx="2133600" cy="152400"/>
          </a:xfrm>
        </p:spPr>
        <p:txBody>
          <a:bodyPr/>
          <a:lstStyle>
            <a:lvl1pPr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Gulim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553200"/>
            <a:ext cx="2895600" cy="152400"/>
          </a:xfrm>
        </p:spPr>
        <p:txBody>
          <a:bodyPr/>
          <a:lstStyle>
            <a:lvl1pPr algn="ctr"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Gulim" pitchFamily="34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10350" y="6553200"/>
            <a:ext cx="2133600" cy="152400"/>
          </a:xfrm>
        </p:spPr>
        <p:txBody>
          <a:bodyPr/>
          <a:lstStyle>
            <a:lvl1pPr algn="r">
              <a:defRPr sz="1400" b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4854180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20800CF7-C460-4852-960F-7FCF2B08C2E7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30565"/>
      </p:ext>
    </p:extLst>
  </p:cSld>
  <p:clrMapOvr>
    <a:masterClrMapping/>
  </p:clrMapOvr>
  <p:transition>
    <p:circl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B30AF5CD-4096-483B-A777-3415AD1FFC1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393077"/>
      </p:ext>
    </p:extLst>
  </p:cSld>
  <p:clrMapOvr>
    <a:masterClrMapping/>
  </p:clrMapOvr>
  <p:transition>
    <p:circl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EB2D98FF-CB8E-45B7-8D7E-A2813348FCE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78383056"/>
      </p:ext>
    </p:extLst>
  </p:cSld>
  <p:clrMapOvr>
    <a:masterClrMapping/>
  </p:clrMapOvr>
  <p:transition>
    <p:circl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7332F03E-57F4-498C-8EFD-144652A3778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624663"/>
      </p:ext>
    </p:extLst>
  </p:cSld>
  <p:clrMapOvr>
    <a:masterClrMapping/>
  </p:clrMapOvr>
  <p:transition>
    <p:circl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E59D3C03-580B-483A-87C5-AE267932C13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9010296"/>
      </p:ext>
    </p:extLst>
  </p:cSld>
  <p:clrMapOvr>
    <a:masterClrMapping/>
  </p:clrMapOvr>
  <p:transition>
    <p:circl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12EE8E22-EDD9-41E1-AB75-7C4D1FBD81A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1921879"/>
      </p:ext>
    </p:extLst>
  </p:cSld>
  <p:clrMapOvr>
    <a:masterClrMapping/>
  </p:clrMapOvr>
  <p:transition>
    <p:circl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A7E775C4-10FC-4A44-97BD-D93ABFD8ABC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3125171"/>
      </p:ext>
    </p:extLst>
  </p:cSld>
  <p:clrMapOvr>
    <a:masterClrMapping/>
  </p:clrMapOvr>
  <p:transition>
    <p:circl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4270942C-E11A-4E53-8470-7389E4AA3DA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00006501"/>
      </p:ext>
    </p:extLst>
  </p:cSld>
  <p:clrMapOvr>
    <a:masterClrMapping/>
  </p:clrMapOvr>
  <p:transition>
    <p:circl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967D4303-36AE-4B2E-971C-657FE5F417D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2560792"/>
      </p:ext>
    </p:extLst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D0E42-479A-49E1-954B-9126B34AC9E8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89718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EC58E2C9-3755-4D9C-9974-889C1610A80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44677107"/>
      </p:ext>
    </p:extLst>
  </p:cSld>
  <p:clrMapOvr>
    <a:masterClrMapping/>
  </p:clrMapOvr>
  <p:transition>
    <p:circl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B4F4DAE3-F7AB-4C5A-9D52-2EB7EF9A1784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5297953"/>
      </p:ext>
    </p:extLst>
  </p:cSld>
  <p:clrMapOvr>
    <a:masterClrMapping/>
  </p:clrMapOvr>
  <p:transition>
    <p:circl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ชื่อเรื่อง ข้อความ และ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เนื้อหา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วันที่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ท้ายกระดาษ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" name="ตัวแทนหมายเลขสไลด์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B9B6ED6C-655D-4927-8540-ECBB8135EA5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92693300"/>
      </p:ext>
    </p:extLst>
  </p:cSld>
  <p:clrMapOvr>
    <a:masterClrMapping/>
  </p:clrMapOvr>
  <p:transition>
    <p:circl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ชื่อเรื่อง ข้อความ 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/>
            </a:lvl1pPr>
          </a:lstStyle>
          <a:p>
            <a:pPr>
              <a:defRPr/>
            </a:pPr>
            <a:fld id="{D63E3F91-FF69-45AB-9AB6-6EDC01645310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44218657"/>
      </p:ext>
    </p:extLst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31D87DF1-6892-45D1-9256-21E3D4800E4E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147" r:id="rId1"/>
    <p:sldLayoutId id="2147493148" r:id="rId2"/>
    <p:sldLayoutId id="2147493149" r:id="rId3"/>
    <p:sldLayoutId id="2147493150" r:id="rId4"/>
    <p:sldLayoutId id="2147493151" r:id="rId5"/>
    <p:sldLayoutId id="2147493152" r:id="rId6"/>
    <p:sldLayoutId id="2147493153" r:id="rId7"/>
    <p:sldLayoutId id="2147493154" r:id="rId8"/>
    <p:sldLayoutId id="2147493155" r:id="rId9"/>
    <p:sldLayoutId id="2147493156" r:id="rId10"/>
    <p:sldLayoutId id="21474931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3CECEFB9-CA27-4600-8BE4-8ECA7F516959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158" r:id="rId1"/>
    <p:sldLayoutId id="2147493159" r:id="rId2"/>
    <p:sldLayoutId id="2147493160" r:id="rId3"/>
    <p:sldLayoutId id="2147493161" r:id="rId4"/>
    <p:sldLayoutId id="2147493162" r:id="rId5"/>
    <p:sldLayoutId id="2147493163" r:id="rId6"/>
    <p:sldLayoutId id="2147493164" r:id="rId7"/>
    <p:sldLayoutId id="2147493165" r:id="rId8"/>
    <p:sldLayoutId id="2147493166" r:id="rId9"/>
    <p:sldLayoutId id="2147493167" r:id="rId10"/>
    <p:sldLayoutId id="21474931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E48FCA9-6F44-492A-8F60-79958DA9E766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169" r:id="rId1"/>
    <p:sldLayoutId id="2147493170" r:id="rId2"/>
    <p:sldLayoutId id="2147493171" r:id="rId3"/>
    <p:sldLayoutId id="2147493172" r:id="rId4"/>
    <p:sldLayoutId id="2147493173" r:id="rId5"/>
    <p:sldLayoutId id="2147493174" r:id="rId6"/>
    <p:sldLayoutId id="2147493175" r:id="rId7"/>
    <p:sldLayoutId id="2147493176" r:id="rId8"/>
    <p:sldLayoutId id="2147493177" r:id="rId9"/>
    <p:sldLayoutId id="2147493178" r:id="rId10"/>
    <p:sldLayoutId id="2147493179" r:id="rId11"/>
    <p:sldLayoutId id="214749321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80BC4CA-22AB-4B0A-82BB-270344F7FC1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180" r:id="rId1"/>
    <p:sldLayoutId id="2147493181" r:id="rId2"/>
    <p:sldLayoutId id="2147493182" r:id="rId3"/>
    <p:sldLayoutId id="2147493183" r:id="rId4"/>
    <p:sldLayoutId id="2147493184" r:id="rId5"/>
    <p:sldLayoutId id="2147493185" r:id="rId6"/>
    <p:sldLayoutId id="2147493186" r:id="rId7"/>
    <p:sldLayoutId id="2147493187" r:id="rId8"/>
    <p:sldLayoutId id="2147493188" r:id="rId9"/>
    <p:sldLayoutId id="2147493189" r:id="rId10"/>
    <p:sldLayoutId id="21474931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753C137-0E41-4722-B5D1-58F11A84F03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191" r:id="rId1"/>
    <p:sldLayoutId id="2147493192" r:id="rId2"/>
    <p:sldLayoutId id="2147493193" r:id="rId3"/>
    <p:sldLayoutId id="2147493194" r:id="rId4"/>
    <p:sldLayoutId id="2147493195" r:id="rId5"/>
    <p:sldLayoutId id="2147493196" r:id="rId6"/>
    <p:sldLayoutId id="2147493197" r:id="rId7"/>
    <p:sldLayoutId id="2147493198" r:id="rId8"/>
    <p:sldLayoutId id="2147493199" r:id="rId9"/>
    <p:sldLayoutId id="2147493200" r:id="rId10"/>
    <p:sldLayoutId id="21474932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1194595D-EA7B-470A-9228-EAA0E33BFE9A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202" r:id="rId1"/>
    <p:sldLayoutId id="2147493203" r:id="rId2"/>
    <p:sldLayoutId id="2147493204" r:id="rId3"/>
    <p:sldLayoutId id="2147493205" r:id="rId4"/>
    <p:sldLayoutId id="2147493206" r:id="rId5"/>
    <p:sldLayoutId id="2147493207" r:id="rId6"/>
    <p:sldLayoutId id="2147493208" r:id="rId7"/>
    <p:sldLayoutId id="2147493209" r:id="rId8"/>
    <p:sldLayoutId id="2147493210" r:id="rId9"/>
    <p:sldLayoutId id="2147493211" r:id="rId10"/>
    <p:sldLayoutId id="2147493212" r:id="rId11"/>
    <p:sldLayoutId id="214749321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D0EE45D-FCD9-4A5E-963C-BBB158898493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63073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331" r:id="rId1"/>
    <p:sldLayoutId id="2147493332" r:id="rId2"/>
    <p:sldLayoutId id="2147493333" r:id="rId3"/>
    <p:sldLayoutId id="2147493334" r:id="rId4"/>
    <p:sldLayoutId id="2147493335" r:id="rId5"/>
    <p:sldLayoutId id="2147493336" r:id="rId6"/>
    <p:sldLayoutId id="2147493337" r:id="rId7"/>
    <p:sldLayoutId id="2147493338" r:id="rId8"/>
    <p:sldLayoutId id="2147493339" r:id="rId9"/>
    <p:sldLayoutId id="2147493340" r:id="rId10"/>
    <p:sldLayoutId id="2147493341" r:id="rId11"/>
    <p:sldLayoutId id="214749334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A6D6DA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คลิกเพื่อแก้ไขลักษณะต้นแบบชื่อเรื่อง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314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314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056A599-D620-440B-9A42-38C83E45BFAC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5424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09" r:id="rId1"/>
    <p:sldLayoutId id="2147493410" r:id="rId2"/>
    <p:sldLayoutId id="2147493411" r:id="rId3"/>
    <p:sldLayoutId id="2147493412" r:id="rId4"/>
    <p:sldLayoutId id="2147493413" r:id="rId5"/>
    <p:sldLayoutId id="2147493414" r:id="rId6"/>
    <p:sldLayoutId id="2147493415" r:id="rId7"/>
    <p:sldLayoutId id="2147493416" r:id="rId8"/>
    <p:sldLayoutId id="2147493417" r:id="rId9"/>
    <p:sldLayoutId id="2147493418" r:id="rId10"/>
    <p:sldLayoutId id="2147493419" r:id="rId11"/>
    <p:sldLayoutId id="2147493420" r:id="rId12"/>
    <p:sldLayoutId id="2147493421" r:id="rId13"/>
  </p:sldLayoutIdLst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1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6" grpId="0"/>
      <p:bldP spid="2314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1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314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1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314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1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314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1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314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14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314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ngsana New" panose="02020603050405020304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ngsana New" panose="02020603050405020304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ngsana New" panose="02020603050405020304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ngsana New" panose="02020603050405020304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ngsana New" panose="02020603050405020304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ngsana New" panose="02020603050405020304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ngsana New" panose="02020603050405020304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ngsana New" panose="02020603050405020304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7.xml"/><Relationship Id="rId4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7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13" Type="http://schemas.openxmlformats.org/officeDocument/2006/relationships/slide" Target="slide28.xml"/><Relationship Id="rId3" Type="http://schemas.openxmlformats.org/officeDocument/2006/relationships/slide" Target="slide1.xml"/><Relationship Id="rId7" Type="http://schemas.openxmlformats.org/officeDocument/2006/relationships/slide" Target="slide22.xml"/><Relationship Id="rId12" Type="http://schemas.openxmlformats.org/officeDocument/2006/relationships/slide" Target="slide25.xml"/><Relationship Id="rId2" Type="http://schemas.openxmlformats.org/officeDocument/2006/relationships/notesSlide" Target="../notesSlides/notesSlide11.xml"/><Relationship Id="rId16" Type="http://schemas.openxmlformats.org/officeDocument/2006/relationships/slide" Target="slide27.xml"/><Relationship Id="rId1" Type="http://schemas.openxmlformats.org/officeDocument/2006/relationships/slideLayout" Target="../slideLayouts/slideLayout87.xml"/><Relationship Id="rId6" Type="http://schemas.openxmlformats.org/officeDocument/2006/relationships/slide" Target="slide18.xml"/><Relationship Id="rId11" Type="http://schemas.openxmlformats.org/officeDocument/2006/relationships/slide" Target="slide13.xml"/><Relationship Id="rId5" Type="http://schemas.openxmlformats.org/officeDocument/2006/relationships/slide" Target="slide12.xml"/><Relationship Id="rId15" Type="http://schemas.openxmlformats.org/officeDocument/2006/relationships/slide" Target="slide29.xml"/><Relationship Id="rId10" Type="http://schemas.openxmlformats.org/officeDocument/2006/relationships/slide" Target="slide14.xml"/><Relationship Id="rId4" Type="http://schemas.openxmlformats.org/officeDocument/2006/relationships/slide" Target="slide15.xml"/><Relationship Id="rId9" Type="http://schemas.openxmlformats.org/officeDocument/2006/relationships/slide" Target="slide16.xml"/><Relationship Id="rId14" Type="http://schemas.openxmlformats.org/officeDocument/2006/relationships/slide" Target="slide3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3.xml"/><Relationship Id="rId7" Type="http://schemas.openxmlformats.org/officeDocument/2006/relationships/slide" Target="slid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7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4" Type="http://schemas.openxmlformats.org/officeDocument/2006/relationships/slide" Target="slide5.xml"/><Relationship Id="rId9" Type="http://schemas.openxmlformats.org/officeDocument/2006/relationships/slide" Target="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8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8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8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สี่เหลี่ยมผืนผ้า 5"/>
          <p:cNvSpPr/>
          <p:nvPr/>
        </p:nvSpPr>
        <p:spPr>
          <a:xfrm>
            <a:off x="334442" y="548680"/>
            <a:ext cx="8496944" cy="3528392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พระราชบัญญัติการทะเบียนราษฎร </a:t>
            </a:r>
          </a:p>
          <a:p>
            <a:pPr algn="ctr"/>
            <a:r>
              <a:rPr lang="th-TH" sz="60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พ.ศ. ๒๕๓๔ และ</a:t>
            </a:r>
          </a:p>
          <a:p>
            <a:pPr algn="ctr"/>
            <a:r>
              <a:rPr lang="th-TH" sz="4800" dirty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พระราชบัญญัติการทะเบียนราษฎร </a:t>
            </a:r>
            <a:r>
              <a:rPr lang="th-TH" sz="4800" dirty="0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(ฉบับที่ ๒) </a:t>
            </a:r>
          </a:p>
          <a:p>
            <a:pPr algn="ctr"/>
            <a:r>
              <a:rPr lang="th-TH" sz="4800" dirty="0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พ.ศ. ๒๕๕๑  </a:t>
            </a:r>
          </a:p>
        </p:txBody>
      </p:sp>
      <p:sp>
        <p:nvSpPr>
          <p:cNvPr id="7" name="สี่เหลี่ยมผืนผ้ามุมมน 6"/>
          <p:cNvSpPr/>
          <p:nvPr/>
        </p:nvSpPr>
        <p:spPr>
          <a:xfrm>
            <a:off x="5364088" y="5949280"/>
            <a:ext cx="3672408" cy="720080"/>
          </a:xfrm>
          <a:prstGeom prst="round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8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ส่วนการทะเบียนราษฎร</a:t>
            </a:r>
            <a:endParaRPr lang="th-TH" dirty="0">
              <a:solidFill>
                <a:srgbClr val="8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334442" y="4581128"/>
            <a:ext cx="4021534" cy="1080120"/>
          </a:xfrm>
          <a:prstGeom prst="roundRect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หลักการ</a:t>
            </a:r>
            <a:r>
              <a:rPr lang="th-TH" sz="60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3" action="ppaction://hlinksldjump"/>
              </a:rPr>
              <a:t>ทั่วไป</a:t>
            </a:r>
            <a:endParaRPr lang="th-TH" sz="6000" dirty="0">
              <a:solidFill>
                <a:schemeClr val="accent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9" name="สี่เหลี่ยมผืนผ้ามุมมน 28"/>
          <p:cNvSpPr/>
          <p:nvPr/>
        </p:nvSpPr>
        <p:spPr>
          <a:xfrm>
            <a:off x="4809852" y="4581128"/>
            <a:ext cx="4021534" cy="1080120"/>
          </a:xfrm>
          <a:prstGeom prst="round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เนื้อหา</a:t>
            </a:r>
            <a:r>
              <a:rPr lang="th-TH" sz="60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4" action="ppaction://hlinksldjump"/>
              </a:rPr>
              <a:t>สาระ</a:t>
            </a:r>
            <a:r>
              <a:rPr lang="th-TH" sz="60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สำคัญ</a:t>
            </a:r>
            <a:endParaRPr lang="th-TH" sz="6000" dirty="0">
              <a:solidFill>
                <a:schemeClr val="accent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91175078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691680" y="116632"/>
            <a:ext cx="5832648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บทกำหนดโทษ</a:t>
            </a:r>
            <a:endParaRPr lang="th-TH" sz="6000" dirty="0" smtClean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604448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51520" y="1196752"/>
            <a:ext cx="8712968" cy="532859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๔๗ </a:t>
            </a:r>
            <a:r>
              <a:rPr lang="th-TH" b="0" dirty="0" smtClean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(ปรับไม่เกิน ๑,๐๐๐.- บาท)</a:t>
            </a:r>
          </a:p>
          <a:p>
            <a:r>
              <a:rPr lang="th-TH" b="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๔๘ </a:t>
            </a:r>
            <a:r>
              <a:rPr lang="th-TH" b="0" dirty="0" smtClean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(ปรับไม่เกิน ๕,๐๐๐.- บาท)</a:t>
            </a:r>
          </a:p>
          <a:p>
            <a:r>
              <a:rPr lang="th-TH" b="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 ๔๘/๑ </a:t>
            </a:r>
            <a:r>
              <a:rPr lang="th-TH" sz="3600" b="0" dirty="0" smtClean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(จำคุกตั้งแต่ ๖ เดือน -  ๕ ปี  และปรับตั้งแต่ ๑๐,๐๐๐ -๑๐๐,๐๐๐ บาท)</a:t>
            </a:r>
          </a:p>
          <a:p>
            <a:pPr algn="thaiDist"/>
            <a:r>
              <a:rPr lang="th-TH" b="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๔๙ </a:t>
            </a:r>
            <a:r>
              <a:rPr lang="th-TH" sz="3600" b="0" dirty="0" smtClean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(จำคุกไม่เกิน ๖ เดือน หรือปรับไม่เกิน ๒๐,๐๐๐.- บาท หรือทั้งจำทั้งปรับ)</a:t>
            </a:r>
          </a:p>
          <a:p>
            <a:pPr algn="thaiDist"/>
            <a:r>
              <a:rPr lang="th-TH" b="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๕๐ </a:t>
            </a:r>
            <a:r>
              <a:rPr lang="th-TH" sz="3600" b="0" dirty="0" smtClean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(จำคุกตั้งแต่ ๖ เดือน - ๓ ปี หรือปรับตั้งแต่ ๒๐,๐๐๐ - ๑๐๐,๐๐๐ บาท หรือทั้งจำทั้งปรับ ถ้าเป็นคนซึ่งไม่มีสัญชาติไทย </a:t>
            </a:r>
            <a:br>
              <a:rPr lang="th-TH" sz="3600" b="0" dirty="0" smtClean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600" b="0" dirty="0" smtClean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จำคุกตั้งแต่ ๖ เดือน - ๕ ปี และปรับตั้งแต่ ๒๐,๐๐๐ - ๒๐๐,๐๐๐ บาท)</a:t>
            </a:r>
          </a:p>
        </p:txBody>
      </p:sp>
      <p:sp>
        <p:nvSpPr>
          <p:cNvPr id="2" name="ปุ่มปฏิบัติการ: การเริ่มต้น 1">
            <a:hlinkClick r:id="rId4" action="ppaction://hlinksldjump" highlightClick="1"/>
          </p:cNvPr>
          <p:cNvSpPr/>
          <p:nvPr/>
        </p:nvSpPr>
        <p:spPr>
          <a:xfrm>
            <a:off x="8100392" y="6525344"/>
            <a:ext cx="432048" cy="28803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3704462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691680" y="116632"/>
            <a:ext cx="5832648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สาระสำคัญขอกฎหมาย</a:t>
            </a:r>
            <a:endParaRPr lang="th-TH" sz="6000" dirty="0" smtClean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604448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15516" y="2984986"/>
            <a:ext cx="3996444" cy="7920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4" action="ppaction://hlinksldjump"/>
              </a:rPr>
              <a:t>สำนักทะเบียน</a:t>
            </a: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/</a:t>
            </a:r>
            <a:r>
              <a:rPr lang="th-TH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นายทะเบียน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15516" y="1196752"/>
            <a:ext cx="5499252" cy="7920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5" action="ppaction://hlinksldjump"/>
              </a:rPr>
              <a:t>จัดเก็บ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ข้อมูลทะเบียนประวัติราษฎร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15516" y="3861048"/>
            <a:ext cx="2556284" cy="7920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การแจ้ง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6" action="ppaction://hlinksldjump"/>
              </a:rPr>
              <a:t>การเกิด</a:t>
            </a:r>
            <a:endParaRPr lang="th-TH" dirty="0">
              <a:solidFill>
                <a:srgbClr val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347864" y="3861048"/>
            <a:ext cx="2718243" cy="7920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การแจ้ง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7" action="ppaction://hlinksldjump"/>
              </a:rPr>
              <a:t>การตาย</a:t>
            </a:r>
            <a:endParaRPr lang="th-TH" dirty="0">
              <a:solidFill>
                <a:srgbClr val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625283" y="3861048"/>
            <a:ext cx="2339205" cy="7920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8" action="ppaction://hlinksldjump"/>
              </a:rPr>
              <a:t>การย้าย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ที่อยู่</a:t>
            </a:r>
            <a:endParaRPr lang="th-TH" dirty="0">
              <a:solidFill>
                <a:srgbClr val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4391980" y="2979769"/>
            <a:ext cx="4572508" cy="7920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9" action="ppaction://hlinksldjump"/>
              </a:rPr>
              <a:t>ทะเบียนบ้าน </a:t>
            </a: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(กำหนด/จำหน่าย)</a:t>
            </a: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3679563" y="2104722"/>
            <a:ext cx="5292588" cy="7920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</a:t>
            </a:r>
            <a:r>
              <a:rPr lang="th-TH" dirty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10" action="ppaction://hlinksldjump"/>
              </a:rPr>
              <a:t>สำรวจตรวจสอบ</a:t>
            </a:r>
            <a:r>
              <a:rPr lang="th-TH" dirty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ทะเบียนราษฎร</a:t>
            </a: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217732" y="2104722"/>
            <a:ext cx="2556284" cy="7920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</a:t>
            </a: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11" action="ppaction://hlinksldjump"/>
              </a:rPr>
              <a:t>มอบหมาย</a:t>
            </a:r>
            <a:endParaRPr lang="th-TH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215516" y="4725144"/>
            <a:ext cx="2340260" cy="7920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ตรวจ </a:t>
            </a:r>
            <a:r>
              <a:rPr lang="th-TH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12" action="ppaction://hlinksldjump"/>
              </a:rPr>
              <a:t>คัด</a:t>
            </a: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12" action="ppaction://hlinksldjump"/>
              </a:rPr>
              <a:t>สำเนา</a:t>
            </a:r>
            <a:endParaRPr lang="th-TH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4644008" y="4725144"/>
            <a:ext cx="4328143" cy="7920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13" action="ppaction://hlinksldjump"/>
              </a:rPr>
              <a:t>การเพิ่มชื่อ</a:t>
            </a: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และรายการบุคคล</a:t>
            </a: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215516" y="5589240"/>
            <a:ext cx="6156684" cy="7920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14" action="ppaction://hlinksldjump"/>
              </a:rPr>
              <a:t>บัตรประจำตัว</a:t>
            </a:r>
            <a:r>
              <a:rPr lang="th-TH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สำหรับคนซึ่งไม่มีสัญชาติไทย</a:t>
            </a:r>
            <a:endParaRPr lang="th-TH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6594194" y="5589240"/>
            <a:ext cx="2339205" cy="7920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ทะเบียน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15" action="ppaction://hlinksldjump"/>
              </a:rPr>
              <a:t>ประวัติ</a:t>
            </a:r>
            <a:endParaRPr lang="th-TH" dirty="0">
              <a:solidFill>
                <a:srgbClr val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2699792" y="4725144"/>
            <a:ext cx="1728192" cy="79208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16" action="ppaction://hlinksldjump"/>
              </a:rPr>
              <a:t>แก้ไข</a:t>
            </a:r>
            <a:endParaRPr lang="th-TH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60985534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395536" y="188640"/>
            <a:ext cx="8424936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การจัดเก็บข้อมูลทะเบียนประวัติราษฎร</a:t>
            </a:r>
            <a:endParaRPr lang="th-TH" sz="6000" dirty="0">
              <a:solidFill>
                <a:srgbClr val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604448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539552" y="1340768"/>
            <a:ext cx="8136904" cy="3168352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๑๒ กำหนดให้จัดเก็บตามที่กำหนดในกฎกระทรวง</a:t>
            </a:r>
          </a:p>
          <a:p>
            <a:r>
              <a:rPr lang="th-TH" sz="3200" b="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(กฎกระทรวงกำหนด</a:t>
            </a:r>
            <a:r>
              <a:rPr lang="th-TH" sz="3200" b="0" dirty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หลักเกณฑ์และวิธีการจัดเก็บข้อมูลทะเบียนประวัติ</a:t>
            </a:r>
            <a:r>
              <a:rPr lang="th-TH" sz="3200" b="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ราษฎรพ.ศ. ๒๕๕๐)</a:t>
            </a:r>
          </a:p>
          <a:p>
            <a:r>
              <a:rPr lang="th-TH" sz="3200" b="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ข้อมูลตัวบุคคลเกี่ยวกับ ชื่อ ชื่อสกุล เพศ วันเดือนปีเกิดและตาย สัญชาติ ศาสนา ภูมิลำเนา สถานะการสมรส ชื่อบิดามารดาหรือผู้รับบุตรบุญธรรม ชื่อคู่สมรส และข้อมูลอื่นที่จำเป็น </a:t>
            </a: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39552" y="4581128"/>
            <a:ext cx="8136904" cy="19442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๑๓ ข้อยกเว้นไม่จัดเก็บข้อมูล</a:t>
            </a:r>
          </a:p>
          <a:p>
            <a:r>
              <a:rPr lang="th-TH" sz="2800" b="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๑)  รายได้                                             ๒)  ประวัติอาชญากรรม</a:t>
            </a:r>
          </a:p>
          <a:p>
            <a:r>
              <a:rPr lang="th-TH" sz="2800" b="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๓)  การชำระหรือไม่ชำระภาษีอากร    ๔)  ข้อมูลที่คณะรัฐมนตรีกำหนด หรือ</a:t>
            </a:r>
          </a:p>
          <a:p>
            <a:r>
              <a:rPr lang="th-TH" sz="2800" b="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๕)  ข้อมูลที่กฎหมายไม่ได้กำหนดให้ต้องแจ้ง</a:t>
            </a:r>
            <a:endParaRPr lang="th-TH" sz="2800" dirty="0">
              <a:solidFill>
                <a:schemeClr val="accent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95914349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753798" y="144357"/>
            <a:ext cx="3708412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การมอบหมาย</a:t>
            </a:r>
            <a:endParaRPr lang="th-TH" sz="6000" dirty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604448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1043608" y="1340768"/>
            <a:ext cx="7200800" cy="4248472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๔๖ มอบหมายให้แจ้งแทนตาม</a:t>
            </a:r>
            <a:endParaRPr lang="th-TH" dirty="0" smtClean="0">
              <a:solidFill>
                <a:srgbClr val="000000"/>
              </a:solidFill>
              <a:latin typeface="Angsana New" panose="02020603050405020304" pitchFamily="18" charset="-34"/>
            </a:endParaRPr>
          </a:p>
          <a:p>
            <a:endParaRPr lang="th-TH" sz="3200" b="0" dirty="0" smtClean="0">
              <a:solidFill>
                <a:srgbClr val="333399"/>
              </a:solidFill>
              <a:latin typeface="Angsana New" panose="02020603050405020304" pitchFamily="18" charset="-34"/>
            </a:endParaRPr>
          </a:p>
          <a:p>
            <a:r>
              <a:rPr lang="th-TH" sz="3200" b="0" dirty="0" smtClean="0">
                <a:solidFill>
                  <a:srgbClr val="333399"/>
                </a:solidFill>
                <a:latin typeface="Angsana New" panose="02020603050405020304" pitchFamily="18" charset="-34"/>
              </a:rPr>
              <a:t>	มาตรา ๑๘ (แจ้งการเกิด) </a:t>
            </a:r>
          </a:p>
          <a:p>
            <a:r>
              <a:rPr lang="th-TH" sz="3200" b="0" dirty="0" smtClean="0">
                <a:solidFill>
                  <a:srgbClr val="333399"/>
                </a:solidFill>
                <a:latin typeface="Angsana New" panose="02020603050405020304" pitchFamily="18" charset="-34"/>
              </a:rPr>
              <a:t>	มาตรา ๒๑ (แจ้งการตาย)</a:t>
            </a:r>
          </a:p>
          <a:p>
            <a:r>
              <a:rPr lang="th-TH" sz="3200" b="0" dirty="0" smtClean="0">
                <a:solidFill>
                  <a:srgbClr val="333399"/>
                </a:solidFill>
                <a:latin typeface="Angsana New" panose="02020603050405020304" pitchFamily="18" charset="-34"/>
              </a:rPr>
              <a:t>	มาตรา ๓๐ , ๓๒ , ๓๓ (แจ้งการย้าย)</a:t>
            </a:r>
          </a:p>
          <a:p>
            <a:r>
              <a:rPr lang="th-TH" sz="3200" b="0" dirty="0" smtClean="0">
                <a:solidFill>
                  <a:srgbClr val="333399"/>
                </a:solidFill>
                <a:latin typeface="Angsana New" panose="02020603050405020304" pitchFamily="18" charset="-34"/>
              </a:rPr>
              <a:t>	มาตรา ๓๔ (ขอเลขที่บ้าน)</a:t>
            </a:r>
          </a:p>
          <a:p>
            <a:r>
              <a:rPr lang="th-TH" sz="3200" b="0" dirty="0" smtClean="0">
                <a:solidFill>
                  <a:srgbClr val="333399"/>
                </a:solidFill>
                <a:latin typeface="Angsana New" panose="02020603050405020304" pitchFamily="18" charset="-34"/>
              </a:rPr>
              <a:t>	มาตรา ๓๙ (สำเนาทะเบียนบ้าน)</a:t>
            </a:r>
          </a:p>
          <a:p>
            <a:r>
              <a:rPr lang="th-TH" sz="3200" b="0" dirty="0" smtClean="0">
                <a:solidFill>
                  <a:srgbClr val="333399"/>
                </a:solidFill>
                <a:latin typeface="Angsana New" panose="02020603050405020304" pitchFamily="18" charset="-34"/>
              </a:rPr>
              <a:t>	มาตรา ๔๑ , ๔๒ (จำหน่ายเลขที่บ้าน)</a:t>
            </a:r>
          </a:p>
        </p:txBody>
      </p:sp>
    </p:spTree>
    <p:extLst>
      <p:ext uri="{BB962C8B-B14F-4D97-AF65-F5344CB8AC3E}">
        <p14:creationId xmlns:p14="http://schemas.microsoft.com/office/powerpoint/2010/main" val="3383280719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611560" y="476672"/>
            <a:ext cx="7812868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การสำรวจตรวจสอบทะเบียนราษฎร</a:t>
            </a:r>
            <a:endParaRPr lang="th-TH" sz="6000" dirty="0">
              <a:solidFill>
                <a:schemeClr val="accent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604448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23528" y="1916832"/>
            <a:ext cx="8424936" cy="1656184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๔๓ การสำรวจตรวจสอบทะเบียนราษฎรบางท้องที่หรือทั่วราชอาณาจักร ให้ตราเป็นพระราชกฤษฎีกา</a:t>
            </a:r>
            <a:endParaRPr lang="th-TH" dirty="0" smtClean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23528" y="4005064"/>
            <a:ext cx="8424936" cy="18722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๔๕ การประกาศยอดจำนวนราษฎรทั่วราชอาณาจักรที่มีอยู่ในวันที่ ๓๑ ธันวาคม ของปีที่ล่วงมา </a:t>
            </a:r>
          </a:p>
          <a:p>
            <a:pPr algn="ctr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ภายในเดือนมีนาคมของทุกปี</a:t>
            </a:r>
            <a:endParaRPr lang="th-TH" dirty="0" smtClean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34301265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403648" y="404664"/>
            <a:ext cx="5976664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สำนักทะเบียน/นายทะเบียน</a:t>
            </a: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604448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23528" y="1628800"/>
            <a:ext cx="8424936" cy="936104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>
                <a:solidFill>
                  <a:srgbClr val="000000"/>
                </a:solidFill>
                <a:latin typeface="Angsana New" panose="02020603050405020304" pitchFamily="18" charset="-34"/>
              </a:rPr>
              <a:t>๘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 รูปแบบสำนักทะเบียน / อำนาจหน้าที่</a:t>
            </a:r>
            <a:endParaRPr lang="th-TH" dirty="0" smtClean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23528" y="2780928"/>
            <a:ext cx="8424936" cy="9361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๘/๑  หลักเกณฑ์การจัดตั้ง/ยุบ/ควบรวมสำนักทะเบียน</a:t>
            </a:r>
            <a:endParaRPr lang="th-TH" dirty="0" smtClean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23528" y="3933056"/>
            <a:ext cx="8424936" cy="1368152"/>
          </a:xfrm>
          <a:prstGeom prst="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๘/๒  นายทะเบียน อำหน้าที่ และการมอบอำนาจ</a:t>
            </a:r>
            <a:b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</a:b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ให้ปฏิบัติราชการแทนนายทะเบียน</a:t>
            </a:r>
            <a:endParaRPr lang="th-TH" dirty="0" smtClean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23528" y="5517232"/>
            <a:ext cx="8424936" cy="936104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๙ สำนักทะเบียนสาขา และสำนักทะเบียนเฉพาะกิจ</a:t>
            </a:r>
            <a:endParaRPr lang="th-TH" dirty="0" smtClean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02209460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411760" y="260648"/>
            <a:ext cx="4032448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ทะเบียนบ้าน</a:t>
            </a:r>
            <a:endParaRPr lang="th-TH" sz="6000" dirty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748464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539552" y="1340768"/>
            <a:ext cx="8064896" cy="3456384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๓๔ กำหนดไว้ ๔ ประเด็น</a:t>
            </a:r>
          </a:p>
          <a:p>
            <a: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๑)  ทุกบ้านมีเลขประจำบ้าน </a:t>
            </a:r>
          </a:p>
          <a:p>
            <a: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๒) เจ้าบ้านแจ้งต่อนายทะเบียนผู้รับแจ้ง </a:t>
            </a:r>
          </a:p>
          <a:p>
            <a: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๓) แจ้งภายใน ๑๕ วันนับแต่วันสร้างบ้านเสร็จ</a:t>
            </a:r>
          </a:p>
          <a:p>
            <a: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๔) นายทะเบียนท้องถิ่นดำเนินการภายใน</a:t>
            </a:r>
            <a:r>
              <a:rPr lang="th-TH" sz="3600" dirty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๗ วัน </a:t>
            </a:r>
            <a:b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นายทะเบียนอำเภอดำเนินการภายใน  ๓๐ วัน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251520" y="4941169"/>
            <a:ext cx="8604448" cy="5760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2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</a:t>
            </a:r>
            <a:r>
              <a:rPr lang="th-TH" sz="32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๓๕ บ้านหลายหลังในบริเวณเดียวกัน จะขอเลขเดียวหรือหลายเลขก็ได้</a:t>
            </a:r>
            <a:endParaRPr lang="th-TH" sz="3200" dirty="0" smtClean="0">
              <a:solidFill>
                <a:srgbClr val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251520" y="5589240"/>
            <a:ext cx="7776864" cy="576064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2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</a:t>
            </a:r>
            <a:r>
              <a:rPr lang="th-TH" sz="32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๓๖ จัดทำทะเบียนบ้านให้ทั้งคนไทยและคนซึ่งไม่มีสัญชาติไทย</a:t>
            </a:r>
            <a:endParaRPr lang="th-TH" sz="3200" dirty="0" smtClean="0">
              <a:solidFill>
                <a:srgbClr val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51520" y="6237313"/>
            <a:ext cx="8424936" cy="576063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2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sz="32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๓๙ การมอบสำเนาทะเบียนบ้าน และการขอรับใหม่ เมื่อชำรุด สูญหาย</a:t>
            </a:r>
            <a:endParaRPr lang="th-TH" sz="3200" dirty="0" smtClean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81720836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411760" y="188640"/>
            <a:ext cx="4032448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>
                <a:solidFill>
                  <a:srgbClr val="000000"/>
                </a:solidFill>
                <a:latin typeface="Angsana New" panose="02020603050405020304" pitchFamily="18" charset="-34"/>
              </a:rPr>
              <a:t>ทะเบียน</a:t>
            </a:r>
            <a:r>
              <a:rPr lang="th-TH" sz="60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บ้าน </a:t>
            </a:r>
            <a:r>
              <a:rPr lang="th-TH" sz="32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(ต่อ)</a:t>
            </a:r>
            <a:endParaRPr lang="th-TH" sz="3200" dirty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676456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539552" y="4941168"/>
            <a:ext cx="8064896" cy="1872208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</a:t>
            </a:r>
            <a:r>
              <a:rPr lang="th-TH" sz="32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๔๒ บ้านที่เคลื่อนที่ได้ </a:t>
            </a:r>
          </a:p>
          <a:p>
            <a:r>
              <a:rPr lang="th-TH" sz="28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๑)  อยู่/จอด เกิน ๑๘๐ วัน ต้องแจ้งย้ายเข้า/ออกต่อนายทะเบียนผู้รับแจ้ง</a:t>
            </a:r>
            <a:br>
              <a:rPr lang="th-TH" sz="28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28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แห่งท้องที่ที่ไปอยู่</a:t>
            </a:r>
          </a:p>
          <a:p>
            <a:r>
              <a:rPr lang="th-TH" sz="28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๒) ภายใน ๑๕ วัน นับแต่วันครบกำหนด ๑๘๐ วัน  </a:t>
            </a:r>
            <a:endParaRPr lang="th-TH" sz="2800" dirty="0" smtClean="0">
              <a:solidFill>
                <a:schemeClr val="accent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39552" y="1196752"/>
            <a:ext cx="8064896" cy="360040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๔๑ กำหนดเรื่องการจำหน่ายเลขบ้าน ดังนี้</a:t>
            </a:r>
          </a:p>
          <a:p>
            <a: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๑)  รื้อโดยไม่ประสงค์จะปลูกบ้านใหม่ในที่ดินบริเวณนั้นอีก</a:t>
            </a:r>
          </a:p>
          <a:p>
            <a: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๒) เจ้าบ้านแจ้งต่อนายทะเบียนผู้รับแจ้ง </a:t>
            </a:r>
          </a:p>
          <a:p>
            <a: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๓) แจ้งภายใน ๑๕ วันนับแต่วันรื้อบ้านเสร็จ</a:t>
            </a:r>
          </a:p>
          <a:p>
            <a: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๔) รื้อบ้านแล้วไม่แจ้ง ให้นายทะเบียนจำหน่ายและย้ายบุคคล</a:t>
            </a:r>
            <a:b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เข้าทะเบียนบ้านกลาง</a:t>
            </a:r>
          </a:p>
        </p:txBody>
      </p:sp>
    </p:spTree>
    <p:extLst>
      <p:ext uri="{BB962C8B-B14F-4D97-AF65-F5344CB8AC3E}">
        <p14:creationId xmlns:p14="http://schemas.microsoft.com/office/powerpoint/2010/main" val="3229792628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411760" y="116632"/>
            <a:ext cx="4032448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การแจ้งการเกิด</a:t>
            </a:r>
            <a:endParaRPr lang="th-TH" sz="6000" dirty="0">
              <a:solidFill>
                <a:srgbClr val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748464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23528" y="1124744"/>
            <a:ext cx="8424936" cy="3096344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๑๘ กำหนดเรื่องการแจ้งการเกิดดังนี้</a:t>
            </a:r>
          </a:p>
          <a:p>
            <a: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๑)   แจ้งการเกิดต่อนายทะเบียนผู้รับแจ้ง</a:t>
            </a:r>
          </a:p>
          <a:p>
            <a: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๒)  ผู้มีหน้าที่แจ้งการเกิด บิดา มารดา และเจ้าบ้าน (กรณีเกิดในบ้าน)</a:t>
            </a:r>
          </a:p>
          <a:p>
            <a: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๓)  แจ้งการเกิดภายใน ๑๕ วัน นับแต่วันเกิด </a:t>
            </a:r>
            <a:b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(เกิดนอกบ้าน มีเหตุจำเป็นแจ้งภายใน ๓๐ วัน)</a:t>
            </a:r>
            <a:endParaRPr lang="th-TH" sz="3600" dirty="0" smtClean="0">
              <a:solidFill>
                <a:schemeClr val="accent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23528" y="4293096"/>
            <a:ext cx="8424936" cy="25202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วรรคสาม การแจ้งท้องที่อื่นตามที่กำหนดในกฎกระทรวง</a:t>
            </a:r>
          </a:p>
          <a:p>
            <a:pPr algn="ctr"/>
            <a:r>
              <a:rPr lang="th-TH" sz="28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กฎกระทรวงกำหนดหลักเกณฑ์และวิธีการแจ้งการเกิดหรือการตาย</a:t>
            </a:r>
            <a:br>
              <a:rPr lang="th-TH" sz="28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28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ต่อนายทะเบียนแห่งท้องที่อื่น พ.ศ. ๒๕๕๑ (๒๓ ส.ค.๕๑)</a:t>
            </a:r>
          </a:p>
          <a:p>
            <a:pPr algn="ctr"/>
            <a:r>
              <a:rPr lang="th-TH" sz="36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เพิ่มท้องที่ที่บิดา หรือมารดา หรือผู้ปกครองโดยชอบด้วยกฎหมาย </a:t>
            </a:r>
            <a:br>
              <a:rPr lang="th-TH" sz="36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6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มีชื่ออยู่ในทะเบียนบ้าน</a:t>
            </a:r>
            <a:endParaRPr lang="th-TH" sz="3600" dirty="0" smtClean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80311691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411760" y="116632"/>
            <a:ext cx="4032448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>
                <a:solidFill>
                  <a:srgbClr val="000000"/>
                </a:solidFill>
                <a:latin typeface="Angsana New" panose="02020603050405020304" pitchFamily="18" charset="-34"/>
              </a:rPr>
              <a:t>การแจ้งการ</a:t>
            </a:r>
            <a:r>
              <a:rPr lang="th-TH" sz="60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เกิด </a:t>
            </a:r>
            <a:r>
              <a:rPr lang="th-TH" sz="3200" dirty="0" smtClean="0">
                <a:solidFill>
                  <a:srgbClr val="FF0000"/>
                </a:solidFill>
                <a:latin typeface="Angsana New" panose="02020603050405020304" pitchFamily="18" charset="-34"/>
              </a:rPr>
              <a:t>(ต่อ)</a:t>
            </a:r>
            <a:endParaRPr lang="th-TH" sz="3200" dirty="0">
              <a:solidFill>
                <a:srgbClr val="FF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748464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23528" y="1124744"/>
            <a:ext cx="8424936" cy="2376264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๑๙ การ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แจ้งการ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เกิดของเด็กในสภาพแรกเกิด </a:t>
            </a:r>
            <a:r>
              <a:rPr lang="th-TH" sz="2400" dirty="0" smtClean="0">
                <a:solidFill>
                  <a:srgbClr val="FF0000"/>
                </a:solidFill>
                <a:latin typeface="Angsana New" panose="02020603050405020304" pitchFamily="18" charset="-34"/>
              </a:rPr>
              <a:t>(ไม่เกิน ๒๘ วัน)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หรือเด็กไร้เดียงสา </a:t>
            </a:r>
            <a:r>
              <a:rPr lang="th-TH" sz="2800" dirty="0" smtClean="0">
                <a:solidFill>
                  <a:srgbClr val="FF0000"/>
                </a:solidFill>
                <a:latin typeface="Angsana New" panose="02020603050405020304" pitchFamily="18" charset="-34"/>
              </a:rPr>
              <a:t>(ไม่เกิน ๗ ปี)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ที่ถูกทอดทิ้ง ดังนี้</a:t>
            </a:r>
            <a:endParaRPr lang="th-TH" dirty="0" smtClean="0">
              <a:solidFill>
                <a:srgbClr val="000000"/>
              </a:solidFill>
              <a:latin typeface="Angsana New" panose="02020603050405020304" pitchFamily="18" charset="-34"/>
            </a:endParaRPr>
          </a:p>
          <a:p>
            <a:r>
              <a:rPr lang="th-TH" sz="3600" dirty="0" smtClean="0">
                <a:solidFill>
                  <a:srgbClr val="333399"/>
                </a:solidFill>
                <a:latin typeface="Angsana New" panose="02020603050405020304" pitchFamily="18" charset="-34"/>
              </a:rPr>
              <a:t>๑)   </a:t>
            </a:r>
            <a:r>
              <a:rPr lang="th-TH" sz="3600" dirty="0" smtClean="0">
                <a:solidFill>
                  <a:srgbClr val="333399"/>
                </a:solidFill>
                <a:latin typeface="Angsana New" panose="02020603050405020304" pitchFamily="18" charset="-34"/>
              </a:rPr>
              <a:t>แจ้งต่อนาย</a:t>
            </a:r>
            <a:r>
              <a:rPr lang="th-TH" sz="3600" dirty="0" smtClean="0">
                <a:solidFill>
                  <a:srgbClr val="333399"/>
                </a:solidFill>
                <a:latin typeface="Angsana New" panose="02020603050405020304" pitchFamily="18" charset="-34"/>
              </a:rPr>
              <a:t>ทะเบียนผู้รับ</a:t>
            </a:r>
            <a:r>
              <a:rPr lang="th-TH" sz="3600" dirty="0" smtClean="0">
                <a:solidFill>
                  <a:srgbClr val="333399"/>
                </a:solidFill>
                <a:latin typeface="Angsana New" panose="02020603050405020304" pitchFamily="18" charset="-34"/>
              </a:rPr>
              <a:t>แจ้งแห้งท้องที่ตั้งของสถานสงเคราะห์</a:t>
            </a:r>
            <a:endParaRPr lang="th-TH" sz="3600" dirty="0" smtClean="0">
              <a:solidFill>
                <a:srgbClr val="333399"/>
              </a:solidFill>
              <a:latin typeface="Angsana New" panose="02020603050405020304" pitchFamily="18" charset="-34"/>
            </a:endParaRPr>
          </a:p>
          <a:p>
            <a:r>
              <a:rPr lang="th-TH" sz="3600" dirty="0" smtClean="0">
                <a:solidFill>
                  <a:srgbClr val="333399"/>
                </a:solidFill>
                <a:latin typeface="Angsana New" panose="02020603050405020304" pitchFamily="18" charset="-34"/>
              </a:rPr>
              <a:t>๒)  ผู้มีหน้าที่</a:t>
            </a:r>
            <a:r>
              <a:rPr lang="th-TH" sz="3600" dirty="0" smtClean="0">
                <a:solidFill>
                  <a:srgbClr val="333399"/>
                </a:solidFill>
                <a:latin typeface="Angsana New" panose="02020603050405020304" pitchFamily="18" charset="-34"/>
              </a:rPr>
              <a:t>แจ้งคือเจ้าหน้าที่ของ </a:t>
            </a:r>
            <a:r>
              <a:rPr lang="th-TH" sz="3600" dirty="0" err="1" smtClean="0">
                <a:solidFill>
                  <a:srgbClr val="333399"/>
                </a:solidFill>
                <a:latin typeface="Angsana New" panose="02020603050405020304" pitchFamily="18" charset="-34"/>
              </a:rPr>
              <a:t>พม</a:t>
            </a:r>
            <a:r>
              <a:rPr lang="th-TH" sz="3600" dirty="0" smtClean="0">
                <a:solidFill>
                  <a:srgbClr val="333399"/>
                </a:solidFill>
                <a:latin typeface="Angsana New" panose="02020603050405020304" pitchFamily="18" charset="-34"/>
              </a:rPr>
              <a:t>.</a:t>
            </a:r>
            <a:endParaRPr lang="th-TH" sz="3600" dirty="0" smtClean="0">
              <a:solidFill>
                <a:srgbClr val="333399"/>
              </a:solidFill>
              <a:latin typeface="Angsana New" panose="02020603050405020304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23528" y="3645024"/>
            <a:ext cx="8424936" cy="12961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๑๙/๑ กรณีเด็กเร่ร่อนหรือเด็กที่ไม่ปรากฏบุพการีหรือบุพการีทอดทิ้ง (</a:t>
            </a:r>
            <a:r>
              <a:rPr lang="th-TH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เพิ่มหน่วยงานรัฐหรือเอกชน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lang="th-TH" sz="3600" dirty="0" smtClean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23528" y="5157192"/>
            <a:ext cx="8424936" cy="1296144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๑๙/๒ การพิสูจน์สถานการณ์เกิดและสัญชาติของเด็ก</a:t>
            </a:r>
          </a:p>
          <a:p>
            <a:r>
              <a:rPr lang="th-TH" sz="24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กฎกระทรวงกำหนดหลักเกณฑ์และวิธีการพิสูจน์สถานะการเกิดและสัญชาติของเด็กที่ถูกทอดทิ้ง เด็กเร่ร่อน หรือเด็กที่ไม่ปรากฏบุพการีหรือบุพการีทอดทิ้ง พ.ศ. ๒๕๕๑ (๒๓ ส.ค.๕๑)</a:t>
            </a:r>
            <a:endParaRPr lang="th-TH" sz="2400" dirty="0" smtClean="0">
              <a:solidFill>
                <a:schemeClr val="accent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95204169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755576" y="332656"/>
            <a:ext cx="7344816" cy="864096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3" action="ppaction://hlinksldjump"/>
              </a:rPr>
              <a:t>ชื่อ</a:t>
            </a:r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กฎหมาย และวันที่มีผลบังคับใช้</a:t>
            </a:r>
            <a:endParaRPr lang="th-TH" sz="4400" dirty="0">
              <a:solidFill>
                <a:srgbClr val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755576" y="1340768"/>
            <a:ext cx="7344816" cy="864096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4" action="ppaction://hlinksldjump"/>
              </a:rPr>
              <a:t>เหตุผล</a:t>
            </a:r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ความจำเป็นที่ต้องตรากฎหมาย</a:t>
            </a:r>
            <a:endParaRPr lang="th-TH" sz="4400" dirty="0">
              <a:solidFill>
                <a:srgbClr val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749984" y="3789040"/>
            <a:ext cx="7344816" cy="864096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5" action="ppaction://hlinksldjump"/>
              </a:rPr>
              <a:t>จำนวน</a:t>
            </a:r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และหมวดหมู่</a:t>
            </a:r>
            <a:endParaRPr lang="th-TH" sz="4400" dirty="0">
              <a:solidFill>
                <a:srgbClr val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749984" y="4797152"/>
            <a:ext cx="7344816" cy="864096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6" action="ppaction://hlinksldjump"/>
              </a:rPr>
              <a:t>นิยามศัพท์</a:t>
            </a:r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เฉพาะสำคัญๆ </a:t>
            </a:r>
            <a:endParaRPr lang="th-TH" sz="4400" dirty="0">
              <a:solidFill>
                <a:srgbClr val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749984" y="2348880"/>
            <a:ext cx="7344816" cy="128519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7" action="ppaction://hlinksldjump"/>
              </a:rPr>
              <a:t>ผู้รักษาการ</a:t>
            </a:r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ตามกฎหมาย</a:t>
            </a:r>
            <a:b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และอำนาจในการออกกฎหมายรอง</a:t>
            </a:r>
            <a:endParaRPr lang="th-TH" sz="4400" dirty="0">
              <a:solidFill>
                <a:srgbClr val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755576" y="5805264"/>
            <a:ext cx="7344816" cy="864096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บทกำหนด</a:t>
            </a:r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  <a:hlinkClick r:id="rId8" action="ppaction://hlinksldjump"/>
              </a:rPr>
              <a:t>โทษ</a:t>
            </a:r>
            <a:endParaRPr lang="th-TH" sz="4400" dirty="0">
              <a:solidFill>
                <a:srgbClr val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" name="ปุ่มปฏิบัติการ: ไปข้างหน้าหรือถัดไป 1">
            <a:hlinkClick r:id="" action="ppaction://hlinkshowjump?jump=nextslide" highlightClick="1"/>
          </p:cNvPr>
          <p:cNvSpPr/>
          <p:nvPr/>
        </p:nvSpPr>
        <p:spPr>
          <a:xfrm>
            <a:off x="8711952" y="6505872"/>
            <a:ext cx="396552" cy="30750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ปุ่มปฏิบัติการ: การเริ่มต้น 8">
            <a:hlinkClick r:id="rId9" action="ppaction://hlinksldjump" highlightClick="1"/>
          </p:cNvPr>
          <p:cNvSpPr/>
          <p:nvPr/>
        </p:nvSpPr>
        <p:spPr>
          <a:xfrm>
            <a:off x="8244408" y="6525344"/>
            <a:ext cx="432048" cy="28803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54449478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411760" y="116632"/>
            <a:ext cx="4032448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>
                <a:solidFill>
                  <a:srgbClr val="000000"/>
                </a:solidFill>
                <a:latin typeface="Angsana New" panose="02020603050405020304" pitchFamily="18" charset="-34"/>
              </a:rPr>
              <a:t>การแจ้งการ</a:t>
            </a:r>
            <a:r>
              <a:rPr lang="th-TH" sz="60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เกิด </a:t>
            </a:r>
            <a:r>
              <a:rPr lang="th-TH" sz="3200" dirty="0" smtClean="0">
                <a:solidFill>
                  <a:srgbClr val="FF0000"/>
                </a:solidFill>
                <a:latin typeface="Angsana New" panose="02020603050405020304" pitchFamily="18" charset="-34"/>
              </a:rPr>
              <a:t>(ต่อ)</a:t>
            </a:r>
            <a:endParaRPr lang="th-TH" sz="3200" dirty="0">
              <a:solidFill>
                <a:srgbClr val="FF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748464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23528" y="1268760"/>
            <a:ext cx="8424936" cy="1512168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๑๙/๓ กำหนดเรื่องการแจ้งเกิดเกินกำหนดโดยเพิ่มเติมให้เจ้าตัวสามารถแจ้งการเกิดได้เองกรณีบรรลุนิติภาวะแล้ว</a:t>
            </a:r>
            <a:endParaRPr lang="th-TH" sz="3600" dirty="0" smtClean="0">
              <a:solidFill>
                <a:srgbClr val="333399"/>
              </a:solidFill>
              <a:latin typeface="Angsana New" panose="02020603050405020304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23528" y="2924944"/>
            <a:ext cx="8424936" cy="12961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๒๐ การออกสูติบัตรของนายทะเบียน กำหนดให้มีข้อเท็จจริงเท้าที่สามารถจะทราบได้</a:t>
            </a:r>
            <a:endParaRPr lang="th-TH" sz="3600" dirty="0" smtClean="0">
              <a:solidFill>
                <a:srgbClr val="FF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23528" y="4365104"/>
            <a:ext cx="8424936" cy="2304256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๒๐/๑ ให้อำนาจเรื่องการออกหนังสือรับรองการเกิด</a:t>
            </a:r>
          </a:p>
          <a:p>
            <a:r>
              <a:rPr lang="th-TH" sz="24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ประกาศสำนักทะเบียนกลาง เรื่อง หลักเกณฑ์ เงื่อนไขและวิธีการในการขอหนังสือรับรองการเกิดตามมาตรา ๒๐/๑  แห่ง พ.ร.บ.การทะเบียนราษฎร พ.ศ. ๒๕๓๔ ซึ่งแก้ไขเพิ่มเติมโดย พ.ร.บ.การทะเบียนราษฎร (ฉบับที่ ๒) พ.ศ. ๒๕๕๑ (๒๓ ส.ค.๕๑)</a:t>
            </a:r>
          </a:p>
          <a:p>
            <a:pPr algn="ctr"/>
            <a:r>
              <a:rPr lang="th-TH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ให้อำนาจนายทะเบียนอำเภอ/นายทะเบียนท้องถิ่นดำเนินการ</a:t>
            </a:r>
          </a:p>
        </p:txBody>
      </p:sp>
    </p:spTree>
    <p:extLst>
      <p:ext uri="{BB962C8B-B14F-4D97-AF65-F5344CB8AC3E}">
        <p14:creationId xmlns:p14="http://schemas.microsoft.com/office/powerpoint/2010/main" val="2511513100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411760" y="116632"/>
            <a:ext cx="4032448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>
                <a:solidFill>
                  <a:srgbClr val="000000"/>
                </a:solidFill>
                <a:latin typeface="Angsana New" panose="02020603050405020304" pitchFamily="18" charset="-34"/>
              </a:rPr>
              <a:t>การแจ้งการ</a:t>
            </a:r>
            <a:r>
              <a:rPr lang="th-TH" sz="60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เกิด </a:t>
            </a:r>
            <a:r>
              <a:rPr lang="th-TH" sz="3200" dirty="0" smtClean="0">
                <a:solidFill>
                  <a:srgbClr val="FF0000"/>
                </a:solidFill>
                <a:latin typeface="Angsana New" panose="02020603050405020304" pitchFamily="18" charset="-34"/>
              </a:rPr>
              <a:t>(ต่อ)</a:t>
            </a:r>
            <a:endParaRPr lang="th-TH" sz="3200" dirty="0">
              <a:solidFill>
                <a:srgbClr val="FF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748464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23528" y="1268760"/>
            <a:ext cx="8424936" cy="1512168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๒๓ ผู้ทำคลอด หรือผู้รักษาพยาบาล มีหน้าที่ออกหนังสือรับรองการเกิด ให้กับผู้มีหน้าที่แจ้ง</a:t>
            </a:r>
            <a:endParaRPr lang="th-TH" sz="3600" dirty="0" smtClean="0">
              <a:solidFill>
                <a:srgbClr val="333399"/>
              </a:solidFill>
              <a:latin typeface="Angsana New" panose="02020603050405020304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23528" y="2924944"/>
            <a:ext cx="8424936" cy="18722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๒๘ การเกิดนอกราชอาณาจักร ให้แจ้งจดทะเบียน</a:t>
            </a:r>
            <a:b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</a:b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คนเกิดกับสถานทูตหรือสถานกงสุลไทย</a:t>
            </a:r>
          </a:p>
          <a:p>
            <a:r>
              <a:rPr lang="th-TH" sz="3200" dirty="0" smtClean="0">
                <a:solidFill>
                  <a:srgbClr val="FF0000"/>
                </a:solidFill>
                <a:latin typeface="Angsana New" panose="02020603050405020304" pitchFamily="18" charset="-34"/>
              </a:rPr>
              <a:t>(เฉพาะคนไทยและต่างด้าวที่ได้รับอนุญาตให้มีถิ่นที่อยู่ในราชอาณาจักร)</a:t>
            </a:r>
            <a:endParaRPr lang="th-TH" sz="3200" dirty="0" smtClean="0">
              <a:solidFill>
                <a:srgbClr val="FF0000"/>
              </a:solidFill>
              <a:latin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39917831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411760" y="116632"/>
            <a:ext cx="4032448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>
                <a:solidFill>
                  <a:srgbClr val="000000"/>
                </a:solidFill>
                <a:latin typeface="Angsana New" panose="02020603050405020304" pitchFamily="18" charset="-34"/>
              </a:rPr>
              <a:t>การแจ้ง</a:t>
            </a:r>
            <a:r>
              <a:rPr lang="th-TH" sz="60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การตาย</a:t>
            </a:r>
            <a:endParaRPr lang="th-TH" sz="6000" dirty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748464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23528" y="1124744"/>
            <a:ext cx="8424936" cy="3240360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๒๑ กำหนดเรื่องการแจ้งการตายดังนี้</a:t>
            </a:r>
          </a:p>
          <a:p>
            <a: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๑)   แจ้งการตายต่อนายทะเบียนผู้รับแจ้ง</a:t>
            </a:r>
          </a:p>
          <a:p>
            <a: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๒)  ผู้มีหน้าที่แจ้งการตาย ผู้พบศพ ผู้ไปกับผู้ตาย และเจ้าบ้าน </a:t>
            </a:r>
            <a:b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(กรณีตายในบ้าน)</a:t>
            </a:r>
          </a:p>
          <a:p>
            <a: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๓)  แจ้งภายใน ๒๔ ชั่วโมง นับแต่เวลาตาย หรือเวลาพบศพ </a:t>
            </a:r>
          </a:p>
          <a:p>
            <a:r>
              <a:rPr lang="th-TH" sz="24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</a:t>
            </a:r>
            <a:r>
              <a:rPr lang="th-TH" sz="24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ท้องที่การคมนาคมไม่สะดวก ผู้อำนวยการทะเบียนกลางขยายเวลาได้ไม่เกิน ๗ วัน</a:t>
            </a:r>
            <a:endParaRPr lang="th-TH" sz="2400" dirty="0" smtClean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23528" y="4509120"/>
            <a:ext cx="8424936" cy="21602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วรรคสี่ การแจ้งท้องที่อื่นตามที่กำหนดในกฎกระทรวง</a:t>
            </a:r>
          </a:p>
          <a:p>
            <a:pPr algn="ctr"/>
            <a:r>
              <a:rPr lang="th-TH" sz="28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กฎกระทรวงกำหนดหลักเกณฑ์และวิธีการแจ้งการเกิดหรือการตาย</a:t>
            </a:r>
            <a:br>
              <a:rPr lang="th-TH" sz="28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28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ต่อนายทะเบียนแห่งท้องที่อื่น พ.ศ. ๒๕๕๑ (๒๓ ส.ค.๕๑)</a:t>
            </a:r>
          </a:p>
          <a:p>
            <a:pPr algn="ctr"/>
            <a:r>
              <a:rPr lang="th-TH" sz="36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เพิ่มท้องที่ที่ศพอยู่ หรือจัดการศพโดยการเผา ฝัง หรือทำลาย</a:t>
            </a:r>
            <a:endParaRPr lang="th-TH" sz="3600" dirty="0" smtClean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99561772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411760" y="44624"/>
            <a:ext cx="4032448" cy="792088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>
                <a:solidFill>
                  <a:srgbClr val="000000"/>
                </a:solidFill>
                <a:latin typeface="Angsana New" panose="02020603050405020304" pitchFamily="18" charset="-34"/>
              </a:rPr>
              <a:t>การแจ้ง</a:t>
            </a:r>
            <a:r>
              <a:rPr lang="th-TH" sz="60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การ</a:t>
            </a:r>
            <a:r>
              <a:rPr lang="th-TH" sz="60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ตาย </a:t>
            </a:r>
            <a:r>
              <a:rPr lang="th-TH" sz="2800" dirty="0" smtClean="0">
                <a:solidFill>
                  <a:srgbClr val="FF0000"/>
                </a:solidFill>
                <a:latin typeface="Angsana New" panose="02020603050405020304" pitchFamily="18" charset="-34"/>
              </a:rPr>
              <a:t>(ต่อ)</a:t>
            </a:r>
            <a:endParaRPr lang="th-TH" sz="2800" dirty="0">
              <a:solidFill>
                <a:srgbClr val="FF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748464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23528" y="908720"/>
            <a:ext cx="8424936" cy="720080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๒๒ การออก</a:t>
            </a:r>
            <a:r>
              <a:rPr lang="th-TH" dirty="0" err="1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มรณ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บัตร และการยกเว้น</a:t>
            </a:r>
            <a:endParaRPr lang="th-TH" sz="2400" dirty="0" smtClean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23528" y="1700808"/>
            <a:ext cx="8424936" cy="1152128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๒๓ ให้ผู้รักษาก่อนตายมีอำนาจออกหนังสือรับรองการตายแก่ผู้มีหน้าที่แจ้ง</a:t>
            </a:r>
            <a:endParaRPr lang="th-TH" sz="2400" dirty="0" smtClean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323528" y="2924944"/>
            <a:ext cx="8424936" cy="720080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๒๔ การเคลื่อนย้ายศพ และแจ้งเปลี่ยนแปลง</a:t>
            </a:r>
            <a:endParaRPr lang="th-TH" sz="2400" dirty="0" smtClean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323528" y="3717032"/>
            <a:ext cx="8424936" cy="1152128"/>
          </a:xfrm>
          <a:prstGeom prst="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๒๕ การตายผิดธรรมชาติหรือโรคติดต่ออันตราย ต้องได้รับความเห็นชอบจากเจ้าพนักงานที่เกี่ยวข้อง</a:t>
            </a:r>
            <a:endParaRPr lang="th-TH" sz="2400" dirty="0" smtClean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323528" y="4941168"/>
            <a:ext cx="8424936" cy="18722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๒๘ การตายนอกราชอาณาจักร ให้แจ้งจดทะเบียน</a:t>
            </a:r>
            <a:b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</a:b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คนเกิดกับสถานทูตหรือสถานกงสุลไทย</a:t>
            </a:r>
          </a:p>
          <a:p>
            <a:r>
              <a:rPr lang="th-TH" sz="3200" dirty="0" smtClean="0">
                <a:solidFill>
                  <a:srgbClr val="FF0000"/>
                </a:solidFill>
                <a:latin typeface="Angsana New" panose="02020603050405020304" pitchFamily="18" charset="-34"/>
              </a:rPr>
              <a:t>(เฉพาะคนไทยและต่างด้าวที่ได้รับอนุญาตให้มีถิ่นที่อยู่ในราชอาณาจักร)</a:t>
            </a:r>
            <a:endParaRPr lang="th-TH" sz="3200" dirty="0" smtClean="0">
              <a:solidFill>
                <a:srgbClr val="FF0000"/>
              </a:solidFill>
              <a:latin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91862627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411760" y="404664"/>
            <a:ext cx="4032448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การย้ายที่อยู่</a:t>
            </a:r>
            <a:endParaRPr lang="th-TH" sz="6000" dirty="0">
              <a:solidFill>
                <a:srgbClr val="00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604448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23528" y="1484784"/>
            <a:ext cx="8424936" cy="2448272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๓๐ กำหนดเกี่ยวกับการย้ายที่อยู่ดังนี้</a:t>
            </a:r>
          </a:p>
          <a:p>
            <a: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๑)  เจ้าบ้านเป็นผู้มีหน้าที่แจ้ง</a:t>
            </a:r>
          </a:p>
          <a:p>
            <a: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๒)  แจ้งต่อนายทะเบียนผู้รับแจ้ง</a:t>
            </a:r>
          </a:p>
          <a:p>
            <a: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๓)  แจ้งภายใน ๑๕ วัน นับแต่วันย้ายออก หรือวันย้ายเข้ามาอยู่</a:t>
            </a:r>
            <a:endParaRPr lang="th-TH" sz="3600" dirty="0" smtClean="0">
              <a:solidFill>
                <a:schemeClr val="accent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23528" y="4077072"/>
            <a:ext cx="8424936" cy="244827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๓๓ กำหนดเกี่ยวกับการย้ายเข้าบ้านกลาง ดังนี้</a:t>
            </a:r>
          </a:p>
          <a:p>
            <a: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๑)  เจ้าบ้านเป็นผู้มีหน้าที่แจ้ง</a:t>
            </a:r>
          </a:p>
          <a:p>
            <a: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๒) แจ้งภายใน ๓๐ วัน นับแต่</a:t>
            </a:r>
            <a:endParaRPr lang="th-TH" sz="3600" dirty="0">
              <a:solidFill>
                <a:schemeClr val="accent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-  ไปอยู่ที่อื่นเกิน ๑๘๐ วัน     และเจ้าบ้านไม่ทราบว่าไปอยู่ที่ใด</a:t>
            </a:r>
          </a:p>
        </p:txBody>
      </p:sp>
    </p:spTree>
    <p:extLst>
      <p:ext uri="{BB962C8B-B14F-4D97-AF65-F5344CB8AC3E}">
        <p14:creationId xmlns:p14="http://schemas.microsoft.com/office/powerpoint/2010/main" val="1530719713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411760" y="188640"/>
            <a:ext cx="4032448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ตรวจ คัดสำเนา</a:t>
            </a:r>
            <a:endParaRPr lang="th-TH" sz="6000" dirty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604448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755576" y="1268760"/>
            <a:ext cx="7704856" cy="3384376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๖  ผู้มีส่วนได้เสียขอตรวจ คัดสำเนา</a:t>
            </a:r>
          </a:p>
          <a:p>
            <a: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๑)  สำเนาทะเบียนบ้าน</a:t>
            </a:r>
          </a:p>
          <a:p>
            <a: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๒)  ทะเบียนคนเกิด</a:t>
            </a:r>
          </a:p>
          <a:p>
            <a: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๓)  ทะเบียนคนตาย</a:t>
            </a:r>
          </a:p>
          <a:p>
            <a: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๔)  บัตรประจำตัว หรือรายการทะเบียนราษฎร </a:t>
            </a:r>
            <a:b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600" dirty="0" smtClean="0">
                <a:solidFill>
                  <a:schemeClr val="accent2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ของคนซึ่งไม่มีสัญชาติไทย</a:t>
            </a:r>
            <a:endParaRPr lang="th-TH" sz="3600" dirty="0" smtClean="0">
              <a:solidFill>
                <a:schemeClr val="accent2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97652" y="4797152"/>
            <a:ext cx="8424936" cy="15121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๑๔ ขอคัดและรับรองทะเบียนประวัติราษฎร (</a:t>
            </a:r>
            <a:r>
              <a:rPr lang="th-TH" dirty="0" err="1" smtClean="0">
                <a:solidFill>
                  <a:srgbClr val="000000"/>
                </a:solidFill>
                <a:latin typeface="Angsana New" panose="02020603050405020304" pitchFamily="18" charset="-34"/>
              </a:rPr>
              <a:t>ท.ร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.๑๒)</a:t>
            </a:r>
          </a:p>
          <a:p>
            <a:r>
              <a:rPr lang="th-TH" sz="3200" dirty="0" smtClean="0">
                <a:solidFill>
                  <a:srgbClr val="FF0000"/>
                </a:solidFill>
                <a:latin typeface="Angsana New" panose="02020603050405020304" pitchFamily="18" charset="-34"/>
              </a:rPr>
              <a:t>(เฉพาะเจ้าของประวัติ ผู้แทนโดยชอบธรรม ผู้อนุบาล ทายาทเจ้าของประวัติ)</a:t>
            </a:r>
            <a:endParaRPr lang="th-TH" sz="3200" dirty="0" smtClean="0">
              <a:solidFill>
                <a:srgbClr val="FF0000"/>
              </a:solidFill>
              <a:latin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43737052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411760" y="188640"/>
            <a:ext cx="4032448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ตรวจ คัด</a:t>
            </a:r>
            <a:r>
              <a:rPr lang="th-TH" sz="60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สำเนา </a:t>
            </a:r>
            <a:r>
              <a:rPr lang="th-TH" sz="2400" dirty="0" smtClean="0">
                <a:solidFill>
                  <a:srgbClr val="FF0000"/>
                </a:solidFill>
                <a:latin typeface="Angsana New" panose="02020603050405020304" pitchFamily="18" charset="-34"/>
              </a:rPr>
              <a:t>(ต่อ)</a:t>
            </a:r>
            <a:endParaRPr lang="th-TH" sz="2400" dirty="0">
              <a:solidFill>
                <a:srgbClr val="FF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604448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297652" y="1340768"/>
            <a:ext cx="8424936" cy="2952328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๑๕ กรณีส่วนราชการหรือหน่วยงานของรัฐ ขอสำเนาเอกสารข้อมูลทะเบียนประวัติราษฎร</a:t>
            </a:r>
          </a:p>
          <a:p>
            <a: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                กรณีส่วนราชการหรือหน่วยงานของรัฐ ขอเชื่อมโยงข้อมูลทะเบียนบ้าน ทะเบียนคนเกิด ทะเบียนคนตาย หรือทะเบียนประวัติสำหรับคนซึ่งไม่มีสัญชาติไทย</a:t>
            </a:r>
            <a:endParaRPr lang="th-TH" sz="3600" dirty="0" smtClean="0">
              <a:solidFill>
                <a:srgbClr val="333399"/>
              </a:solidFill>
              <a:latin typeface="Angsana New" panose="02020603050405020304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297652" y="4581128"/>
            <a:ext cx="8424936" cy="1728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๑๗ ข้อยกเว้นในการเปิดเผยข้อมูลทะเบียนประวัติราษฎร เฉพาะสถิติ ความมั่นคงของรัฐ การดำเนินคดี การพิจารณาคดี  การปฏิบัติตามกฎหมาย</a:t>
            </a:r>
            <a:endParaRPr lang="th-TH" sz="3200" dirty="0" smtClean="0">
              <a:solidFill>
                <a:srgbClr val="FF0000"/>
              </a:solidFill>
              <a:latin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3059861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411760" y="404664"/>
            <a:ext cx="4032448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การแก้ไขรายการ</a:t>
            </a:r>
            <a:endParaRPr lang="th-TH" sz="6000" dirty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604448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23528" y="1628800"/>
            <a:ext cx="8424936" cy="1368152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๒๗ การแก้ไขรายการทะเบียนคนเกิด สูติบัตร </a:t>
            </a:r>
            <a:b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</a:b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                   ทะเบียนคนตาย </a:t>
            </a:r>
            <a:r>
              <a:rPr lang="th-TH" dirty="0" err="1" smtClean="0">
                <a:solidFill>
                  <a:srgbClr val="000000"/>
                </a:solidFill>
                <a:latin typeface="Angsana New" panose="02020603050405020304" pitchFamily="18" charset="-34"/>
              </a:rPr>
              <a:t>มรณ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บัตร</a:t>
            </a:r>
            <a:endParaRPr lang="th-TH" dirty="0" smtClean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23528" y="3212976"/>
            <a:ext cx="8424936" cy="1368152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๔๐ การแก้ไขรายการในทะเบียนบ้าน หรือ</a:t>
            </a:r>
            <a:b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</a:b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                  สำเนาทะเบียนบ้าน</a:t>
            </a:r>
            <a:endParaRPr lang="th-TH" dirty="0" smtClean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23528" y="4869160"/>
            <a:ext cx="8424936" cy="864096"/>
          </a:xfrm>
          <a:prstGeom prst="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rgbClr val="FF0000"/>
                </a:solidFill>
                <a:latin typeface="Angsana New" panose="02020603050405020304" pitchFamily="18" charset="-34"/>
              </a:rPr>
              <a:t>ตามระเบียบที่ผู้อำนวยการทะเบียนกลางกำหนด</a:t>
            </a:r>
            <a:endParaRPr lang="th-TH" dirty="0" smtClean="0">
              <a:solidFill>
                <a:srgbClr val="FF0000"/>
              </a:solidFill>
              <a:latin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12885807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403648" y="404664"/>
            <a:ext cx="6192688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การเพิ่มชื่อและรายการบุคคล</a:t>
            </a:r>
            <a:endParaRPr lang="th-TH" sz="6000" dirty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604448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23528" y="1628800"/>
            <a:ext cx="8424936" cy="2016224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๓๗ กำหนดเรื่องการเพิ่มชื่อและรายการของบุคคล</a:t>
            </a:r>
            <a:b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</a:b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ในทะเบียนบ้านหรือทะเบียนบ้านกลาง </a:t>
            </a:r>
          </a:p>
          <a:p>
            <a:pPr algn="ctr"/>
            <a:r>
              <a:rPr lang="th-TH" dirty="0" smtClean="0">
                <a:solidFill>
                  <a:srgbClr val="FF0000"/>
                </a:solidFill>
                <a:latin typeface="Angsana New" panose="02020603050405020304" pitchFamily="18" charset="-34"/>
              </a:rPr>
              <a:t>ให้เป็นไปตามระเบียบที่ผู้อำนวยการทะเบียนกลางกำหนด</a:t>
            </a:r>
            <a:endParaRPr lang="th-TH" dirty="0" smtClean="0">
              <a:solidFill>
                <a:srgbClr val="FF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23528" y="4149080"/>
            <a:ext cx="8424936" cy="1512168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ระเบียบสำนักทะเบียนกลางว่าด้วยการจัดทำทะเบียนราษฎร พ.ศ. ๒๕๓๕  ข้อ ๙๓ - ๑๐๘</a:t>
            </a:r>
            <a:endParaRPr lang="th-TH" dirty="0" smtClean="0">
              <a:solidFill>
                <a:srgbClr val="FF0000"/>
              </a:solidFill>
              <a:latin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41287682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619672" y="404664"/>
            <a:ext cx="5544616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การจัดทำทะเบียนประวัติ</a:t>
            </a:r>
            <a:endParaRPr lang="th-TH" sz="6000" dirty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604448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23528" y="1484784"/>
            <a:ext cx="8424936" cy="2016224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๓๘ กำหนดเกี่ยวกับการจัดทำทะเบียนสำหรับคน</a:t>
            </a:r>
            <a:b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</a:b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ซึ่งไม่มีสัญชาติไทย และทะเบียนประวัติสำหรับคนซึ่งไม่มีสัญชาติไทย</a:t>
            </a:r>
            <a:endParaRPr lang="th-TH" dirty="0" smtClean="0">
              <a:solidFill>
                <a:srgbClr val="FF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23528" y="3645024"/>
            <a:ext cx="8424936" cy="2736304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ประกาศกระทรวงมหาดไทย เรื่อง การจัดทำทะเบียนบ้าน และ</a:t>
            </a:r>
            <a:b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การจัดทำทะเบียนประวัติสำหรับบุคคลซึ่งไม่มีสัญชาติไทย</a:t>
            </a:r>
            <a:b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ตามมาตรา ๓๘ </a:t>
            </a:r>
            <a:r>
              <a:rPr lang="th-TH" sz="3600" dirty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</a:t>
            </a:r>
            <a:r>
              <a:rPr lang="th-TH" sz="36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ห่ง พ.ร.บ.การทะเบียนราษฎร พ.ศ. ๒๕๓๔ ซึ่งแก้ไขเพิ่มเติมโดย พ.ร.บ.การทะเบียนราษฎร (ฉ.๒) พ.ศ. ๒๕๕๑ (๑๘ ก.ย.๕๑)</a:t>
            </a:r>
            <a:endParaRPr lang="th-TH" sz="3600" dirty="0" smtClean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65324394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323528" y="548680"/>
            <a:ext cx="8496944" cy="864096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พระราชบัญญัติการทะเบียนราษฎร พ.ศ. ๒๕๓๔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23528" y="2060848"/>
            <a:ext cx="8496944" cy="3888432"/>
          </a:xfrm>
          <a:prstGeom prst="rect">
            <a:avLst/>
          </a:prstGeom>
          <a:solidFill>
            <a:srgbClr val="FFFF99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44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ให้ไว้ ณ วันที่            </a:t>
            </a:r>
            <a:r>
              <a:rPr lang="th-TH" sz="4400" u="sng" dirty="0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๑๔ พฤศจิกายน ๒๕๓๔</a:t>
            </a:r>
          </a:p>
          <a:p>
            <a:r>
              <a:rPr lang="th-TH" sz="44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ราชกิจจา</a:t>
            </a:r>
            <a:r>
              <a:rPr lang="th-TH" sz="4400" dirty="0" err="1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นุเบกษา</a:t>
            </a:r>
            <a:r>
              <a:rPr lang="th-TH" sz="44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</a:t>
            </a:r>
            <a:r>
              <a:rPr lang="th-TH" sz="4400" u="sng" dirty="0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เล่ม ๑๐๘ ตอนที่ ๒๐๓ ฉบับพิเศษ </a:t>
            </a:r>
            <a:r>
              <a:rPr lang="th-TH" sz="44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ประกาศวันที่            </a:t>
            </a:r>
            <a:r>
              <a:rPr lang="th-TH" sz="4400" u="sng" dirty="0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๒๒ พฤศจิกายน ๒๕๓๔</a:t>
            </a:r>
          </a:p>
          <a:p>
            <a:r>
              <a:rPr lang="th-TH" sz="44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มีผลบังคับใช้            </a:t>
            </a:r>
            <a:r>
              <a:rPr lang="th-TH" sz="4400" dirty="0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เมื่อพ้นกำหนด ๑๒๐ วันนับแต่วันถัดจากประกาศในราชกิจจา</a:t>
            </a:r>
            <a:r>
              <a:rPr lang="th-TH" sz="4400" dirty="0" err="1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นุเบกษา</a:t>
            </a:r>
            <a:r>
              <a:rPr lang="th-TH" sz="4400" dirty="0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(</a:t>
            </a:r>
            <a:r>
              <a:rPr lang="th-TH" sz="4400" u="sng" dirty="0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๒๒ มี.ค. ๒๕๓๕</a:t>
            </a:r>
            <a:r>
              <a:rPr lang="th-TH" sz="4400" dirty="0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endParaRPr lang="th-TH" sz="4400" dirty="0">
              <a:solidFill>
                <a:schemeClr val="accent6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84852093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79512" y="404664"/>
            <a:ext cx="8784976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54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บัตรประจำตัวสำหรับคนซึ่งไม่มีสัญชาติไทย</a:t>
            </a:r>
            <a:endParaRPr lang="th-TH" sz="54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604448" y="6525344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23528" y="1628800"/>
            <a:ext cx="8424936" cy="2880320"/>
          </a:xfrm>
          <a:prstGeom prst="rect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มาตรา </a:t>
            </a:r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๕ ให้อำนาจรัฐมนตรีออกกฎกระทรวงกำหนดหรือยกเว้นการปฏิบัติเกี่ยวกับการจัดทำบัตรประจำตัว</a:t>
            </a:r>
          </a:p>
          <a:p>
            <a:r>
              <a:rPr lang="th-TH" sz="32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กฎกระทรวงกำหนดให้คนซึ่งไม่มีสัญชาติไทยปฏิบัติเกี่ยวกับ</a:t>
            </a:r>
            <a:br>
              <a:rPr lang="th-TH" sz="32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2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การทะเบียนราษฎร และกำหนดอัตราค่าธรรมเนียม พ.ศ. ๒๕๕๑ </a:t>
            </a:r>
            <a:br>
              <a:rPr lang="th-TH" sz="32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3200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(๒๓ ส.ค. ๕๑)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23528" y="4581128"/>
            <a:ext cx="8424936" cy="1584176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ระเบียบสำนักทะเบียนกลางว่าด้วยการจัดทำบัตรประจำตัวคนซึ่งไม่มีสัญชาติไทย พ.ศ. ๒๕๕๑ (๒๓ ก.ย. ๕๑)</a:t>
            </a:r>
            <a:endParaRPr lang="th-TH" sz="3200" dirty="0" smtClean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61934986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55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317936" y="332656"/>
            <a:ext cx="8496944" cy="1512168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พระราชบัญญัติการทะเบียนราษฎร </a:t>
            </a:r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(ฉบับที่ ๒) </a:t>
            </a:r>
          </a:p>
          <a:p>
            <a:pPr algn="ctr"/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พ.ศ. ๒๕๕๑</a:t>
            </a:r>
            <a:endParaRPr lang="th-TH" sz="4400" dirty="0" smtClean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42498" y="2348880"/>
            <a:ext cx="8496944" cy="3888432"/>
          </a:xfrm>
          <a:prstGeom prst="rect">
            <a:avLst/>
          </a:prstGeom>
          <a:solidFill>
            <a:srgbClr val="FFFF99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ให้ไว้ ณ วันที่            </a:t>
            </a:r>
            <a:r>
              <a:rPr lang="th-TH" sz="4400" u="sng" dirty="0" smtClean="0">
                <a:solidFill>
                  <a:srgbClr val="2D2D8A"/>
                </a:solidFill>
                <a:latin typeface="Angsana New" panose="02020603050405020304" pitchFamily="18" charset="-34"/>
              </a:rPr>
              <a:t> </a:t>
            </a:r>
            <a:r>
              <a:rPr lang="th-TH" sz="4400" u="sng" dirty="0" smtClean="0">
                <a:solidFill>
                  <a:srgbClr val="2D2D8A"/>
                </a:solidFill>
                <a:latin typeface="Angsana New" panose="02020603050405020304" pitchFamily="18" charset="-34"/>
              </a:rPr>
              <a:t>๑๕ กุมภาพันธ์ ๒๕๕๑</a:t>
            </a:r>
            <a:endParaRPr lang="th-TH" sz="4400" u="sng" dirty="0" smtClean="0">
              <a:solidFill>
                <a:srgbClr val="2D2D8A"/>
              </a:solidFill>
              <a:latin typeface="Angsana New" panose="02020603050405020304" pitchFamily="18" charset="-34"/>
            </a:endParaRPr>
          </a:p>
          <a:p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ราชกิจจา</a:t>
            </a:r>
            <a:r>
              <a:rPr lang="th-TH" sz="4400" dirty="0" err="1" smtClean="0">
                <a:solidFill>
                  <a:srgbClr val="000000"/>
                </a:solidFill>
                <a:latin typeface="Angsana New" panose="02020603050405020304" pitchFamily="18" charset="-34"/>
              </a:rPr>
              <a:t>นุเบกษา</a:t>
            </a:r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     </a:t>
            </a:r>
            <a:r>
              <a:rPr lang="th-TH" sz="4400" u="sng" dirty="0" smtClean="0">
                <a:solidFill>
                  <a:srgbClr val="2D2D8A"/>
                </a:solidFill>
                <a:latin typeface="Angsana New" panose="02020603050405020304" pitchFamily="18" charset="-34"/>
              </a:rPr>
              <a:t>เล่ม </a:t>
            </a:r>
            <a:r>
              <a:rPr lang="th-TH" sz="4400" u="sng" dirty="0" smtClean="0">
                <a:solidFill>
                  <a:srgbClr val="2D2D8A"/>
                </a:solidFill>
                <a:latin typeface="Angsana New" panose="02020603050405020304" pitchFamily="18" charset="-34"/>
              </a:rPr>
              <a:t>๑๒๕ </a:t>
            </a:r>
            <a:r>
              <a:rPr lang="th-TH" sz="4400" u="sng" dirty="0" smtClean="0">
                <a:solidFill>
                  <a:srgbClr val="2D2D8A"/>
                </a:solidFill>
                <a:latin typeface="Angsana New" panose="02020603050405020304" pitchFamily="18" charset="-34"/>
              </a:rPr>
              <a:t>ตอนที่ </a:t>
            </a:r>
            <a:r>
              <a:rPr lang="th-TH" sz="4400" u="sng" dirty="0" smtClean="0">
                <a:solidFill>
                  <a:srgbClr val="2D2D8A"/>
                </a:solidFill>
                <a:latin typeface="Angsana New" panose="02020603050405020304" pitchFamily="18" charset="-34"/>
              </a:rPr>
              <a:t>๓๘ ก </a:t>
            </a:r>
          </a:p>
          <a:p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ประกาศ</a:t>
            </a:r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วันที่            </a:t>
            </a:r>
            <a:r>
              <a:rPr lang="th-TH" sz="4400" u="sng" dirty="0" smtClean="0">
                <a:solidFill>
                  <a:srgbClr val="2D2D8A"/>
                </a:solidFill>
                <a:latin typeface="Angsana New" panose="02020603050405020304" pitchFamily="18" charset="-34"/>
              </a:rPr>
              <a:t>๒๕ กุมภาพันธ์ ๒๕๕๑</a:t>
            </a:r>
            <a:endParaRPr lang="th-TH" sz="4400" u="sng" dirty="0" smtClean="0">
              <a:solidFill>
                <a:srgbClr val="2D2D8A"/>
              </a:solidFill>
              <a:latin typeface="Angsana New" panose="02020603050405020304" pitchFamily="18" charset="-34"/>
            </a:endParaRPr>
          </a:p>
          <a:p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มีผลบังคับใช้            </a:t>
            </a:r>
            <a:r>
              <a:rPr lang="th-TH" sz="4400" dirty="0" smtClean="0">
                <a:solidFill>
                  <a:srgbClr val="2D2D8A"/>
                </a:solidFill>
                <a:latin typeface="Angsana New" panose="02020603050405020304" pitchFamily="18" charset="-34"/>
              </a:rPr>
              <a:t>เมื่อพ้นกำหนด </a:t>
            </a:r>
            <a:r>
              <a:rPr lang="th-TH" sz="4400" dirty="0" smtClean="0">
                <a:solidFill>
                  <a:srgbClr val="2D2D8A"/>
                </a:solidFill>
                <a:latin typeface="Angsana New" panose="02020603050405020304" pitchFamily="18" charset="-34"/>
              </a:rPr>
              <a:t>๑๘๐ </a:t>
            </a:r>
            <a:r>
              <a:rPr lang="th-TH" sz="4400" dirty="0" smtClean="0">
                <a:solidFill>
                  <a:srgbClr val="2D2D8A"/>
                </a:solidFill>
                <a:latin typeface="Angsana New" panose="02020603050405020304" pitchFamily="18" charset="-34"/>
              </a:rPr>
              <a:t>วันนับแต่วันถัดจากประกาศในราชกิจจา</a:t>
            </a:r>
            <a:r>
              <a:rPr lang="th-TH" sz="4400" dirty="0" err="1" smtClean="0">
                <a:solidFill>
                  <a:srgbClr val="2D2D8A"/>
                </a:solidFill>
                <a:latin typeface="Angsana New" panose="02020603050405020304" pitchFamily="18" charset="-34"/>
              </a:rPr>
              <a:t>นุเบกษา</a:t>
            </a:r>
            <a:r>
              <a:rPr lang="th-TH" sz="4400" dirty="0" smtClean="0">
                <a:solidFill>
                  <a:srgbClr val="2D2D8A"/>
                </a:solidFill>
                <a:latin typeface="Angsana New" panose="02020603050405020304" pitchFamily="18" charset="-34"/>
              </a:rPr>
              <a:t> (</a:t>
            </a:r>
            <a:r>
              <a:rPr lang="th-TH" sz="4400" u="sng" dirty="0" smtClean="0">
                <a:solidFill>
                  <a:srgbClr val="2D2D8A"/>
                </a:solidFill>
                <a:latin typeface="Angsana New" panose="02020603050405020304" pitchFamily="18" charset="-34"/>
              </a:rPr>
              <a:t>๒๓ ส.ค. ๒๕๕๑</a:t>
            </a:r>
            <a:r>
              <a:rPr lang="th-TH" sz="4400" dirty="0" smtClean="0">
                <a:solidFill>
                  <a:srgbClr val="2D2D8A"/>
                </a:solidFill>
                <a:latin typeface="Angsana New" panose="02020603050405020304" pitchFamily="18" charset="-34"/>
              </a:rPr>
              <a:t>)</a:t>
            </a:r>
            <a:endParaRPr lang="th-TH" sz="4400" dirty="0">
              <a:solidFill>
                <a:srgbClr val="2D2D8A"/>
              </a:solidFill>
              <a:latin typeface="Angsana New" panose="02020603050405020304" pitchFamily="18" charset="-34"/>
            </a:endParaRPr>
          </a:p>
        </p:txBody>
      </p:sp>
      <p:sp>
        <p:nvSpPr>
          <p:cNvPr id="2" name="ปุ่มปฏิบัติการ: ย้อนกลับหรือก่อนหน้า 1">
            <a:hlinkClick r:id="rId3" action="ppaction://hlinksldjump" highlightClick="1"/>
          </p:cNvPr>
          <p:cNvSpPr/>
          <p:nvPr/>
        </p:nvSpPr>
        <p:spPr>
          <a:xfrm>
            <a:off x="8604448" y="6453336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0066452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835696" y="332656"/>
            <a:ext cx="5472608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เห</a:t>
            </a:r>
            <a:r>
              <a:rPr lang="th-TH" sz="6000" dirty="0" err="1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ตผล</a:t>
            </a:r>
            <a:r>
              <a:rPr lang="th-TH" sz="60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การตรากฎหมาย</a:t>
            </a: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95536" y="1700808"/>
            <a:ext cx="8352928" cy="244827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b="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เนื่องจากกฎหมายว่าด้วย</a:t>
            </a:r>
            <a:r>
              <a:rPr lang="th-TH" b="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การทะเบียน</a:t>
            </a:r>
            <a:r>
              <a:rPr lang="th-TH" b="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ราษฎรที่ใช้บังคับ</a:t>
            </a:r>
            <a:r>
              <a:rPr lang="th-TH" b="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อยู่</a:t>
            </a:r>
            <a:br>
              <a:rPr lang="th-TH" b="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b="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ใน</a:t>
            </a:r>
            <a:r>
              <a:rPr lang="th-TH" b="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ปัจจุบันได้ใช้บังคับมาเป็นเวลานานแล้วไม่</a:t>
            </a:r>
            <a:r>
              <a:rPr lang="th-TH" b="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เหมาะสมกับสภาพการณ์</a:t>
            </a:r>
            <a:r>
              <a:rPr lang="th-TH" b="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ในปัจจุบัน </a:t>
            </a:r>
            <a:r>
              <a:rPr lang="th-TH" b="0" u="sng" dirty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สมควรปรับปรุงให้เหมาะสมยิ่งขึ้น</a:t>
            </a:r>
            <a:endParaRPr lang="th-TH" b="0" u="sng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สี่เหลี่ยมผืนผ้ามุมมน 2"/>
          <p:cNvSpPr/>
          <p:nvPr/>
        </p:nvSpPr>
        <p:spPr>
          <a:xfrm>
            <a:off x="377083" y="4797152"/>
            <a:ext cx="3960440" cy="936104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ต้องมีกฎหมายเดิมมาก่อน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" name="ลูกศรลง 3"/>
          <p:cNvSpPr/>
          <p:nvPr/>
        </p:nvSpPr>
        <p:spPr>
          <a:xfrm>
            <a:off x="1979712" y="4149080"/>
            <a:ext cx="648072" cy="64807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4932040" y="4797830"/>
            <a:ext cx="3960440" cy="936104"/>
          </a:xfrm>
          <a:prstGeom prst="roundRect">
            <a:avLst/>
          </a:prstGeom>
          <a:solidFill>
            <a:srgbClr val="99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เจตนารมณ์ของกฎหมาย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7" name="ลูกศรขวา 6"/>
          <p:cNvSpPr/>
          <p:nvPr/>
        </p:nvSpPr>
        <p:spPr>
          <a:xfrm>
            <a:off x="4337523" y="4941168"/>
            <a:ext cx="594517" cy="64807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สี่เหลี่ยมผืนผ้ามุมมน 7"/>
          <p:cNvSpPr/>
          <p:nvPr/>
        </p:nvSpPr>
        <p:spPr>
          <a:xfrm>
            <a:off x="1826729" y="6021288"/>
            <a:ext cx="403244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accent2"/>
                </a:solidFill>
              </a:rPr>
              <a:t>จัดการประชากรของรัฐ</a:t>
            </a:r>
            <a:endParaRPr lang="th-TH" dirty="0">
              <a:solidFill>
                <a:schemeClr val="accent2"/>
              </a:solidFill>
            </a:endParaRPr>
          </a:p>
        </p:txBody>
      </p:sp>
      <p:sp>
        <p:nvSpPr>
          <p:cNvPr id="10" name="ลูกศรซ้าย-ขึ้น 9"/>
          <p:cNvSpPr/>
          <p:nvPr/>
        </p:nvSpPr>
        <p:spPr>
          <a:xfrm>
            <a:off x="5931636" y="5733256"/>
            <a:ext cx="1044116" cy="864096"/>
          </a:xfrm>
          <a:prstGeom prst="leftUpArrow">
            <a:avLst>
              <a:gd name="adj1" fmla="val 37635"/>
              <a:gd name="adj2" fmla="val 33687"/>
              <a:gd name="adj3" fmla="val 3605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604448" y="6453336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5193036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9" grpId="0" animBg="1"/>
      <p:bldP spid="7" grpId="0" animBg="1"/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691680" y="332656"/>
            <a:ext cx="5832648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ผู้รักษาการตามกฎหมาย</a:t>
            </a:r>
            <a:endParaRPr lang="th-TH" sz="6000" dirty="0" smtClean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604448" y="6453336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719572" y="1484784"/>
            <a:ext cx="7776864" cy="165618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รัฐมนตรีว่าการกระทรวงมหาดไทย และ</a:t>
            </a:r>
          </a:p>
          <a:p>
            <a:pPr algn="ctr"/>
            <a:r>
              <a:rPr lang="th-TH" sz="48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รัฐมนตรีว่าการกระทรวงการต่างประเทศ</a:t>
            </a:r>
            <a:endParaRPr lang="th-TH" sz="4800" u="sng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สี่เหลี่ยมผืนผ้ามุมมน 11"/>
          <p:cNvSpPr/>
          <p:nvPr/>
        </p:nvSpPr>
        <p:spPr>
          <a:xfrm>
            <a:off x="719572" y="5877272"/>
            <a:ext cx="3060340" cy="792088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กฎกระทรวง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4" name="ลูกศรลง 13"/>
          <p:cNvSpPr/>
          <p:nvPr/>
        </p:nvSpPr>
        <p:spPr>
          <a:xfrm>
            <a:off x="1875345" y="5169178"/>
            <a:ext cx="648072" cy="64807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สี่เหลี่ยมผืนผ้ามุมมน 14"/>
          <p:cNvSpPr/>
          <p:nvPr/>
        </p:nvSpPr>
        <p:spPr>
          <a:xfrm>
            <a:off x="1137263" y="4299625"/>
            <a:ext cx="2124236" cy="720080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รัฐมนตรี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6" name="สี่เหลี่ยมผืนผ้ามุมมน 15"/>
          <p:cNvSpPr/>
          <p:nvPr/>
        </p:nvSpPr>
        <p:spPr>
          <a:xfrm>
            <a:off x="4730373" y="5877272"/>
            <a:ext cx="3060340" cy="792088"/>
          </a:xfrm>
          <a:prstGeom prst="roundRect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ระเบียบปฏิบัติ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7" name="ลูกศรลง 16"/>
          <p:cNvSpPr/>
          <p:nvPr/>
        </p:nvSpPr>
        <p:spPr>
          <a:xfrm>
            <a:off x="5886146" y="5169178"/>
            <a:ext cx="648072" cy="64807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สี่เหลี่ยมผืนผ้ามุมมน 17"/>
          <p:cNvSpPr/>
          <p:nvPr/>
        </p:nvSpPr>
        <p:spPr>
          <a:xfrm>
            <a:off x="4319972" y="4329100"/>
            <a:ext cx="3780420" cy="720080"/>
          </a:xfrm>
          <a:prstGeom prst="roundRect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solidFill>
                  <a:schemeClr val="tx1"/>
                </a:solidFill>
              </a:rPr>
              <a:t>ผู้อำนวยการทะเบียนกลาง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19" name="สี่เหลี่ยมผืนผ้า 18"/>
          <p:cNvSpPr/>
          <p:nvPr/>
        </p:nvSpPr>
        <p:spPr>
          <a:xfrm>
            <a:off x="2663788" y="3356992"/>
            <a:ext cx="3312368" cy="761541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กฎหมายรอ</a:t>
            </a:r>
            <a:r>
              <a:rPr lang="th-TH" sz="6000" dirty="0">
                <a:solidFill>
                  <a:srgbClr val="000000"/>
                </a:solidFill>
                <a:latin typeface="Angsana New" panose="02020603050405020304" pitchFamily="18" charset="-34"/>
              </a:rPr>
              <a:t>ง</a:t>
            </a:r>
            <a:endParaRPr lang="th-TH" sz="6000" dirty="0" smtClean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85763594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323528" y="260648"/>
            <a:ext cx="8496944" cy="1368152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พระราชบัญญัติการทะเบียนราษฎร พ.ศ. </a:t>
            </a:r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๒๕๓๔</a:t>
            </a:r>
          </a:p>
          <a:p>
            <a:pPr algn="ctr"/>
            <a:r>
              <a:rPr lang="th-TH" sz="4400" u="sng" dirty="0" smtClean="0">
                <a:solidFill>
                  <a:srgbClr val="2D2D8A"/>
                </a:solidFill>
                <a:latin typeface="Angsana New" panose="02020603050405020304" pitchFamily="18" charset="-34"/>
              </a:rPr>
              <a:t>(๕๑ </a:t>
            </a:r>
            <a:r>
              <a:rPr lang="th-TH" sz="4400" u="sng" dirty="0">
                <a:solidFill>
                  <a:srgbClr val="2D2D8A"/>
                </a:solidFill>
                <a:latin typeface="Angsana New" panose="02020603050405020304" pitchFamily="18" charset="-34"/>
              </a:rPr>
              <a:t>มาตรา  ๘  </a:t>
            </a:r>
            <a:r>
              <a:rPr lang="th-TH" sz="4400" u="sng" dirty="0" smtClean="0">
                <a:solidFill>
                  <a:srgbClr val="2D2D8A"/>
                </a:solidFill>
                <a:latin typeface="Angsana New" panose="02020603050405020304" pitchFamily="18" charset="-34"/>
              </a:rPr>
              <a:t>หมวด)</a:t>
            </a:r>
            <a:endParaRPr lang="th-TH" sz="4400" u="sng" dirty="0">
              <a:solidFill>
                <a:srgbClr val="2D2D8A"/>
              </a:solidFill>
              <a:latin typeface="Angsana New" panose="02020603050405020304" pitchFamily="18" charset="-34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83568" y="1844824"/>
            <a:ext cx="8064896" cy="4824536"/>
          </a:xfrm>
          <a:prstGeom prst="rect">
            <a:avLst/>
          </a:prstGeom>
          <a:solidFill>
            <a:srgbClr val="FFFF99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๑   สำนักทะเบียนและนายทะเบียน </a:t>
            </a:r>
            <a:r>
              <a:rPr lang="th-TH" dirty="0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(ม.๘ - ๑๐)</a:t>
            </a:r>
          </a:p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๒  การจัดเก็บข้อมูลทะเบียนประวัติราษฎร </a:t>
            </a:r>
            <a:r>
              <a:rPr lang="th-TH" dirty="0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(ม.๑๒ - ๑๗)</a:t>
            </a:r>
          </a:p>
          <a:p>
            <a:r>
              <a:rPr lang="th-TH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๓   คนเกิด คนตาย </a:t>
            </a:r>
            <a:r>
              <a:rPr lang="th-TH" dirty="0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(ม.๑๘ - ๒๘)</a:t>
            </a:r>
          </a:p>
          <a:p>
            <a:r>
              <a:rPr lang="th-TH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๔  การย้ายที่อยู่ </a:t>
            </a:r>
            <a:r>
              <a:rPr lang="th-TH" dirty="0" smtClean="0">
                <a:solidFill>
                  <a:srgbClr val="2D2D8A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(ม.๒๙ - ๓๓)</a:t>
            </a:r>
            <a:br>
              <a:rPr lang="th-TH" dirty="0" smtClean="0">
                <a:solidFill>
                  <a:srgbClr val="2D2D8A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๕  ทะเบียนบ้าน </a:t>
            </a:r>
            <a:r>
              <a:rPr lang="th-TH" dirty="0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(ม.๓๔ – ๔๒)</a:t>
            </a:r>
          </a:p>
          <a:p>
            <a:r>
              <a:rPr lang="th-TH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๖  การสำรวจตรวจสอบทะเบียนราษฎร </a:t>
            </a:r>
            <a:r>
              <a:rPr lang="th-TH" dirty="0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(ม.๔๓ – ๔๕)</a:t>
            </a:r>
          </a:p>
          <a:p>
            <a:r>
              <a:rPr lang="th-TH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๗  การมอบหมายให้แจ้งแทน </a:t>
            </a:r>
            <a:r>
              <a:rPr lang="th-TH" dirty="0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(ม.๔๖)</a:t>
            </a:r>
          </a:p>
          <a:p>
            <a:r>
              <a:rPr lang="th-TH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๘  บทกำหนดโทษ </a:t>
            </a:r>
            <a:r>
              <a:rPr lang="th-TH" dirty="0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(ม.๔๗ - ๕๑)</a:t>
            </a:r>
            <a:endParaRPr lang="th-TH" dirty="0">
              <a:solidFill>
                <a:schemeClr val="accent6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29153450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314291" y="620688"/>
            <a:ext cx="8496944" cy="1512168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พระราชบัญญัติการทะเบียนราษฎร (ฉบับที่ ๒) </a:t>
            </a:r>
          </a:p>
          <a:p>
            <a:pPr algn="ctr"/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พ.ศ. ๒๕๕๑</a:t>
            </a: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35995" y="2564904"/>
            <a:ext cx="8496944" cy="2736304"/>
          </a:xfrm>
          <a:prstGeom prst="rect">
            <a:avLst/>
          </a:prstGeom>
          <a:solidFill>
            <a:srgbClr val="FFFF99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dirty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4400" u="sng" dirty="0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จำนวน ๒๘ มาตรา</a:t>
            </a:r>
          </a:p>
          <a:p>
            <a:pPr algn="ctr"/>
            <a:endParaRPr lang="th-TH" sz="4400" dirty="0" smtClean="0">
              <a:solidFill>
                <a:schemeClr val="accent6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เพิ่ม/แก้ไข/ยกเลิก กฎหมาย</a:t>
            </a:r>
            <a:r>
              <a:rPr lang="th-TH" sz="4400" dirty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เดิม </a:t>
            </a:r>
            <a:r>
              <a:rPr lang="th-TH" sz="4400" dirty="0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จำนวน  ๑๘ มาตรา </a:t>
            </a:r>
            <a:endParaRPr lang="th-TH" sz="4400" dirty="0">
              <a:solidFill>
                <a:schemeClr val="accent6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440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เพิ่มเติมกฎหมาย (มาตราใหม่) </a:t>
            </a:r>
            <a:r>
              <a:rPr lang="th-TH" sz="4400" dirty="0" smtClean="0">
                <a:solidFill>
                  <a:schemeClr val="accent6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จำนวน  ๔ (๗)  มาตรา</a:t>
            </a:r>
            <a:endParaRPr lang="th-TH" sz="4400" dirty="0">
              <a:solidFill>
                <a:schemeClr val="accent6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" name="ปุ่มปฏิบัติการ: ย้อนกลับหรือก่อนหน้า 1">
            <a:hlinkClick r:id="rId3" action="ppaction://hlinksldjump" highlightClick="1"/>
          </p:cNvPr>
          <p:cNvSpPr/>
          <p:nvPr/>
        </p:nvSpPr>
        <p:spPr>
          <a:xfrm>
            <a:off x="8604448" y="6453336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284262" y="5748100"/>
            <a:ext cx="648072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พ.ร.บ.การทะเบียนราษฎร พ.ศ. ๒๕๓๔ </a:t>
            </a:r>
          </a:p>
          <a:p>
            <a:pPr algn="ctr"/>
            <a:r>
              <a:rPr lang="th-TH" sz="3200" dirty="0" smtClean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(รวมแก้ไข ฉ.๒ พ.ศ. ๒๕๕๑) </a:t>
            </a:r>
            <a:r>
              <a:rPr lang="th-TH" sz="3200" u="sng" dirty="0" smtClean="0">
                <a:solidFill>
                  <a:srgbClr val="FF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 ๘ หมวด ๕๘ มาตรา </a:t>
            </a:r>
            <a:endParaRPr lang="th-TH" sz="3200" u="sng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76891209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66"/>
            </a:gs>
            <a:gs pos="100000">
              <a:schemeClr val="accent5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691680" y="332656"/>
            <a:ext cx="5832648" cy="936104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dirty="0" smtClean="0">
                <a:solidFill>
                  <a:srgbClr val="000000"/>
                </a:solidFill>
                <a:latin typeface="Angsana New" panose="02020603050405020304" pitchFamily="18" charset="-34"/>
              </a:rPr>
              <a:t>นินามศัพท์สำคัญๆ</a:t>
            </a:r>
            <a:endParaRPr lang="th-TH" sz="6000" dirty="0" smtClean="0">
              <a:solidFill>
                <a:srgbClr val="000000"/>
              </a:solidFill>
              <a:latin typeface="Angsana New" panose="02020603050405020304" pitchFamily="18" charset="-34"/>
            </a:endParaRPr>
          </a:p>
        </p:txBody>
      </p:sp>
      <p:sp>
        <p:nvSpPr>
          <p:cNvPr id="13" name="ปุ่มปฏิบัติการ: ย้อนกลับหรือก่อนหน้า 12">
            <a:hlinkClick r:id="rId3" action="ppaction://hlinksldjump" highlightClick="1"/>
          </p:cNvPr>
          <p:cNvSpPr/>
          <p:nvPr/>
        </p:nvSpPr>
        <p:spPr>
          <a:xfrm>
            <a:off x="8604448" y="6453336"/>
            <a:ext cx="36004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FFFFFF"/>
              </a:solidFill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1223628" y="1700808"/>
            <a:ext cx="6768752" cy="446449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b="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“ข้อมูลทะเบียนประวัติราษฎร”</a:t>
            </a:r>
          </a:p>
          <a:p>
            <a:pPr algn="ctr"/>
            <a:r>
              <a:rPr lang="th-TH" sz="4800" b="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“บ้าน”</a:t>
            </a:r>
          </a:p>
          <a:p>
            <a:pPr algn="ctr"/>
            <a:r>
              <a:rPr lang="th-TH" sz="4800" b="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“เจ้าบ้าน”</a:t>
            </a:r>
          </a:p>
          <a:p>
            <a:pPr algn="ctr"/>
            <a:r>
              <a:rPr lang="th-TH" sz="4800" b="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“นายทะเบียน”</a:t>
            </a:r>
          </a:p>
          <a:p>
            <a:pPr algn="ctr"/>
            <a:r>
              <a:rPr lang="th-TH" sz="4800" b="0" dirty="0" smtClean="0">
                <a:solidFill>
                  <a:srgbClr val="0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“นายทะเบียนผู้รับแจ้ง” </a:t>
            </a:r>
            <a:endParaRPr lang="th-TH" sz="4800" b="0" u="sng" dirty="0">
              <a:solidFill>
                <a:srgbClr val="FF000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87566269"/>
      </p:ext>
    </p:extLst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s1">
  <a:themeElements>
    <a:clrScheme name="technics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chnics1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lnDef>
  </a:objectDefaults>
  <a:extraClrSchemeLst>
    <a:extraClrScheme>
      <a:clrScheme name="technic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การออกแบบเริ่มต้น">
  <a:themeElements>
    <a:clrScheme name="1_การออกแบบเริ่มต้น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การออกแบบเริ่มต้น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lnDef>
  </a:objectDefaults>
  <a:extraClrSchemeLst>
    <a:extraClrScheme>
      <a:clrScheme name="1_การออกแบบเริ่มต้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การออกแบบเริ่มต้น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การออกแบบเริ่มต้น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การออกแบบเริ่มต้น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การออกแบบเริ่มต้น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การออกแบบเริ่มต้น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การออกแบบเริ่มต้น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การออกแบบเริ่มต้น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การออกแบบเริ่มต้น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การออกแบบเริ่มต้น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การออกแบบเริ่มต้น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การออกแบบเริ่มต้น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chnics1">
  <a:themeElements>
    <a:clrScheme name="technics1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technics1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lnDef>
  </a:objectDefaults>
  <a:extraClrSchemeLst>
    <a:extraClrScheme>
      <a:clrScheme name="technic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technics1">
  <a:themeElements>
    <a:clrScheme name="technics1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technics1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lnDef>
  </a:objectDefaults>
  <a:extraClrSchemeLst>
    <a:extraClrScheme>
      <a:clrScheme name="technic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technics1">
  <a:themeElements>
    <a:clrScheme name="technics1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technics1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lnDef>
  </a:objectDefaults>
  <a:extraClrSchemeLst>
    <a:extraClrScheme>
      <a:clrScheme name="technic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technics1">
  <a:themeElements>
    <a:clrScheme name="technics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chnics1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lnDef>
  </a:objectDefaults>
  <a:extraClrSchemeLst>
    <a:extraClrScheme>
      <a:clrScheme name="technic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technics1">
  <a:themeElements>
    <a:clrScheme name="technics1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technics1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h-TH" sz="4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ngsana New" pitchFamily="18" charset="-34"/>
          </a:defRPr>
        </a:defPPr>
      </a:lstStyle>
    </a:lnDef>
  </a:objectDefaults>
  <a:extraClrSchemeLst>
    <a:extraClrScheme>
      <a:clrScheme name="technic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chnics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chnics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_การออกแบบเริ่มต้น">
  <a:themeElements>
    <a:clrScheme name="การออกแบบเริ่มต้น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การออกแบบเริ่มต้น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การออกแบบเริ่มต้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การออกแบบเริ่มต้น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การออกแบบเริ่มต้น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technics1</Template>
  <TotalTime>7369</TotalTime>
  <Words>1805</Words>
  <Application>Microsoft Office PowerPoint</Application>
  <PresentationFormat>นำเสนอทางหน้าจอ (4:3)</PresentationFormat>
  <Paragraphs>230</Paragraphs>
  <Slides>31</Slides>
  <Notes>30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8</vt:i4>
      </vt:variant>
      <vt:variant>
        <vt:lpstr>ชื่อเรื่องสไลด์</vt:lpstr>
      </vt:variant>
      <vt:variant>
        <vt:i4>31</vt:i4>
      </vt:variant>
    </vt:vector>
  </HeadingPairs>
  <TitlesOfParts>
    <vt:vector size="44" baseType="lpstr">
      <vt:lpstr>Gulim</vt:lpstr>
      <vt:lpstr>Angsana New</vt:lpstr>
      <vt:lpstr>Arial</vt:lpstr>
      <vt:lpstr>Tahoma</vt:lpstr>
      <vt:lpstr>Times New Roman</vt:lpstr>
      <vt:lpstr>technics1</vt:lpstr>
      <vt:lpstr>1_การออกแบบเริ่มต้น</vt:lpstr>
      <vt:lpstr>1_technics1</vt:lpstr>
      <vt:lpstr>2_technics1</vt:lpstr>
      <vt:lpstr>3_technics1</vt:lpstr>
      <vt:lpstr>4_technics1</vt:lpstr>
      <vt:lpstr>5_technics1</vt:lpstr>
      <vt:lpstr>3_การออกแบบเริ่มต้น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iLLUSiON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iLLuSioN</dc:creator>
  <cp:lastModifiedBy>User</cp:lastModifiedBy>
  <cp:revision>357</cp:revision>
  <cp:lastPrinted>2014-08-05T09:16:28Z</cp:lastPrinted>
  <dcterms:created xsi:type="dcterms:W3CDTF">2009-05-06T06:43:13Z</dcterms:created>
  <dcterms:modified xsi:type="dcterms:W3CDTF">2017-01-28T05:07:49Z</dcterms:modified>
</cp:coreProperties>
</file>