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4" r:id="rId31"/>
    <p:sldId id="295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8BE3C-B78A-47DD-9DAD-2670DC1C1C7D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53B75CF-682F-428C-998D-F0AEC2FE4D66}">
      <dgm:prSet phldrT="[ข้อความ]" custT="1"/>
      <dgm:spPr/>
      <dgm:t>
        <a:bodyPr/>
        <a:lstStyle/>
        <a:p>
          <a:r>
            <a:rPr lang="th-TH" sz="2400" b="1" dirty="0" smtClean="0">
              <a:cs typeface="+mj-cs"/>
            </a:rPr>
            <a:t>สิทธิในตัวอาคาร</a:t>
          </a:r>
          <a:endParaRPr lang="th-TH" sz="2400" b="1" dirty="0">
            <a:cs typeface="+mj-cs"/>
          </a:endParaRPr>
        </a:p>
      </dgm:t>
    </dgm:pt>
    <dgm:pt modelId="{25FA477F-18D9-4871-95B5-2C4B862DCE25}" type="parTrans" cxnId="{6322A926-6E2C-4E9A-984E-8FAEF65CB8DC}">
      <dgm:prSet/>
      <dgm:spPr/>
      <dgm:t>
        <a:bodyPr/>
        <a:lstStyle/>
        <a:p>
          <a:endParaRPr lang="th-TH"/>
        </a:p>
      </dgm:t>
    </dgm:pt>
    <dgm:pt modelId="{5830E816-D3FC-481A-99E9-3D9FE7AEA87E}" type="sibTrans" cxnId="{6322A926-6E2C-4E9A-984E-8FAEF65CB8DC}">
      <dgm:prSet/>
      <dgm:spPr/>
      <dgm:t>
        <a:bodyPr/>
        <a:lstStyle/>
        <a:p>
          <a:endParaRPr lang="th-TH"/>
        </a:p>
      </dgm:t>
    </dgm:pt>
    <dgm:pt modelId="{59A9EEF2-5EF7-430F-B39C-B91B8C63E11B}">
      <dgm:prSet phldrT="[ข้อความ]" custT="1"/>
      <dgm:spPr/>
      <dgm:t>
        <a:bodyPr/>
        <a:lstStyle/>
        <a:p>
          <a:r>
            <a:rPr lang="th-TH" sz="2100" b="1" dirty="0" smtClean="0"/>
            <a:t>1.หลักฐานแสดงความเป็นเจ้าของอาคาร/หนังสือยินยอมให้ใช้อาคาร</a:t>
          </a:r>
          <a:endParaRPr lang="th-TH" sz="2100" b="1" dirty="0"/>
        </a:p>
      </dgm:t>
    </dgm:pt>
    <dgm:pt modelId="{F3B63093-D924-43E6-8C41-56E51A9E198B}" type="parTrans" cxnId="{52AB4C57-896A-4174-9B18-100AEED65A07}">
      <dgm:prSet/>
      <dgm:spPr/>
      <dgm:t>
        <a:bodyPr/>
        <a:lstStyle/>
        <a:p>
          <a:endParaRPr lang="th-TH"/>
        </a:p>
      </dgm:t>
    </dgm:pt>
    <dgm:pt modelId="{818EE975-42C2-47D7-A042-A3933A9B1632}" type="sibTrans" cxnId="{52AB4C57-896A-4174-9B18-100AEED65A07}">
      <dgm:prSet/>
      <dgm:spPr/>
      <dgm:t>
        <a:bodyPr/>
        <a:lstStyle/>
        <a:p>
          <a:endParaRPr lang="th-TH"/>
        </a:p>
      </dgm:t>
    </dgm:pt>
    <dgm:pt modelId="{8BF22D54-86C5-4311-A2D5-6406DC05D58F}">
      <dgm:prSet phldrT="[ข้อความ]" custT="1"/>
      <dgm:spPr/>
      <dgm:t>
        <a:bodyPr/>
        <a:lstStyle/>
        <a:p>
          <a:r>
            <a:rPr lang="th-TH" sz="2000" b="1" dirty="0" smtClean="0"/>
            <a:t>2</a:t>
          </a:r>
          <a:r>
            <a:rPr lang="th-TH" sz="1000" b="1" dirty="0" smtClean="0"/>
            <a:t>.</a:t>
          </a:r>
          <a:r>
            <a:rPr lang="th-TH" sz="2000" b="1" dirty="0" smtClean="0"/>
            <a:t>สำเนาหนังสือสำคัญแสดงกรรมสิทธิ์หรือสิทธิครอบครองในที่ดิน</a:t>
          </a:r>
          <a:endParaRPr lang="th-TH" sz="2000" b="1" dirty="0"/>
        </a:p>
      </dgm:t>
    </dgm:pt>
    <dgm:pt modelId="{1A25D329-3172-4EF1-A216-791EB61C8825}" type="parTrans" cxnId="{C20C5339-B908-4508-8FE5-FF8F4E0F6BA9}">
      <dgm:prSet/>
      <dgm:spPr/>
      <dgm:t>
        <a:bodyPr/>
        <a:lstStyle/>
        <a:p>
          <a:endParaRPr lang="th-TH"/>
        </a:p>
      </dgm:t>
    </dgm:pt>
    <dgm:pt modelId="{7DC3CD18-DCC8-405D-AC50-D3B44A3BE191}" type="sibTrans" cxnId="{C20C5339-B908-4508-8FE5-FF8F4E0F6BA9}">
      <dgm:prSet/>
      <dgm:spPr/>
      <dgm:t>
        <a:bodyPr/>
        <a:lstStyle/>
        <a:p>
          <a:endParaRPr lang="th-TH"/>
        </a:p>
      </dgm:t>
    </dgm:pt>
    <dgm:pt modelId="{01056B8B-554A-4556-B3F7-B9BC8B413ACE}">
      <dgm:prSet phldrT="[ข้อความ]" custT="1"/>
      <dgm:spPr/>
      <dgm:t>
        <a:bodyPr/>
        <a:lstStyle/>
        <a:p>
          <a:r>
            <a:rPr lang="th-TH" sz="3600" b="1" dirty="0" smtClean="0"/>
            <a:t>ลักษณะอาคาร</a:t>
          </a:r>
          <a:endParaRPr lang="th-TH" sz="3600" b="1" dirty="0"/>
        </a:p>
      </dgm:t>
    </dgm:pt>
    <dgm:pt modelId="{1C49A6AA-B7D2-4638-9969-754ECC89D198}" type="parTrans" cxnId="{D5164414-CE5B-40AC-A87E-981C801E5A61}">
      <dgm:prSet/>
      <dgm:spPr/>
      <dgm:t>
        <a:bodyPr/>
        <a:lstStyle/>
        <a:p>
          <a:endParaRPr lang="th-TH"/>
        </a:p>
      </dgm:t>
    </dgm:pt>
    <dgm:pt modelId="{BDA11F33-B152-43FD-B5EB-801EC99905A9}" type="sibTrans" cxnId="{D5164414-CE5B-40AC-A87E-981C801E5A61}">
      <dgm:prSet/>
      <dgm:spPr/>
      <dgm:t>
        <a:bodyPr/>
        <a:lstStyle/>
        <a:p>
          <a:endParaRPr lang="th-TH"/>
        </a:p>
      </dgm:t>
    </dgm:pt>
    <dgm:pt modelId="{2610C6AD-2B98-4AFE-84A4-114B85252E23}">
      <dgm:prSet phldrT="[ข้อความ]" custT="1"/>
      <dgm:spPr/>
      <dgm:t>
        <a:bodyPr/>
        <a:lstStyle/>
        <a:p>
          <a:r>
            <a:rPr lang="th-TH" sz="2000" b="1" dirty="0" smtClean="0"/>
            <a:t>1.แบบแปลนแผนผังพร้อมรายการประกอบแบบแปลน</a:t>
          </a:r>
          <a:endParaRPr lang="th-TH" sz="2000" b="1" dirty="0"/>
        </a:p>
      </dgm:t>
    </dgm:pt>
    <dgm:pt modelId="{0FF0B77B-C7E3-4ED7-9F10-2691F658D91E}" type="parTrans" cxnId="{AA2E1A4F-4C19-41CD-A7CD-D6A82F6789C1}">
      <dgm:prSet/>
      <dgm:spPr/>
      <dgm:t>
        <a:bodyPr/>
        <a:lstStyle/>
        <a:p>
          <a:endParaRPr lang="th-TH"/>
        </a:p>
      </dgm:t>
    </dgm:pt>
    <dgm:pt modelId="{CA6D94E2-DDBD-4F8D-8879-A3DB96768271}" type="sibTrans" cxnId="{AA2E1A4F-4C19-41CD-A7CD-D6A82F6789C1}">
      <dgm:prSet/>
      <dgm:spPr/>
      <dgm:t>
        <a:bodyPr/>
        <a:lstStyle/>
        <a:p>
          <a:endParaRPr lang="th-TH"/>
        </a:p>
      </dgm:t>
    </dgm:pt>
    <dgm:pt modelId="{C8BD1EAC-FD55-4FD2-8229-7523DAD647D3}">
      <dgm:prSet phldrT="[ข้อความ]" custT="1"/>
      <dgm:spPr/>
      <dgm:t>
        <a:bodyPr/>
        <a:lstStyle/>
        <a:p>
          <a:r>
            <a:rPr lang="th-TH" sz="2000" b="1" dirty="0" smtClean="0"/>
            <a:t>2.แผนที่แสดงบริเวณที่ตั้งโรงแรม</a:t>
          </a:r>
          <a:endParaRPr lang="th-TH" sz="2000" b="1" dirty="0"/>
        </a:p>
      </dgm:t>
    </dgm:pt>
    <dgm:pt modelId="{87A978BB-1092-4685-9715-88FAE6293B73}" type="parTrans" cxnId="{D16FD17A-D389-4308-87F8-2B13CB0708AD}">
      <dgm:prSet/>
      <dgm:spPr/>
      <dgm:t>
        <a:bodyPr/>
        <a:lstStyle/>
        <a:p>
          <a:endParaRPr lang="th-TH"/>
        </a:p>
      </dgm:t>
    </dgm:pt>
    <dgm:pt modelId="{7AEB1CC0-1917-4DB6-A8C3-8A31D5BA9D61}" type="sibTrans" cxnId="{D16FD17A-D389-4308-87F8-2B13CB0708AD}">
      <dgm:prSet/>
      <dgm:spPr/>
      <dgm:t>
        <a:bodyPr/>
        <a:lstStyle/>
        <a:p>
          <a:endParaRPr lang="th-TH"/>
        </a:p>
      </dgm:t>
    </dgm:pt>
    <dgm:pt modelId="{C9D14897-AE9A-41A9-B3D2-A645E477F949}">
      <dgm:prSet custT="1"/>
      <dgm:spPr/>
      <dgm:t>
        <a:bodyPr/>
        <a:lstStyle/>
        <a:p>
          <a:r>
            <a:rPr lang="th-TH" sz="1800" b="1" dirty="0" smtClean="0"/>
            <a:t>3.หลักฐานแสดงการได้รับอนุญาตให้ใช้อาคารเป็นโรงแรมตามกฎหมายว่าด้วยการควบคุมอาคารหรือใบรับรองการตรวจสอบสภาพอาคาร</a:t>
          </a:r>
          <a:endParaRPr lang="th-TH" sz="1800" b="1" dirty="0"/>
        </a:p>
      </dgm:t>
    </dgm:pt>
    <dgm:pt modelId="{60625B0B-098C-46EC-BDA0-96583A4EDB5D}" type="parTrans" cxnId="{110C3839-CCF1-4832-9B56-9816256AFC9E}">
      <dgm:prSet/>
      <dgm:spPr/>
      <dgm:t>
        <a:bodyPr/>
        <a:lstStyle/>
        <a:p>
          <a:endParaRPr lang="th-TH"/>
        </a:p>
      </dgm:t>
    </dgm:pt>
    <dgm:pt modelId="{AA0EA03A-B5A9-4DA0-AA55-75B2EC6C4145}" type="sibTrans" cxnId="{110C3839-CCF1-4832-9B56-9816256AFC9E}">
      <dgm:prSet/>
      <dgm:spPr/>
      <dgm:t>
        <a:bodyPr/>
        <a:lstStyle/>
        <a:p>
          <a:endParaRPr lang="th-TH"/>
        </a:p>
      </dgm:t>
    </dgm:pt>
    <dgm:pt modelId="{6CEEB16F-31D9-468A-9E25-AB757C414F97}" type="pres">
      <dgm:prSet presAssocID="{56D8BE3C-B78A-47DD-9DAD-2670DC1C1C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7890B925-4240-41EF-9247-D23DBE0E04CF}" type="pres">
      <dgm:prSet presAssocID="{D53B75CF-682F-428C-998D-F0AEC2FE4D66}" presName="root" presStyleCnt="0"/>
      <dgm:spPr/>
    </dgm:pt>
    <dgm:pt modelId="{B9A91799-8B53-4ECE-9316-4D27C87BCB40}" type="pres">
      <dgm:prSet presAssocID="{D53B75CF-682F-428C-998D-F0AEC2FE4D66}" presName="rootComposite" presStyleCnt="0"/>
      <dgm:spPr/>
    </dgm:pt>
    <dgm:pt modelId="{031AD3E2-EAA7-463E-8EC4-6BDFE6725BB2}" type="pres">
      <dgm:prSet presAssocID="{D53B75CF-682F-428C-998D-F0AEC2FE4D66}" presName="rootText" presStyleLbl="node1" presStyleIdx="0" presStyleCnt="2" custScaleX="167253" custScaleY="84875"/>
      <dgm:spPr/>
      <dgm:t>
        <a:bodyPr/>
        <a:lstStyle/>
        <a:p>
          <a:endParaRPr lang="th-TH"/>
        </a:p>
      </dgm:t>
    </dgm:pt>
    <dgm:pt modelId="{834B0C62-615C-41F6-B2F5-B4DFC773150C}" type="pres">
      <dgm:prSet presAssocID="{D53B75CF-682F-428C-998D-F0AEC2FE4D66}" presName="rootConnector" presStyleLbl="node1" presStyleIdx="0" presStyleCnt="2"/>
      <dgm:spPr/>
      <dgm:t>
        <a:bodyPr/>
        <a:lstStyle/>
        <a:p>
          <a:endParaRPr lang="th-TH"/>
        </a:p>
      </dgm:t>
    </dgm:pt>
    <dgm:pt modelId="{30313DFA-3246-45EC-8E9D-399065BD18AD}" type="pres">
      <dgm:prSet presAssocID="{D53B75CF-682F-428C-998D-F0AEC2FE4D66}" presName="childShape" presStyleCnt="0"/>
      <dgm:spPr/>
    </dgm:pt>
    <dgm:pt modelId="{25A42C82-7DB3-489F-9E19-507A5DCABC11}" type="pres">
      <dgm:prSet presAssocID="{F3B63093-D924-43E6-8C41-56E51A9E198B}" presName="Name13" presStyleLbl="parChTrans1D2" presStyleIdx="0" presStyleCnt="5"/>
      <dgm:spPr/>
      <dgm:t>
        <a:bodyPr/>
        <a:lstStyle/>
        <a:p>
          <a:endParaRPr lang="th-TH"/>
        </a:p>
      </dgm:t>
    </dgm:pt>
    <dgm:pt modelId="{43F3A14B-F59C-4C87-8003-78D33B10BC51}" type="pres">
      <dgm:prSet presAssocID="{59A9EEF2-5EF7-430F-B39C-B91B8C63E11B}" presName="childText" presStyleLbl="bgAcc1" presStyleIdx="0" presStyleCnt="5" custScaleX="216406" custScaleY="90616" custLinFactNeighborX="-4632" custLinFactNeighborY="51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717803-50F4-4B29-87A4-E3AE6E7B61ED}" type="pres">
      <dgm:prSet presAssocID="{1A25D329-3172-4EF1-A216-791EB61C8825}" presName="Name13" presStyleLbl="parChTrans1D2" presStyleIdx="1" presStyleCnt="5"/>
      <dgm:spPr/>
      <dgm:t>
        <a:bodyPr/>
        <a:lstStyle/>
        <a:p>
          <a:endParaRPr lang="th-TH"/>
        </a:p>
      </dgm:t>
    </dgm:pt>
    <dgm:pt modelId="{05CF4D8E-87B8-4C5F-BD6A-6FAAA07AE29A}" type="pres">
      <dgm:prSet presAssocID="{8BF22D54-86C5-4311-A2D5-6406DC05D58F}" presName="childText" presStyleLbl="bgAcc1" presStyleIdx="1" presStyleCnt="5" custScaleX="152199" custScaleY="1562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C951C0-0C9F-4E74-AF99-392894BCABFC}" type="pres">
      <dgm:prSet presAssocID="{01056B8B-554A-4556-B3F7-B9BC8B413ACE}" presName="root" presStyleCnt="0"/>
      <dgm:spPr/>
    </dgm:pt>
    <dgm:pt modelId="{85793C6D-FE0E-40B6-AA49-3C5943F38F64}" type="pres">
      <dgm:prSet presAssocID="{01056B8B-554A-4556-B3F7-B9BC8B413ACE}" presName="rootComposite" presStyleCnt="0"/>
      <dgm:spPr/>
    </dgm:pt>
    <dgm:pt modelId="{7E84B1D6-E71B-4D45-8000-2F44B90CEEF2}" type="pres">
      <dgm:prSet presAssocID="{01056B8B-554A-4556-B3F7-B9BC8B413ACE}" presName="rootText" presStyleLbl="node1" presStyleIdx="1" presStyleCnt="2" custScaleX="152735" custLinFactNeighborX="20165" custLinFactNeighborY="-232"/>
      <dgm:spPr/>
      <dgm:t>
        <a:bodyPr/>
        <a:lstStyle/>
        <a:p>
          <a:endParaRPr lang="th-TH"/>
        </a:p>
      </dgm:t>
    </dgm:pt>
    <dgm:pt modelId="{8D8E1D0F-3F70-46C2-AED6-BBCAE7C9A395}" type="pres">
      <dgm:prSet presAssocID="{01056B8B-554A-4556-B3F7-B9BC8B413ACE}" presName="rootConnector" presStyleLbl="node1" presStyleIdx="1" presStyleCnt="2"/>
      <dgm:spPr/>
      <dgm:t>
        <a:bodyPr/>
        <a:lstStyle/>
        <a:p>
          <a:endParaRPr lang="th-TH"/>
        </a:p>
      </dgm:t>
    </dgm:pt>
    <dgm:pt modelId="{60E61E71-8A37-4918-BC80-B76DF8C70287}" type="pres">
      <dgm:prSet presAssocID="{01056B8B-554A-4556-B3F7-B9BC8B413ACE}" presName="childShape" presStyleCnt="0"/>
      <dgm:spPr/>
    </dgm:pt>
    <dgm:pt modelId="{4E77B668-BA26-4357-AC06-E1783DFBE27E}" type="pres">
      <dgm:prSet presAssocID="{0FF0B77B-C7E3-4ED7-9F10-2691F658D91E}" presName="Name13" presStyleLbl="parChTrans1D2" presStyleIdx="2" presStyleCnt="5"/>
      <dgm:spPr/>
      <dgm:t>
        <a:bodyPr/>
        <a:lstStyle/>
        <a:p>
          <a:endParaRPr lang="th-TH"/>
        </a:p>
      </dgm:t>
    </dgm:pt>
    <dgm:pt modelId="{94FBD57F-D186-45B1-8C0A-8B05F72621C3}" type="pres">
      <dgm:prSet presAssocID="{2610C6AD-2B98-4AFE-84A4-114B85252E23}" presName="childText" presStyleLbl="bgAcc1" presStyleIdx="2" presStyleCnt="5" custScaleX="194941" custLinFactNeighborX="31798" custLinFactNeighborY="11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3E737E-824A-48F7-8CF0-E7AE99B6773D}" type="pres">
      <dgm:prSet presAssocID="{87A978BB-1092-4685-9715-88FAE6293B73}" presName="Name13" presStyleLbl="parChTrans1D2" presStyleIdx="3" presStyleCnt="5"/>
      <dgm:spPr/>
      <dgm:t>
        <a:bodyPr/>
        <a:lstStyle/>
        <a:p>
          <a:endParaRPr lang="th-TH"/>
        </a:p>
      </dgm:t>
    </dgm:pt>
    <dgm:pt modelId="{C9DB2D9C-2FAF-40FF-87C1-3B5F2E075152}" type="pres">
      <dgm:prSet presAssocID="{C8BD1EAC-FD55-4FD2-8229-7523DAD647D3}" presName="childText" presStyleLbl="bgAcc1" presStyleIdx="3" presStyleCnt="5" custScaleX="184410" custLinFactNeighborX="42329" custLinFactNeighborY="-59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E487E4-53AF-4E88-8D87-38F864D4DAA5}" type="pres">
      <dgm:prSet presAssocID="{60625B0B-098C-46EC-BDA0-96583A4EDB5D}" presName="Name13" presStyleLbl="parChTrans1D2" presStyleIdx="4" presStyleCnt="5"/>
      <dgm:spPr/>
      <dgm:t>
        <a:bodyPr/>
        <a:lstStyle/>
        <a:p>
          <a:endParaRPr lang="th-TH"/>
        </a:p>
      </dgm:t>
    </dgm:pt>
    <dgm:pt modelId="{FCCAAABE-710A-4C54-8F39-E158C675F5E8}" type="pres">
      <dgm:prSet presAssocID="{C9D14897-AE9A-41A9-B3D2-A645E477F949}" presName="childText" presStyleLbl="bgAcc1" presStyleIdx="4" presStyleCnt="5" custScaleX="259009" custLinFactNeighborX="20619" custLinFactNeighborY="-45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9E6ECB6-13CF-4301-A0DA-61B8393D4242}" type="presOf" srcId="{2610C6AD-2B98-4AFE-84A4-114B85252E23}" destId="{94FBD57F-D186-45B1-8C0A-8B05F72621C3}" srcOrd="0" destOrd="0" presId="urn:microsoft.com/office/officeart/2005/8/layout/hierarchy3"/>
    <dgm:cxn modelId="{52AB4C57-896A-4174-9B18-100AEED65A07}" srcId="{D53B75CF-682F-428C-998D-F0AEC2FE4D66}" destId="{59A9EEF2-5EF7-430F-B39C-B91B8C63E11B}" srcOrd="0" destOrd="0" parTransId="{F3B63093-D924-43E6-8C41-56E51A9E198B}" sibTransId="{818EE975-42C2-47D7-A042-A3933A9B1632}"/>
    <dgm:cxn modelId="{33D7618A-F5B7-486F-8FCE-89ED7FCCA00E}" type="presOf" srcId="{60625B0B-098C-46EC-BDA0-96583A4EDB5D}" destId="{EEE487E4-53AF-4E88-8D87-38F864D4DAA5}" srcOrd="0" destOrd="0" presId="urn:microsoft.com/office/officeart/2005/8/layout/hierarchy3"/>
    <dgm:cxn modelId="{18780A01-847E-432D-A450-E2F5F515F53D}" type="presOf" srcId="{D53B75CF-682F-428C-998D-F0AEC2FE4D66}" destId="{031AD3E2-EAA7-463E-8EC4-6BDFE6725BB2}" srcOrd="0" destOrd="0" presId="urn:microsoft.com/office/officeart/2005/8/layout/hierarchy3"/>
    <dgm:cxn modelId="{0E3A1717-7298-4AAE-A861-84FFB8094F23}" type="presOf" srcId="{56D8BE3C-B78A-47DD-9DAD-2670DC1C1C7D}" destId="{6CEEB16F-31D9-468A-9E25-AB757C414F97}" srcOrd="0" destOrd="0" presId="urn:microsoft.com/office/officeart/2005/8/layout/hierarchy3"/>
    <dgm:cxn modelId="{AA2E1A4F-4C19-41CD-A7CD-D6A82F6789C1}" srcId="{01056B8B-554A-4556-B3F7-B9BC8B413ACE}" destId="{2610C6AD-2B98-4AFE-84A4-114B85252E23}" srcOrd="0" destOrd="0" parTransId="{0FF0B77B-C7E3-4ED7-9F10-2691F658D91E}" sibTransId="{CA6D94E2-DDBD-4F8D-8879-A3DB96768271}"/>
    <dgm:cxn modelId="{E83D0BE4-5AA6-48AD-8F16-E3EB902D50EF}" type="presOf" srcId="{C8BD1EAC-FD55-4FD2-8229-7523DAD647D3}" destId="{C9DB2D9C-2FAF-40FF-87C1-3B5F2E075152}" srcOrd="0" destOrd="0" presId="urn:microsoft.com/office/officeart/2005/8/layout/hierarchy3"/>
    <dgm:cxn modelId="{3B602EC2-97E4-4EC0-BEA2-CF749D060110}" type="presOf" srcId="{87A978BB-1092-4685-9715-88FAE6293B73}" destId="{D53E737E-824A-48F7-8CF0-E7AE99B6773D}" srcOrd="0" destOrd="0" presId="urn:microsoft.com/office/officeart/2005/8/layout/hierarchy3"/>
    <dgm:cxn modelId="{CA3FDCE6-406C-42E3-B55D-8FA1BB82AB34}" type="presOf" srcId="{01056B8B-554A-4556-B3F7-B9BC8B413ACE}" destId="{8D8E1D0F-3F70-46C2-AED6-BBCAE7C9A395}" srcOrd="1" destOrd="0" presId="urn:microsoft.com/office/officeart/2005/8/layout/hierarchy3"/>
    <dgm:cxn modelId="{2AFDA2E1-A77C-4498-BEB6-821052B80CB6}" type="presOf" srcId="{8BF22D54-86C5-4311-A2D5-6406DC05D58F}" destId="{05CF4D8E-87B8-4C5F-BD6A-6FAAA07AE29A}" srcOrd="0" destOrd="0" presId="urn:microsoft.com/office/officeart/2005/8/layout/hierarchy3"/>
    <dgm:cxn modelId="{C20C5339-B908-4508-8FE5-FF8F4E0F6BA9}" srcId="{D53B75CF-682F-428C-998D-F0AEC2FE4D66}" destId="{8BF22D54-86C5-4311-A2D5-6406DC05D58F}" srcOrd="1" destOrd="0" parTransId="{1A25D329-3172-4EF1-A216-791EB61C8825}" sibTransId="{7DC3CD18-DCC8-405D-AC50-D3B44A3BE191}"/>
    <dgm:cxn modelId="{D16FD17A-D389-4308-87F8-2B13CB0708AD}" srcId="{01056B8B-554A-4556-B3F7-B9BC8B413ACE}" destId="{C8BD1EAC-FD55-4FD2-8229-7523DAD647D3}" srcOrd="1" destOrd="0" parTransId="{87A978BB-1092-4685-9715-88FAE6293B73}" sibTransId="{7AEB1CC0-1917-4DB6-A8C3-8A31D5BA9D61}"/>
    <dgm:cxn modelId="{0157B380-8BB9-4C97-AD3F-26981496EE56}" type="presOf" srcId="{D53B75CF-682F-428C-998D-F0AEC2FE4D66}" destId="{834B0C62-615C-41F6-B2F5-B4DFC773150C}" srcOrd="1" destOrd="0" presId="urn:microsoft.com/office/officeart/2005/8/layout/hierarchy3"/>
    <dgm:cxn modelId="{D2D8533F-4AD9-43CB-A2F3-C611FC318178}" type="presOf" srcId="{59A9EEF2-5EF7-430F-B39C-B91B8C63E11B}" destId="{43F3A14B-F59C-4C87-8003-78D33B10BC51}" srcOrd="0" destOrd="0" presId="urn:microsoft.com/office/officeart/2005/8/layout/hierarchy3"/>
    <dgm:cxn modelId="{110C3839-CCF1-4832-9B56-9816256AFC9E}" srcId="{01056B8B-554A-4556-B3F7-B9BC8B413ACE}" destId="{C9D14897-AE9A-41A9-B3D2-A645E477F949}" srcOrd="2" destOrd="0" parTransId="{60625B0B-098C-46EC-BDA0-96583A4EDB5D}" sibTransId="{AA0EA03A-B5A9-4DA0-AA55-75B2EC6C4145}"/>
    <dgm:cxn modelId="{D5164414-CE5B-40AC-A87E-981C801E5A61}" srcId="{56D8BE3C-B78A-47DD-9DAD-2670DC1C1C7D}" destId="{01056B8B-554A-4556-B3F7-B9BC8B413ACE}" srcOrd="1" destOrd="0" parTransId="{1C49A6AA-B7D2-4638-9969-754ECC89D198}" sibTransId="{BDA11F33-B152-43FD-B5EB-801EC99905A9}"/>
    <dgm:cxn modelId="{40E49592-741D-4B0E-8C7E-B28AE1DE7B50}" type="presOf" srcId="{C9D14897-AE9A-41A9-B3D2-A645E477F949}" destId="{FCCAAABE-710A-4C54-8F39-E158C675F5E8}" srcOrd="0" destOrd="0" presId="urn:microsoft.com/office/officeart/2005/8/layout/hierarchy3"/>
    <dgm:cxn modelId="{6322A926-6E2C-4E9A-984E-8FAEF65CB8DC}" srcId="{56D8BE3C-B78A-47DD-9DAD-2670DC1C1C7D}" destId="{D53B75CF-682F-428C-998D-F0AEC2FE4D66}" srcOrd="0" destOrd="0" parTransId="{25FA477F-18D9-4871-95B5-2C4B862DCE25}" sibTransId="{5830E816-D3FC-481A-99E9-3D9FE7AEA87E}"/>
    <dgm:cxn modelId="{A6EC91C1-FB2C-46C7-BF9A-732AE5880C06}" type="presOf" srcId="{1A25D329-3172-4EF1-A216-791EB61C8825}" destId="{07717803-50F4-4B29-87A4-E3AE6E7B61ED}" srcOrd="0" destOrd="0" presId="urn:microsoft.com/office/officeart/2005/8/layout/hierarchy3"/>
    <dgm:cxn modelId="{17C1ECDC-2024-41CA-AAD9-8133856D1CC3}" type="presOf" srcId="{01056B8B-554A-4556-B3F7-B9BC8B413ACE}" destId="{7E84B1D6-E71B-4D45-8000-2F44B90CEEF2}" srcOrd="0" destOrd="0" presId="urn:microsoft.com/office/officeart/2005/8/layout/hierarchy3"/>
    <dgm:cxn modelId="{3EFEE3BC-681C-46DE-902D-64CC13E00599}" type="presOf" srcId="{0FF0B77B-C7E3-4ED7-9F10-2691F658D91E}" destId="{4E77B668-BA26-4357-AC06-E1783DFBE27E}" srcOrd="0" destOrd="0" presId="urn:microsoft.com/office/officeart/2005/8/layout/hierarchy3"/>
    <dgm:cxn modelId="{C192B9D1-2B1F-4345-AFC9-D9EB243D2A39}" type="presOf" srcId="{F3B63093-D924-43E6-8C41-56E51A9E198B}" destId="{25A42C82-7DB3-489F-9E19-507A5DCABC11}" srcOrd="0" destOrd="0" presId="urn:microsoft.com/office/officeart/2005/8/layout/hierarchy3"/>
    <dgm:cxn modelId="{A2A4BCED-2058-42AF-81BC-5E7CB4388403}" type="presParOf" srcId="{6CEEB16F-31D9-468A-9E25-AB757C414F97}" destId="{7890B925-4240-41EF-9247-D23DBE0E04CF}" srcOrd="0" destOrd="0" presId="urn:microsoft.com/office/officeart/2005/8/layout/hierarchy3"/>
    <dgm:cxn modelId="{8A6F04D9-5DDC-45FD-A392-0F4E4E1832B7}" type="presParOf" srcId="{7890B925-4240-41EF-9247-D23DBE0E04CF}" destId="{B9A91799-8B53-4ECE-9316-4D27C87BCB40}" srcOrd="0" destOrd="0" presId="urn:microsoft.com/office/officeart/2005/8/layout/hierarchy3"/>
    <dgm:cxn modelId="{D14F5173-A5F3-49C8-8129-5E74619A8E55}" type="presParOf" srcId="{B9A91799-8B53-4ECE-9316-4D27C87BCB40}" destId="{031AD3E2-EAA7-463E-8EC4-6BDFE6725BB2}" srcOrd="0" destOrd="0" presId="urn:microsoft.com/office/officeart/2005/8/layout/hierarchy3"/>
    <dgm:cxn modelId="{538CDD9C-F2C4-45CE-A5A5-CA65E517D4D7}" type="presParOf" srcId="{B9A91799-8B53-4ECE-9316-4D27C87BCB40}" destId="{834B0C62-615C-41F6-B2F5-B4DFC773150C}" srcOrd="1" destOrd="0" presId="urn:microsoft.com/office/officeart/2005/8/layout/hierarchy3"/>
    <dgm:cxn modelId="{4DDA92A7-7B6C-4992-A40B-28BF9DD7A44C}" type="presParOf" srcId="{7890B925-4240-41EF-9247-D23DBE0E04CF}" destId="{30313DFA-3246-45EC-8E9D-399065BD18AD}" srcOrd="1" destOrd="0" presId="urn:microsoft.com/office/officeart/2005/8/layout/hierarchy3"/>
    <dgm:cxn modelId="{16BED587-AAF1-4E56-801B-C4070E143B27}" type="presParOf" srcId="{30313DFA-3246-45EC-8E9D-399065BD18AD}" destId="{25A42C82-7DB3-489F-9E19-507A5DCABC11}" srcOrd="0" destOrd="0" presId="urn:microsoft.com/office/officeart/2005/8/layout/hierarchy3"/>
    <dgm:cxn modelId="{D769E360-485F-4800-8D3D-B05DCCF074FC}" type="presParOf" srcId="{30313DFA-3246-45EC-8E9D-399065BD18AD}" destId="{43F3A14B-F59C-4C87-8003-78D33B10BC51}" srcOrd="1" destOrd="0" presId="urn:microsoft.com/office/officeart/2005/8/layout/hierarchy3"/>
    <dgm:cxn modelId="{9F83217A-ED0F-4D21-B2F1-B5F904FE8A7C}" type="presParOf" srcId="{30313DFA-3246-45EC-8E9D-399065BD18AD}" destId="{07717803-50F4-4B29-87A4-E3AE6E7B61ED}" srcOrd="2" destOrd="0" presId="urn:microsoft.com/office/officeart/2005/8/layout/hierarchy3"/>
    <dgm:cxn modelId="{BE8AC755-7366-43B7-BE03-92D3841E0A72}" type="presParOf" srcId="{30313DFA-3246-45EC-8E9D-399065BD18AD}" destId="{05CF4D8E-87B8-4C5F-BD6A-6FAAA07AE29A}" srcOrd="3" destOrd="0" presId="urn:microsoft.com/office/officeart/2005/8/layout/hierarchy3"/>
    <dgm:cxn modelId="{5C7B9EBE-28DA-42D1-A68C-5476BA2910FC}" type="presParOf" srcId="{6CEEB16F-31D9-468A-9E25-AB757C414F97}" destId="{B1C951C0-0C9F-4E74-AF99-392894BCABFC}" srcOrd="1" destOrd="0" presId="urn:microsoft.com/office/officeart/2005/8/layout/hierarchy3"/>
    <dgm:cxn modelId="{8EBEC5DB-C8C2-438F-B1D7-10726C34BB17}" type="presParOf" srcId="{B1C951C0-0C9F-4E74-AF99-392894BCABFC}" destId="{85793C6D-FE0E-40B6-AA49-3C5943F38F64}" srcOrd="0" destOrd="0" presId="urn:microsoft.com/office/officeart/2005/8/layout/hierarchy3"/>
    <dgm:cxn modelId="{D7DEFC34-886B-4C2A-8CEE-C1E4702B5A71}" type="presParOf" srcId="{85793C6D-FE0E-40B6-AA49-3C5943F38F64}" destId="{7E84B1D6-E71B-4D45-8000-2F44B90CEEF2}" srcOrd="0" destOrd="0" presId="urn:microsoft.com/office/officeart/2005/8/layout/hierarchy3"/>
    <dgm:cxn modelId="{F3FFE299-00D6-4777-ABAF-18E114DBFC6C}" type="presParOf" srcId="{85793C6D-FE0E-40B6-AA49-3C5943F38F64}" destId="{8D8E1D0F-3F70-46C2-AED6-BBCAE7C9A395}" srcOrd="1" destOrd="0" presId="urn:microsoft.com/office/officeart/2005/8/layout/hierarchy3"/>
    <dgm:cxn modelId="{88EF7961-CB27-4155-B791-EE2F734F625D}" type="presParOf" srcId="{B1C951C0-0C9F-4E74-AF99-392894BCABFC}" destId="{60E61E71-8A37-4918-BC80-B76DF8C70287}" srcOrd="1" destOrd="0" presId="urn:microsoft.com/office/officeart/2005/8/layout/hierarchy3"/>
    <dgm:cxn modelId="{8A392352-34E4-445C-9425-4DCDB03FB5F8}" type="presParOf" srcId="{60E61E71-8A37-4918-BC80-B76DF8C70287}" destId="{4E77B668-BA26-4357-AC06-E1783DFBE27E}" srcOrd="0" destOrd="0" presId="urn:microsoft.com/office/officeart/2005/8/layout/hierarchy3"/>
    <dgm:cxn modelId="{39BC9A18-7675-44BF-A18B-86B4D3F21946}" type="presParOf" srcId="{60E61E71-8A37-4918-BC80-B76DF8C70287}" destId="{94FBD57F-D186-45B1-8C0A-8B05F72621C3}" srcOrd="1" destOrd="0" presId="urn:microsoft.com/office/officeart/2005/8/layout/hierarchy3"/>
    <dgm:cxn modelId="{3EB92140-430F-4B4C-ABA9-B31D5F5B67F4}" type="presParOf" srcId="{60E61E71-8A37-4918-BC80-B76DF8C70287}" destId="{D53E737E-824A-48F7-8CF0-E7AE99B6773D}" srcOrd="2" destOrd="0" presId="urn:microsoft.com/office/officeart/2005/8/layout/hierarchy3"/>
    <dgm:cxn modelId="{3F4A5944-A2E7-48A7-83EC-4F6E7C34F932}" type="presParOf" srcId="{60E61E71-8A37-4918-BC80-B76DF8C70287}" destId="{C9DB2D9C-2FAF-40FF-87C1-3B5F2E075152}" srcOrd="3" destOrd="0" presId="urn:microsoft.com/office/officeart/2005/8/layout/hierarchy3"/>
    <dgm:cxn modelId="{870FADF1-2710-4C90-9B45-D0575CBBBBF6}" type="presParOf" srcId="{60E61E71-8A37-4918-BC80-B76DF8C70287}" destId="{EEE487E4-53AF-4E88-8D87-38F864D4DAA5}" srcOrd="4" destOrd="0" presId="urn:microsoft.com/office/officeart/2005/8/layout/hierarchy3"/>
    <dgm:cxn modelId="{8FD21B05-1769-46D2-A720-8A23A68A7517}" type="presParOf" srcId="{60E61E71-8A37-4918-BC80-B76DF8C70287}" destId="{FCCAAABE-710A-4C54-8F39-E158C675F5E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F7A15-D3EB-4023-848A-B3594C10FE67}" type="datetimeFigureOut">
              <a:rPr lang="th-TH" smtClean="0"/>
              <a:t>17/01/60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B5477-286B-4F40-BEB2-11005EBA4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078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430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87DA70E8-543B-4B89-8D66-F80FC10FA71D}" type="slidenum">
              <a:rPr lang="en-US" sz="1200" smtClean="0">
                <a:latin typeface="Arial" pitchFamily="34" charset="0"/>
              </a:rPr>
              <a:pPr algn="r" eaLnBrk="1" hangingPunct="1"/>
              <a:t>8</a:t>
            </a:fld>
            <a:endParaRPr lang="th-TH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4403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9A429949-9F67-46B9-BA16-D8AB6D652F3E}" type="slidenum">
              <a:rPr lang="en-US" sz="1200" smtClean="0">
                <a:latin typeface="Arial" pitchFamily="34" charset="0"/>
              </a:rPr>
              <a:pPr algn="r" eaLnBrk="1" hangingPunct="1"/>
              <a:t>9</a:t>
            </a:fld>
            <a:endParaRPr lang="th-TH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BD04-8258-42CD-9EDB-615227048B9A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4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836712"/>
            <a:ext cx="7772400" cy="1470025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กฎหมายโรงแรม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060848"/>
            <a:ext cx="4392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latin typeface="+mj-lt"/>
                <a:cs typeface="Angsana New" pitchFamily="18" charset="-34"/>
              </a:rPr>
              <a:t>นายบัณฑูร  นริศราง</a:t>
            </a:r>
            <a:r>
              <a:rPr lang="th-TH" sz="2400" b="1" dirty="0" err="1" smtClean="0">
                <a:latin typeface="+mj-lt"/>
                <a:cs typeface="Angsana New" pitchFamily="18" charset="-34"/>
              </a:rPr>
              <a:t>กูร</a:t>
            </a:r>
            <a:endParaRPr lang="th-TH" sz="2400" b="1" dirty="0" smtClean="0">
              <a:latin typeface="+mj-lt"/>
              <a:cs typeface="Angsana New" pitchFamily="18" charset="-34"/>
            </a:endParaRPr>
          </a:p>
          <a:p>
            <a:pPr algn="r"/>
            <a:r>
              <a:rPr lang="th-TH" sz="2400" b="1" dirty="0" smtClean="0">
                <a:latin typeface="+mj-lt"/>
                <a:cs typeface="Angsana New" pitchFamily="18" charset="-34"/>
              </a:rPr>
              <a:t>ผู้อำนวยการส่วนรักษาความสงบเรียบร้อย 3</a:t>
            </a:r>
          </a:p>
          <a:p>
            <a:pPr algn="r"/>
            <a:r>
              <a:rPr lang="th-TH" sz="2400" b="1" dirty="0" smtClean="0">
                <a:latin typeface="+mj-lt"/>
                <a:cs typeface="Angsana New" pitchFamily="18" charset="-34"/>
              </a:rPr>
              <a:t>สำนักการสอบสวนและนิติการ</a:t>
            </a:r>
          </a:p>
          <a:p>
            <a:pPr algn="r"/>
            <a:r>
              <a:rPr lang="th-TH" sz="2400" b="1" dirty="0" smtClean="0">
                <a:latin typeface="+mj-lt"/>
                <a:cs typeface="Angsana New" pitchFamily="18" charset="-34"/>
              </a:rPr>
              <a:t>กรมการปกครอง</a:t>
            </a:r>
            <a:endParaRPr lang="ru-RU" sz="2400" b="1" dirty="0">
              <a:latin typeface="+mj-lt"/>
              <a:cs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3" y="260648"/>
            <a:ext cx="1080120" cy="108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6600" b="1" dirty="0" smtClean="0">
                <a:solidFill>
                  <a:srgbClr val="000000"/>
                </a:solidFill>
              </a:rPr>
              <a:t>	</a:t>
            </a:r>
            <a:r>
              <a:rPr lang="th-TH" sz="8800" b="1" i="1" dirty="0" smtClean="0">
                <a:solidFill>
                  <a:schemeClr val="bg1"/>
                </a:solidFill>
                <a:latin typeface="Browallia New" pitchFamily="34" charset="-34"/>
              </a:rPr>
              <a:t> </a:t>
            </a:r>
            <a:r>
              <a:rPr lang="th-TH" sz="5400" b="1" i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โรงแรมประเภท 4</a:t>
            </a:r>
            <a:endParaRPr lang="th-TH" sz="4800" i="1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  <a:defRPr/>
            </a:pPr>
            <a:r>
              <a:rPr lang="th-TH" sz="8800" b="1" dirty="0" smtClean="0">
                <a:solidFill>
                  <a:schemeClr val="bg1"/>
                </a:solidFill>
                <a:latin typeface="Browallia New" pitchFamily="34" charset="-34"/>
              </a:rPr>
              <a:t> </a:t>
            </a:r>
            <a:r>
              <a:rPr lang="th-TH" sz="8800" i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ไม่เกิน</a:t>
            </a:r>
            <a:endParaRPr lang="th-TH" sz="8800" b="1" dirty="0" smtClean="0">
              <a:solidFill>
                <a:schemeClr val="bg1"/>
              </a:solidFill>
              <a:latin typeface="Browallia New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42844" y="1357298"/>
            <a:ext cx="2357454" cy="4929222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chemeClr val="tx1"/>
                </a:solidFill>
              </a:rPr>
              <a:t>ประเภท ๔</a:t>
            </a:r>
            <a:r>
              <a:rPr lang="th-TH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09534" y="4071942"/>
            <a:ext cx="928694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นอน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 rot="20651692">
            <a:off x="142844" y="1785926"/>
            <a:ext cx="2286000" cy="838200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dirty="0">
                <a:solidFill>
                  <a:srgbClr val="000000"/>
                </a:solidFill>
              </a:rPr>
              <a:t>โรงแรม</a:t>
            </a:r>
          </a:p>
        </p:txBody>
      </p:sp>
      <p:sp>
        <p:nvSpPr>
          <p:cNvPr id="13" name="ลูกศรขวา 12"/>
          <p:cNvSpPr/>
          <p:nvPr/>
        </p:nvSpPr>
        <p:spPr bwMode="auto">
          <a:xfrm>
            <a:off x="2606664" y="1352536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446458" y="1000108"/>
            <a:ext cx="5054632" cy="110967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i="1" dirty="0">
                <a:solidFill>
                  <a:schemeClr val="tx1"/>
                </a:solidFill>
              </a:rPr>
              <a:t>ห้องพัก ห้องอาหาร                                 ห้องประชุมสัมมนาและสถานบริการ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22" name="ลูกศรขวา 21"/>
          <p:cNvSpPr/>
          <p:nvPr/>
        </p:nvSpPr>
        <p:spPr bwMode="auto">
          <a:xfrm>
            <a:off x="2550166" y="2507840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3375016" y="2357430"/>
            <a:ext cx="4697446" cy="928694"/>
          </a:xfrm>
          <a:prstGeom prst="roundRect">
            <a:avLst/>
          </a:prstGeom>
          <a:solidFill>
            <a:srgbClr val="66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i="1" dirty="0">
                <a:solidFill>
                  <a:schemeClr val="tx1"/>
                </a:solidFill>
              </a:rPr>
              <a:t>มีพื้นที่ใช้สอยไม่น้อยกว่า ๑๔ </a:t>
            </a:r>
            <a:r>
              <a:rPr lang="th-TH" sz="3200" b="1" i="1" dirty="0" err="1">
                <a:solidFill>
                  <a:schemeClr val="tx1"/>
                </a:solidFill>
              </a:rPr>
              <a:t>ตร.</a:t>
            </a:r>
            <a:r>
              <a:rPr lang="th-TH" sz="3200" b="1" i="1" dirty="0">
                <a:solidFill>
                  <a:schemeClr val="tx1"/>
                </a:solidFill>
              </a:rPr>
              <a:t>ม.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24" name="ลูกศรขวา 23"/>
          <p:cNvSpPr/>
          <p:nvPr/>
        </p:nvSpPr>
        <p:spPr bwMode="auto">
          <a:xfrm>
            <a:off x="2533636" y="5291142"/>
            <a:ext cx="920677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3494078" y="5254632"/>
            <a:ext cx="4578384" cy="1214446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i="1" dirty="0">
                <a:solidFill>
                  <a:schemeClr val="bg1"/>
                </a:solidFill>
              </a:rPr>
              <a:t>มีห้องน้ำและห้องส้วม                         ใน</a:t>
            </a:r>
            <a:r>
              <a:rPr lang="th-TH" sz="3500" b="1" i="1" u="sng" dirty="0">
                <a:solidFill>
                  <a:srgbClr val="FFFF00"/>
                </a:solidFill>
              </a:rPr>
              <a:t>ห้องพักทุกห้อง</a:t>
            </a:r>
            <a:endParaRPr lang="th-TH" sz="3500" u="sng" dirty="0">
              <a:solidFill>
                <a:srgbClr val="FFFF00"/>
              </a:solidFill>
            </a:endParaRPr>
          </a:p>
        </p:txBody>
      </p:sp>
      <p:sp>
        <p:nvSpPr>
          <p:cNvPr id="42" name="สี่เหลี่ยมมุมมน 41"/>
          <p:cNvSpPr/>
          <p:nvPr/>
        </p:nvSpPr>
        <p:spPr>
          <a:xfrm>
            <a:off x="6315088" y="4470400"/>
            <a:ext cx="1828812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5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ระเบียงห้องพัก</a:t>
            </a:r>
          </a:p>
        </p:txBody>
      </p:sp>
      <p:sp>
        <p:nvSpPr>
          <p:cNvPr id="43" name="สี่เหลี่ยมมุมมน 42"/>
          <p:cNvSpPr/>
          <p:nvPr/>
        </p:nvSpPr>
        <p:spPr>
          <a:xfrm>
            <a:off x="4891090" y="4483100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ห้องส้วม</a:t>
            </a:r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3498852" y="4487866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ห้องน้ำ</a:t>
            </a:r>
          </a:p>
        </p:txBody>
      </p:sp>
      <p:sp>
        <p:nvSpPr>
          <p:cNvPr id="19489" name="ลูกศรขวา 48"/>
          <p:cNvSpPr>
            <a:spLocks noChangeArrowheads="1"/>
          </p:cNvSpPr>
          <p:nvPr/>
        </p:nvSpPr>
        <p:spPr bwMode="auto">
          <a:xfrm rot="5400000">
            <a:off x="4028281" y="3329782"/>
            <a:ext cx="428625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sp>
        <p:nvSpPr>
          <p:cNvPr id="19490" name="ลูกศรขวา 49"/>
          <p:cNvSpPr>
            <a:spLocks noChangeArrowheads="1"/>
          </p:cNvSpPr>
          <p:nvPr/>
        </p:nvSpPr>
        <p:spPr bwMode="auto">
          <a:xfrm rot="5400000">
            <a:off x="5373688" y="3328988"/>
            <a:ext cx="428625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sp>
        <p:nvSpPr>
          <p:cNvPr id="19491" name="ลูกศรขวา 50"/>
          <p:cNvSpPr>
            <a:spLocks noChangeArrowheads="1"/>
          </p:cNvSpPr>
          <p:nvPr/>
        </p:nvSpPr>
        <p:spPr bwMode="auto">
          <a:xfrm rot="5400000">
            <a:off x="6802438" y="3341688"/>
            <a:ext cx="428625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sp>
        <p:nvSpPr>
          <p:cNvPr id="56" name="สี่เหลี่ยมมุมมน 55"/>
          <p:cNvSpPr/>
          <p:nvPr/>
        </p:nvSpPr>
        <p:spPr bwMode="auto">
          <a:xfrm>
            <a:off x="3428992" y="3857625"/>
            <a:ext cx="4572032" cy="500063"/>
          </a:xfrm>
          <a:prstGeom prst="roundRect">
            <a:avLst/>
          </a:prstGeom>
          <a:solidFill>
            <a:srgbClr val="009900"/>
          </a:solidFill>
          <a:ln>
            <a:noFill/>
            <a:prstDash val="sysDot"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b="1" i="1" dirty="0">
                <a:solidFill>
                  <a:srgbClr val="000000"/>
                </a:solidFill>
              </a:rPr>
              <a:t>ไม่รวม</a:t>
            </a:r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1462066" y="4059242"/>
            <a:ext cx="915994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กิน</a:t>
            </a:r>
          </a:p>
        </p:txBody>
      </p:sp>
      <p:sp>
        <p:nvSpPr>
          <p:cNvPr id="27" name="กากบาท 26"/>
          <p:cNvSpPr/>
          <p:nvPr/>
        </p:nvSpPr>
        <p:spPr bwMode="auto">
          <a:xfrm>
            <a:off x="877858" y="4837122"/>
            <a:ext cx="714380" cy="500066"/>
          </a:xfrm>
          <a:prstGeom prst="plus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247620" y="5500702"/>
            <a:ext cx="107157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ประชุม</a:t>
            </a:r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1428728" y="5500702"/>
            <a:ext cx="928694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เที่ยว</a:t>
            </a:r>
          </a:p>
        </p:txBody>
      </p:sp>
    </p:spTree>
    <p:extLst>
      <p:ext uri="{BB962C8B-B14F-4D97-AF65-F5344CB8AC3E}">
        <p14:creationId xmlns:p14="http://schemas.microsoft.com/office/powerpoint/2010/main" val="2876691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116632"/>
            <a:ext cx="4777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คุณสมบัติผู้ขออนุญาต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417" y="1196752"/>
            <a:ext cx="9045575" cy="393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600" b="1" i="1" u="sng" dirty="0" smtClean="0">
                <a:latin typeface="Browallia New" pitchFamily="34" charset="-34"/>
                <a:cs typeface="Browallia New" pitchFamily="34" charset="-34"/>
              </a:rPr>
              <a:t>มาตรา 16 </a:t>
            </a:r>
            <a:r>
              <a:rPr lang="th-TH" sz="3600" b="1" i="1" dirty="0" smtClean="0"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ได้บัญญัติให้ผู้ขอรับใบอนุญาตต้องมีคุณสมบัติและลักษณะต้องห้าม ดังต่อไปนี้  </a:t>
            </a:r>
          </a:p>
          <a:p>
            <a:pPr>
              <a:defRPr/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1. มีอายุ</a:t>
            </a:r>
            <a:r>
              <a:rPr lang="th-TH" sz="3600" b="1" u="sng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ไม่ต่ำกว่า 20 ปีบริบูรณ์</a:t>
            </a:r>
          </a:p>
          <a:p>
            <a:pPr>
              <a:defRPr/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2. มี</a:t>
            </a:r>
            <a:r>
              <a:rPr lang="th-TH" sz="36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ภูมิลำเนาหรือถิ่นที่อยู่ในราชอาณาจักร</a:t>
            </a:r>
          </a:p>
          <a:p>
            <a:pPr>
              <a:defRPr/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3. </a:t>
            </a:r>
            <a:r>
              <a:rPr lang="th-TH" sz="36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ไม่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เป็นบุคคล</a:t>
            </a:r>
            <a:r>
              <a:rPr lang="th-TH" sz="36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ล้มละลาย</a:t>
            </a:r>
          </a:p>
          <a:p>
            <a:pPr>
              <a:defRPr/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4. </a:t>
            </a:r>
            <a:r>
              <a:rPr lang="th-TH" sz="36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ไม่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เป็นคน</a:t>
            </a:r>
            <a:r>
              <a:rPr lang="th-TH" sz="36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ไร้ความสามารถ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หรือ คน</a:t>
            </a:r>
            <a:r>
              <a:rPr lang="th-TH" sz="36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เสมือนไร้ความสามารถ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00"/>
            <a:ext cx="914400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427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116632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คุณสมบัติผู้ขออนุญาต (ต่อ)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556792"/>
            <a:ext cx="8750300" cy="432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ไม่เคย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รับโทษจำคุกโดยคำพิพากษาถึงที่สุดให้จำคุก </a:t>
            </a:r>
            <a:r>
              <a:rPr lang="th-TH" b="1" dirty="0" smtClean="0">
                <a:solidFill>
                  <a:schemeClr val="accent6"/>
                </a:solidFill>
                <a:latin typeface="Angsana New" pitchFamily="18" charset="-34"/>
                <a:cs typeface="Angsana New" pitchFamily="18" charset="-34"/>
              </a:rPr>
              <a:t>เว้นแต่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เป็นโทษสำหรับความผิดได้กระทำโดย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ประมาท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หรือความผิด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ลหุโทษ</a:t>
            </a:r>
          </a:p>
          <a:p>
            <a:pPr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ไม่เคย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ต้องคำ</a:t>
            </a:r>
            <a:r>
              <a:rPr lang="th-TH" b="1" u="sng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พิพากษาถึงที่สุดว่าได้กระทำผิด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ในความผิดเกี่ยวกับ</a:t>
            </a:r>
            <a:r>
              <a:rPr lang="th-TH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เพศ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th-TH" b="1" dirty="0" err="1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ยาเสพติด</a:t>
            </a:r>
            <a:r>
              <a:rPr lang="th-TH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 การค้าหญิงและเด็ก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th-TH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การค้าประเวณี</a:t>
            </a:r>
          </a:p>
          <a:p>
            <a:pPr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เป็นผู้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อยู่ในระหว่างสั่งพักใช้ใบอนุญาต</a:t>
            </a:r>
          </a:p>
          <a:p>
            <a:pPr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8.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ไม่เคยถูกเพิกถอนใบอนุญาต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เคยถูกเพิกถอน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ใบอนุญาต               </a:t>
            </a:r>
          </a:p>
          <a:p>
            <a:pPr marL="274320" indent="-274320"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โดยเหตุอื่นยกเว้นตามข้อ 6. แต่เวลาได้ล่วงพ้นมาแล้วไม่น้อยกว่า 3 ปี</a:t>
            </a:r>
          </a:p>
        </p:txBody>
      </p:sp>
    </p:spTree>
    <p:extLst>
      <p:ext uri="{BB962C8B-B14F-4D97-AF65-F5344CB8AC3E}">
        <p14:creationId xmlns:p14="http://schemas.microsoft.com/office/powerpoint/2010/main" val="231758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116632"/>
            <a:ext cx="4163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ข้อสังเกตคุณสมบัติ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86160" y="1487984"/>
            <a:ext cx="3528392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ไม่เคยได้รับโทษจำคุกโดยคำพิพากษาถึงที่สุดให้จำคุก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4067944" y="1844824"/>
            <a:ext cx="504056" cy="4320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788024" y="1340768"/>
            <a:ext cx="3528392" cy="19442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ต้องเป็นคำพิพากษาถึงที่สุดให้จำคุกและได้มีการจำคุก หากคำพิพากษาให้จำคุกแต่ให้รอลงอาญาไว้ก่อนไม่ถือว่าขาดคุณสมบัติตามข้อดังกล่าว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86160" y="3429000"/>
            <a:ext cx="3528392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ไม่เคยต้องคำพิพากษาถึงที่สุดว่าได้กระทำความผิด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วงเล็บปีกกาขวา 8"/>
          <p:cNvSpPr/>
          <p:nvPr/>
        </p:nvSpPr>
        <p:spPr>
          <a:xfrm>
            <a:off x="4067944" y="3429000"/>
            <a:ext cx="504056" cy="11521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5004048" y="3407400"/>
            <a:ext cx="1925960" cy="8640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1. เพศ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5004048" y="4330432"/>
            <a:ext cx="1925960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2.</a:t>
            </a:r>
            <a:r>
              <a:rPr lang="th-TH" b="1" dirty="0" err="1" smtClean="0">
                <a:solidFill>
                  <a:schemeClr val="tx1"/>
                </a:solidFill>
              </a:rPr>
              <a:t>ยาเสพติด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7037040" y="3419088"/>
            <a:ext cx="1925960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3.ค้าหญิงและเด็ก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7037040" y="4330432"/>
            <a:ext cx="1925960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4.ค้าประเวณี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4" name="คำบรรยายภาพแบบลูกศรขึ้น 13"/>
          <p:cNvSpPr/>
          <p:nvPr/>
        </p:nvSpPr>
        <p:spPr>
          <a:xfrm>
            <a:off x="5076056" y="5194528"/>
            <a:ext cx="3886944" cy="10081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พิจารณาแค่การกระทำความผิดไม่ต้องพิจารณาที่โทษ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40" y="4237412"/>
            <a:ext cx="2222376" cy="22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4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9512" y="174080"/>
            <a:ext cx="8430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เอกสารหลักฐานประกอบการขออนุญาต</a:t>
            </a:r>
            <a:endParaRPr lang="th-TH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0488" y="1340768"/>
            <a:ext cx="8713788" cy="386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th-TH" sz="5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กรณีเป็นบุคคลธรรมดา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(1) สำเนาบัตร </a:t>
            </a:r>
            <a:r>
              <a:rPr lang="th-TH" sz="2800" b="1" dirty="0" err="1" smtClean="0">
                <a:latin typeface="Browallia New" pitchFamily="34" charset="-34"/>
                <a:cs typeface="Browallia New" pitchFamily="34" charset="-34"/>
              </a:rPr>
              <a:t>ปชช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. และสำเนาทะเบียนบ้าน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(2) แบบแปลนแผนผังพร้อมรายการประกอบแบบแปลนแผนผังอาคารโรงแรมที่วิศวกรและสถาปนิก ผู้ได้รับอนุญาตตามกฎหมายลงชื่อรับรอง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(3) แผนที่แสดงบริเวณและสถานที่ตั้งของโรงแรมและ สถานที่ใกล้เคียง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(4) หลักฐานแสดงความเป็นเจ้าของอาคาร </a:t>
            </a:r>
            <a:r>
              <a:rPr lang="th-TH" sz="28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(เป็นผู้ถือกรรมสิทธิ์) หรือหนังสือแสดงความยินยอมให้ใช้อาคารในกรณีที่อาคารเป็นของผู้อื่น เช่น สิทธิในการเช่า)</a:t>
            </a:r>
          </a:p>
          <a:p>
            <a:pPr>
              <a:buFont typeface="Wingdings" pitchFamily="2" charset="2"/>
              <a:buChar char="§"/>
              <a:defRPr/>
            </a:pPr>
            <a:endParaRPr lang="th-TH" sz="2400" b="1" i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79" y="5278011"/>
            <a:ext cx="2520280" cy="148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54711"/>
            <a:ext cx="3095972" cy="210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40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7070" y="174080"/>
            <a:ext cx="8475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เอกสารหลักฐานประกอบการขออนุญาต (ต่อ)</a:t>
            </a:r>
            <a:endParaRPr lang="th-TH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981075"/>
            <a:ext cx="8750300" cy="4464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th-TH" sz="5000" b="1" i="1" u="sng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กรณีเป็นนิติบุคคล</a:t>
            </a:r>
          </a:p>
          <a:p>
            <a:pPr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(1) สำเนา</a:t>
            </a:r>
            <a:r>
              <a:rPr lang="th-TH" sz="2800" b="1" dirty="0" smtClean="0">
                <a:solidFill>
                  <a:srgbClr val="92D050"/>
                </a:solidFill>
                <a:latin typeface="Browallia New" pitchFamily="34" charset="-34"/>
                <a:cs typeface="Browallia New" pitchFamily="34" charset="-34"/>
              </a:rPr>
              <a:t>หนังสือรับรองการจดทะเบียนนิติบุคคล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วัตถุประสงค์ และมีผู้มีอำนาจลงชื่อแทนนิติบุคคลผู้ขออนุญาตประกอบธุรกิจโรงแรม (ออกให้ไม่เกินสามเดือนนับถึงวันที่ยื่นขออนุญาต)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DBD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b="1" dirty="0" smtClean="0">
                <a:latin typeface="DilleniaUPC" pitchFamily="18" charset="-34"/>
                <a:cs typeface="DilleniaUPC" pitchFamily="18" charset="-34"/>
              </a:rPr>
              <a:t>(กรมพัฒนาธุรกิจการค้า กระทรวงพาณิชย์)</a:t>
            </a:r>
          </a:p>
          <a:p>
            <a:pPr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(2) หนังสือแต่งตั้งผู้แทนนิติบุคคลซึ่งต้องเป็นกรรมการหรือบุคคลผู้มีอำนาจลงนามผูกพันนิติบุคคล</a:t>
            </a:r>
          </a:p>
          <a:p>
            <a:pPr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(3) สำเนาบัตร </a:t>
            </a:r>
            <a:r>
              <a:rPr lang="th-TH" sz="2800" b="1" dirty="0" err="1" smtClean="0">
                <a:latin typeface="Browallia New" pitchFamily="34" charset="-34"/>
                <a:cs typeface="Browallia New" pitchFamily="34" charset="-34"/>
              </a:rPr>
              <a:t>ปชช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.(กรรมการผู้มีอำนาจลงนามแทนนิติบุคคล)</a:t>
            </a:r>
          </a:p>
          <a:p>
            <a:pPr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(4) เอกสารอื่นๆ  เช่นเดียวกับบุคคลธรรมดา</a:t>
            </a:r>
          </a:p>
          <a:p>
            <a:pPr>
              <a:buFont typeface="Wingdings" pitchFamily="2" charset="2"/>
              <a:buChar char="§"/>
              <a:defRPr/>
            </a:pPr>
            <a:endParaRPr lang="th-TH" sz="2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95427"/>
            <a:ext cx="2520280" cy="148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80" y="5011752"/>
            <a:ext cx="271552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8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7070" y="174080"/>
            <a:ext cx="8475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เอกสารหลักฐานประกอบการขออนุญาต (ต่อ)</a:t>
            </a:r>
            <a:endParaRPr lang="th-TH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5817" y="1124744"/>
            <a:ext cx="889317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(5)  </a:t>
            </a:r>
            <a:r>
              <a:rPr lang="th-TH" sz="2800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กรณีโรงแรมตั้งอยู่ในเขตการบังคับใช้ พ.ร.บ. ควบคุมอาคาร พ.ศ. 2522)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ให้ใช้หลักฐานแสดงอาคารที่ใช้ประกอบธุรกิจโรงแรมได้รับอนุญาตให้ใช้อาคารเป็นโรงแรม (อ.5 หรือ อ.6) ตามกฎหมายว่าด้วยการควบคุมอาคาร </a:t>
            </a:r>
          </a:p>
          <a:p>
            <a:pPr marL="0" indent="0">
              <a:buNone/>
              <a:defRPr/>
            </a:pPr>
            <a:r>
              <a:rPr lang="th-TH" sz="2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 อ.5 คือใบอนุญาตเปลี่ยนการใช้อาคาร)(อ.6 คือ ใบรับรองการก่อสร้างอาคาร ดัดแปลงอาคาร หรือเคลื่อนย้ายอาคาร)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กรณีโรงแรมตั้งอยู่ในท้องที่ที่ไม่มีกฎหมายว่าด้วยการควบคุมอาคารใช้บังคับ</a:t>
            </a:r>
            <a:r>
              <a:rPr lang="th-TH" sz="2800" b="1" u="sng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0" indent="0">
              <a:buNone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ต้องมีหนังสือรับรองการตรวจสอบสภาพอาคารว่ามีความมั่นคงแข็งแรงและปลอดภัยจาก</a:t>
            </a:r>
          </a:p>
          <a:p>
            <a:pPr marL="0" indent="0">
              <a:buNone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ผู้ซึ่งได้รับอนุญาตประกอบวิชาชีพ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วิศวกรรม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ควบคุมตามกฎหมายว่าด้วยวิศวกร หรือได้รับอนุญาตประกอบวิชาชีพ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สถาปัตยกรรมควบคุมตาม</a:t>
            </a:r>
            <a:r>
              <a:rPr lang="th-TH" sz="28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กฎหมายว่าสถาปนิก</a:t>
            </a:r>
          </a:p>
          <a:p>
            <a:pPr marL="0" indent="0">
              <a:buNone/>
              <a:defRPr/>
            </a:pPr>
            <a:endParaRPr lang="th-TH" b="1" i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20" y="5283691"/>
            <a:ext cx="2520280" cy="148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4" y="5278011"/>
            <a:ext cx="2325692" cy="157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93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7070" y="174080"/>
            <a:ext cx="8475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เอกสารหลักฐานประกอบการขออนุญาต (ต่อ)</a:t>
            </a:r>
            <a:endParaRPr lang="th-TH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7070" y="1340768"/>
            <a:ext cx="8858250" cy="17033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2800" b="1" i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6) หนังสือรับรองการจัดทำรายการวิเคราะห์ผลกระทบสิ่งแวดล้อมของกระทรวงทรัพยากรธรรมและสิ่งแวดล้อม </a:t>
            </a:r>
            <a:r>
              <a:rPr lang="th-TH" sz="2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กรณีต้องทำ </a:t>
            </a:r>
            <a:r>
              <a:rPr lang="en-US" sz="2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EIA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(Environmental Impact Assessment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คือ โรงแรมที่มีห้องพัก 80 ห้องขึ้นไป หรือมีพื้นที่ใช้สอยตั้งแต่ 4 พันตารางเมตรขึ้นไป</a:t>
            </a:r>
            <a:endParaRPr lang="th-TH" sz="4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5661" y="2780928"/>
            <a:ext cx="885825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i="1" dirty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sz="2400" b="1" dirty="0">
                <a:latin typeface="Browallia New" pitchFamily="34" charset="-34"/>
                <a:cs typeface="+mj-cs"/>
              </a:rPr>
              <a:t>กรณีต้องทำ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Browallia New" pitchFamily="34" charset="-34"/>
                <a:cs typeface="+mj-cs"/>
              </a:rPr>
              <a:t>IEE </a:t>
            </a:r>
            <a:r>
              <a:rPr lang="en-US" sz="2000" dirty="0">
                <a:latin typeface="Andalus" pitchFamily="18" charset="-78"/>
                <a:cs typeface="+mj-cs"/>
              </a:rPr>
              <a:t>(Initial Environmental Examination</a:t>
            </a:r>
            <a:r>
              <a:rPr lang="th-TH" sz="2000" dirty="0">
                <a:latin typeface="Andalus" pitchFamily="18" charset="-78"/>
                <a:cs typeface="+mj-cs"/>
              </a:rPr>
              <a:t>)</a:t>
            </a:r>
            <a:r>
              <a:rPr lang="en-US" sz="2000" dirty="0">
                <a:latin typeface="Andalus" pitchFamily="18" charset="-78"/>
                <a:cs typeface="+mj-cs"/>
              </a:rPr>
              <a:t> </a:t>
            </a:r>
            <a:r>
              <a:rPr lang="th-TH" sz="2400" b="1" dirty="0">
                <a:latin typeface="Browallia New" pitchFamily="34" charset="-34"/>
                <a:cs typeface="+mj-cs"/>
              </a:rPr>
              <a:t>คือ โรงแรมที่มีห้องพักตั้งแต่ </a:t>
            </a:r>
            <a:r>
              <a:rPr lang="th-TH" sz="2000" b="1" dirty="0" smtClean="0">
                <a:latin typeface="Browallia New" pitchFamily="34" charset="-34"/>
                <a:cs typeface="+mj-cs"/>
              </a:rPr>
              <a:t>10 </a:t>
            </a:r>
            <a:r>
              <a:rPr lang="th-TH" sz="2000" b="1" dirty="0">
                <a:latin typeface="Browallia New" pitchFamily="34" charset="-34"/>
                <a:cs typeface="+mj-cs"/>
              </a:rPr>
              <a:t>– 79 ห้อง </a:t>
            </a:r>
            <a:r>
              <a:rPr lang="th-TH" sz="2400" b="1" dirty="0">
                <a:latin typeface="Browallia New" pitchFamily="34" charset="-34"/>
                <a:cs typeface="+mj-cs"/>
              </a:rPr>
              <a:t>สำหรับโรงแรมที่ตั้งอยู่ในเขตพื้นที่คุ้มครองสิ่งแวดล้อมตาม พ.ร.บ.ส่งเสริมและรักษาคุณภาพสิ่งแวดล้อมแห่งชาติ พ.ศ. 2535 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ใน</a:t>
            </a:r>
            <a:r>
              <a:rPr lang="th-TH" sz="2400" b="1" dirty="0">
                <a:solidFill>
                  <a:srgbClr val="FFFF00"/>
                </a:solidFill>
                <a:latin typeface="Browallia New" pitchFamily="34" charset="-34"/>
                <a:cs typeface="+mj-cs"/>
              </a:rPr>
              <a:t> </a:t>
            </a:r>
            <a:r>
              <a:rPr lang="th-TH" sz="2400" b="1" dirty="0">
                <a:latin typeface="Browallia New" pitchFamily="34" charset="-34"/>
                <a:cs typeface="+mj-cs"/>
              </a:rPr>
              <a:t>6 </a:t>
            </a: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พื้นที่ ได้แก่  </a:t>
            </a:r>
            <a:r>
              <a:rPr lang="th-TH" sz="2400" b="1" dirty="0">
                <a:latin typeface="Browallia New" pitchFamily="34" charset="-34"/>
                <a:cs typeface="+mj-cs"/>
              </a:rPr>
              <a:t>(1) </a:t>
            </a:r>
            <a:r>
              <a:rPr lang="th-TH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จว</a:t>
            </a: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.พังงา (อ.คุระบุรี อ.ตะกั่วป่า อ.ท้ายเหมือง อ.ทับปุด อ.เมือง</a:t>
            </a:r>
            <a:r>
              <a:rPr lang="th-T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พังงา  อ.</a:t>
            </a: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ตะกั่วทุ่ง และ อ.เกาะยาว พ.ศ. 2550  </a:t>
            </a:r>
            <a:r>
              <a:rPr lang="th-T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 </a:t>
            </a:r>
            <a:r>
              <a:rPr lang="th-TH" sz="2400" b="1" dirty="0">
                <a:latin typeface="Browallia New" pitchFamily="34" charset="-34"/>
                <a:cs typeface="+mj-cs"/>
              </a:rPr>
              <a:t>(2.) </a:t>
            </a:r>
            <a:r>
              <a:rPr lang="th-TH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จว</a:t>
            </a: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.ภูเก็ต พ.ศ. </a:t>
            </a:r>
            <a:r>
              <a:rPr lang="th-T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2553 </a:t>
            </a:r>
            <a:r>
              <a:rPr lang="th-TH" sz="2400" b="1" dirty="0" smtClean="0">
                <a:latin typeface="Browallia New" pitchFamily="34" charset="-34"/>
                <a:cs typeface="+mj-cs"/>
              </a:rPr>
              <a:t>(3</a:t>
            </a:r>
            <a:r>
              <a:rPr lang="th-TH" sz="2400" b="1" dirty="0">
                <a:latin typeface="Browallia New" pitchFamily="34" charset="-34"/>
                <a:cs typeface="+mj-cs"/>
              </a:rPr>
              <a:t>.) </a:t>
            </a:r>
            <a:r>
              <a:rPr lang="th-TH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จว</a:t>
            </a: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.กระบี่ พ.ศ. </a:t>
            </a:r>
            <a:r>
              <a:rPr lang="th-T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2553</a:t>
            </a:r>
            <a:r>
              <a:rPr lang="th-TH" sz="2400" b="1" dirty="0" smtClean="0">
                <a:latin typeface="Browallia New" pitchFamily="34" charset="-34"/>
                <a:cs typeface="+mj-cs"/>
              </a:rPr>
              <a:t>(4</a:t>
            </a:r>
            <a:r>
              <a:rPr lang="th-TH" sz="2400" b="1" dirty="0">
                <a:latin typeface="Browallia New" pitchFamily="34" charset="-34"/>
                <a:cs typeface="+mj-cs"/>
              </a:rPr>
              <a:t>) </a:t>
            </a:r>
            <a:r>
              <a:rPr lang="th-TH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จว</a:t>
            </a: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.ชลบุรี พ.ศ. 2553  (อ.บางละมุง และ อ.สัตหีบ) </a:t>
            </a:r>
            <a:r>
              <a:rPr lang="th-T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 </a:t>
            </a:r>
            <a:r>
              <a:rPr lang="th-TH" sz="2400" b="1" dirty="0" smtClean="0">
                <a:latin typeface="Browallia New" pitchFamily="34" charset="-34"/>
                <a:cs typeface="+mj-cs"/>
              </a:rPr>
              <a:t>(</a:t>
            </a:r>
            <a:r>
              <a:rPr lang="th-TH" sz="2400" b="1" dirty="0">
                <a:latin typeface="Browallia New" pitchFamily="34" charset="-34"/>
                <a:cs typeface="+mj-cs"/>
              </a:rPr>
              <a:t>5)</a:t>
            </a:r>
            <a:r>
              <a:rPr lang="th-TH" sz="2400" b="1" dirty="0">
                <a:solidFill>
                  <a:srgbClr val="FFFF00"/>
                </a:solidFill>
                <a:latin typeface="Browallia New" pitchFamily="34" charset="-34"/>
                <a:cs typeface="+mj-cs"/>
              </a:rPr>
              <a:t> </a:t>
            </a:r>
            <a:r>
              <a:rPr lang="th-TH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จว</a:t>
            </a: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.เพชรบุรี พ.ศ. 2553 (อ.บ้านแหลม,อ.เมืองเพชรบุรี,อ.ท่ายาง และ อ.ชะอำ)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2400" b="1" dirty="0">
                <a:latin typeface="Browallia New" pitchFamily="34" charset="-34"/>
                <a:cs typeface="+mj-cs"/>
              </a:rPr>
              <a:t>(6) </a:t>
            </a:r>
            <a:r>
              <a:rPr lang="th-TH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จว</a:t>
            </a: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itchFamily="34" charset="-34"/>
                <a:cs typeface="+mj-cs"/>
              </a:rPr>
              <a:t>.ประจวบคีรีขันธ์ พ.ศ. 2553 (อ.หัวหิน และ อ.ปราณบุรี)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95427"/>
            <a:ext cx="2520280" cy="148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80" y="5011752"/>
            <a:ext cx="271552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986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116632"/>
            <a:ext cx="849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สรุปเอกสารที่เกี่ยวข้องในการขออนุญาต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93016" y="2924944"/>
            <a:ext cx="3168352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cs typeface="+mj-cs"/>
              </a:rPr>
              <a:t>1.เอกสารเกี่ยวกับตัวผู้ยื่นขอรับใบอนุญาต</a:t>
            </a:r>
            <a:endParaRPr lang="th-TH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ลูกศรโค้งขึ้น 3"/>
          <p:cNvSpPr/>
          <p:nvPr/>
        </p:nvSpPr>
        <p:spPr>
          <a:xfrm>
            <a:off x="3491880" y="2991768"/>
            <a:ext cx="720080" cy="288032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10706" y="2434288"/>
            <a:ext cx="21254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cs typeface="+mj-cs"/>
              </a:rPr>
              <a:t>บุคคลธรรมดา</a:t>
            </a:r>
            <a:endParaRPr lang="th-TH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ลูกศรขวาท้ายขีด 5"/>
          <p:cNvSpPr/>
          <p:nvPr/>
        </p:nvSpPr>
        <p:spPr>
          <a:xfrm>
            <a:off x="6580146" y="2549148"/>
            <a:ext cx="288032" cy="160940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946328" y="1883516"/>
            <a:ext cx="2125424" cy="1479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cs typeface="+mj-cs"/>
              </a:rPr>
              <a:t>สำเนาบัตรประจำตัวประชาชน , ทะเบียนบ้าน</a:t>
            </a:r>
            <a:endParaRPr lang="th-TH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ลูกศรโค้งลง 7"/>
          <p:cNvSpPr/>
          <p:nvPr/>
        </p:nvSpPr>
        <p:spPr>
          <a:xfrm>
            <a:off x="3491880" y="3825044"/>
            <a:ext cx="720080" cy="21602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211960" y="4221088"/>
            <a:ext cx="21254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cs typeface="+mj-cs"/>
              </a:rPr>
              <a:t>นิติบุคคล</a:t>
            </a:r>
            <a:endParaRPr lang="th-TH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ลูกศรขวาท้ายขีด 9"/>
          <p:cNvSpPr/>
          <p:nvPr/>
        </p:nvSpPr>
        <p:spPr>
          <a:xfrm>
            <a:off x="6436130" y="4392646"/>
            <a:ext cx="288032" cy="160940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793928" y="4221088"/>
            <a:ext cx="2277824" cy="2167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cs typeface="+mj-cs"/>
              </a:rPr>
              <a:t>1.สำเนาหนังสือรับรอง/หลักฐานการเป็นนิติบุคคล</a:t>
            </a:r>
          </a:p>
          <a:p>
            <a:r>
              <a:rPr lang="th-TH" sz="2000" b="1" dirty="0" smtClean="0">
                <a:solidFill>
                  <a:schemeClr val="tx1"/>
                </a:solidFill>
                <a:cs typeface="+mj-cs"/>
              </a:rPr>
              <a:t>2.หนังสือแต่งตั้งผู้แทนนิติบุคคลซึ่งต้องเป็นกรรมการ/ผู้มีอำนาจลงนามผูกพัน</a:t>
            </a:r>
            <a:endParaRPr lang="th-TH" sz="20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2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11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3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116632"/>
            <a:ext cx="849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สรุปเอกสารที่เกี่ยวข้องในการขออนุญาต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059832" y="836712"/>
            <a:ext cx="3168352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2.เอกสารเกี่ยวกับตัวอาคาร</a:t>
            </a:r>
            <a:endParaRPr lang="th-TH" sz="28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051" name="Picture 3" descr="C:\Users\Inspiron3650\AppData\Local\Microsoft\Windows\INetCache\IE\10YHGOJG\165693_1206011148390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85456"/>
            <a:ext cx="3237984" cy="2428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spiron3650\AppData\Local\Microsoft\Windows\INetCache\IE\UVBRJ3S8\65157_150608085800287946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4574838"/>
            <a:ext cx="2854699" cy="2139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nspiron3650\AppData\Local\Microsoft\Windows\INetCache\IE\SYGYY5RH\72866_Mai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31" y="4373193"/>
            <a:ext cx="3312368" cy="234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196068631"/>
              </p:ext>
            </p:extLst>
          </p:nvPr>
        </p:nvGraphicFramePr>
        <p:xfrm>
          <a:off x="827584" y="198884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983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83568" y="188640"/>
            <a:ext cx="173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โรงแรม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47" y="1875788"/>
            <a:ext cx="3200400" cy="17526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348880"/>
            <a:ext cx="1856747" cy="139256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23" y="1424955"/>
            <a:ext cx="2466975" cy="184785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64" y="4077073"/>
            <a:ext cx="2714496" cy="206871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6" y="4077072"/>
            <a:ext cx="2619375" cy="174307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016"/>
            <a:ext cx="203491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8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116632"/>
            <a:ext cx="849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สรุปเอกสารที่เกี่ยวข้องในการขออนุญาต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539552" y="2564904"/>
            <a:ext cx="316835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3.เอกสารการจัดทำรายงานผลกระทบสิ่งแวดล้อม</a:t>
            </a:r>
            <a:endParaRPr lang="th-TH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ลูกศรขวาท้ายขีด 3"/>
          <p:cNvSpPr/>
          <p:nvPr/>
        </p:nvSpPr>
        <p:spPr>
          <a:xfrm>
            <a:off x="3995936" y="2924944"/>
            <a:ext cx="576064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788024" y="2564904"/>
            <a:ext cx="316835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เฉพาะโรงแรมที่ต้องทำรายงาน ฯ</a:t>
            </a:r>
            <a:endParaRPr lang="th-TH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5076056" y="378904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EIA</a:t>
            </a:r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6516216" y="3754864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IEE</a:t>
            </a:r>
            <a:endParaRPr lang="th-TH" dirty="0"/>
          </a:p>
        </p:txBody>
      </p:sp>
      <p:pic>
        <p:nvPicPr>
          <p:cNvPr id="3076" name="Picture 4" descr="C:\Users\Inspiron3650\AppData\Local\Microsoft\Windows\INetCache\IE\10YHGOJG\194958_Ma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15" y="4703440"/>
            <a:ext cx="2326316" cy="1804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nspiron3650\AppData\Local\Microsoft\Windows\INetCache\IE\UVBRJ3S8\10604_1209111625416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69264"/>
            <a:ext cx="2451463" cy="1838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94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6481" y="330032"/>
            <a:ext cx="896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กรณีนายทะเบียนพิจารณาไม่ต่อใบอนุญาต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Inspiron3650\AppData\Local\Microsoft\Windows\INetCache\IE\10YHGOJG\No_admittance_sig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448073" cy="2448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0640" y="1484784"/>
            <a:ext cx="8839200" cy="453548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1. ผู้ขอรับใบอนุญาต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ขาดคุณสมบัติหรือลักษณะต้องห้ามตามมาตรา 16          </a:t>
            </a:r>
          </a:p>
          <a:p>
            <a:pPr marL="1143000" indent="-1143000"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2. ผู้ขอรับใบอนุญาตเป็นคน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ต่างด้าวขาดคุณสมบัติหรือลักษณะต้องห้ามตาม</a:t>
            </a:r>
          </a:p>
          <a:p>
            <a:pPr marL="1143000" indent="-1143000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กฎหมายว่าด้วยการประกอบธุรกิจของคนต่างด้าว พ.ศ. 2542 </a:t>
            </a:r>
          </a:p>
          <a:p>
            <a:pPr marL="0" indent="0">
              <a:buNone/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อาคารหรือสถานที่ตั้งไม่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เป็นไปตามหลักเกณฑ์ที่กำหนดไว้ในกฎกระทรวงกำหนดประเภทและหลักเกณฑ์การประกอบธุรกิจโรงแรม พ.ศ. 2551</a:t>
            </a:r>
          </a:p>
          <a:p>
            <a:pPr marL="0" indent="0">
              <a:buNone/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ที่ดินและอาคาร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ที่ใช้เป็นที่ตั้งโรงแรมผู้ขออนุญาต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ไม่เป็นผู้ถือกรรมสิทธิ์ หรือไม่มีสิทธิ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ครอบครองหรือไม่มีสิทธิใช้ประโยชน์ที่ดินและอาคารดังกล่าว เช่น สิทธิในการเช่า  การยินยอมให้ใช้ประโยชน์ในที่ดินและอาคารเพื่อประกอบธุรกิจโรงแรม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823454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6481" y="330032"/>
            <a:ext cx="896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กรณีนายทะเบียนพิจารณาไม่ต่อใบอนุญาต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484784"/>
            <a:ext cx="8594725" cy="4897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 algn="thaiDist">
              <a:buFont typeface="Wingdings" pitchFamily="2" charset="2"/>
              <a:buNone/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อาคาร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ที่อยู่ภายใต้บังคับตามกฎหมายว่าด้วยการควบคุมการ</a:t>
            </a:r>
          </a:p>
          <a:p>
            <a:pPr marL="1143000" indent="-1143000" algn="thaiDist">
              <a:buFont typeface="Wingdings" pitchFamily="2" charset="2"/>
              <a:buNone/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ก่อสร้าง</a:t>
            </a:r>
            <a:r>
              <a:rPr lang="th-TH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ไม่ถูกต้องตามหลักเกณฑ์ที่กำหนดตามกฎหมาย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ว่าด้วยการ</a:t>
            </a:r>
          </a:p>
          <a:p>
            <a:pPr marL="1143000" indent="-1143000" algn="thaiDist">
              <a:buFont typeface="Wingdings" pitchFamily="2" charset="2"/>
              <a:buNone/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ควบคุมอาคาร พ.ศ.2522 กฎหมายผังเมืองพ.ศ.2518 กฎหมายว่า</a:t>
            </a:r>
          </a:p>
          <a:p>
            <a:pPr marL="1143000" indent="-1143000" algn="thaiDist">
              <a:buFont typeface="Wingdings" pitchFamily="2" charset="2"/>
              <a:buNone/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ด้วยการป้องกันและบรรเทาสาธารณภัย พ.ศ.2550 กฎหมายว่าด้วย</a:t>
            </a:r>
          </a:p>
          <a:p>
            <a:pPr marL="1143000" indent="-1143000" algn="thaiDist">
              <a:buFont typeface="Wingdings" pitchFamily="2" charset="2"/>
              <a:buNone/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การสาธารณสุข พ.ศ. 2535 และกฎหมายว่าด้วยการส่งเสริมและ</a:t>
            </a:r>
          </a:p>
          <a:p>
            <a:pPr marL="1143000" indent="-1143000" algn="thaiDist">
              <a:buFont typeface="Wingdings" pitchFamily="2" charset="2"/>
              <a:buNone/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รักษาสิ่งแวดล้อมแห่งชาติ พ.ศ. 2535     </a:t>
            </a:r>
          </a:p>
          <a:p>
            <a:pPr marL="1143000" indent="-1143000" algn="thaiDist">
              <a:buFont typeface="Wingdings" pitchFamily="2" charset="2"/>
              <a:buNone/>
              <a:defRPr/>
            </a:pP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39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 New" pitchFamily="18" charset="-34"/>
                <a:cs typeface="Angsana New" pitchFamily="18" charset="-34"/>
              </a:rPr>
              <a:t>เหตุสำคัญอื่น</a:t>
            </a: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อย่างอื่นๆ ที่ปรากฏชัดทำให้ไม่สมควรประกอบธุรกิจ</a:t>
            </a:r>
          </a:p>
          <a:p>
            <a:pPr marL="1143000" indent="-1143000" algn="thaiDist">
              <a:buFont typeface="Wingdings" pitchFamily="2" charset="2"/>
              <a:buNone/>
              <a:defRPr/>
            </a:pP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โรงแรม</a:t>
            </a:r>
            <a:endParaRPr lang="th-TH" sz="26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3708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188640"/>
            <a:ext cx="381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/>
                <a:solidFill>
                  <a:schemeClr val="accent3"/>
                </a:solidFill>
                <a:effectLst/>
              </a:rPr>
              <a:t>การต่อใบอนุญาต</a:t>
            </a:r>
            <a:endParaRPr lang="th-TH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50237"/>
            <a:ext cx="4752528" cy="277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385888"/>
            <a:ext cx="8642350" cy="36433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6000" b="1" i="1" u="sng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มาตรา 21 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6000" b="1" dirty="0" smtClean="0">
                <a:latin typeface="Browallia New" pitchFamily="34" charset="-34"/>
                <a:cs typeface="Browallia New" pitchFamily="34" charset="-34"/>
              </a:rPr>
              <a:t>การขอต่ออายุใบอนุญาต ให้ยื่นคำขอ</a:t>
            </a:r>
            <a:r>
              <a:rPr lang="th-TH" sz="60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ก่อนวันที่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60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ใบอนุญาตสิ้นอายุ</a:t>
            </a:r>
            <a:r>
              <a:rPr lang="th-TH" sz="6000" b="1" dirty="0" smtClean="0">
                <a:latin typeface="Browallia New" pitchFamily="34" charset="-34"/>
                <a:cs typeface="Browallia New" pitchFamily="34" charset="-34"/>
              </a:rPr>
              <a:t> เมื่อได้ยื่นคำขอแล้วให้ถือว่าผู้ยื่น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6000" b="1" dirty="0" smtClean="0">
                <a:latin typeface="Browallia New" pitchFamily="34" charset="-34"/>
                <a:cs typeface="Browallia New" pitchFamily="34" charset="-34"/>
              </a:rPr>
              <a:t>คำขออยู่ในฐานะผู้รับใบอนุญาต จนกว่าจะมีคำสั่ง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6000" b="1" dirty="0" smtClean="0">
                <a:latin typeface="Browallia New" pitchFamily="34" charset="-34"/>
                <a:cs typeface="Browallia New" pitchFamily="34" charset="-34"/>
              </a:rPr>
              <a:t>ที่สุด ไม่อนุญาตให้ต่ออายุใบอนุญาต</a:t>
            </a:r>
            <a:endParaRPr lang="th-TH" sz="34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40803"/>
            <a:ext cx="3960440" cy="225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782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188640"/>
            <a:ext cx="381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/>
                <a:solidFill>
                  <a:schemeClr val="accent3"/>
                </a:solidFill>
                <a:effectLst/>
              </a:rPr>
              <a:t>การต่อใบอนุญาต</a:t>
            </a:r>
            <a:endParaRPr lang="th-TH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25765"/>
            <a:ext cx="4752528" cy="277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84838" y="1268760"/>
            <a:ext cx="8496944" cy="4154016"/>
          </a:xfrm>
        </p:spPr>
        <p:txBody>
          <a:bodyPr/>
          <a:lstStyle/>
          <a:p>
            <a:pPr marL="274320" indent="-274320" algn="thaiDist">
              <a:defRPr/>
            </a:pPr>
            <a:r>
              <a:rPr lang="th-TH" b="1" i="1" u="sng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มาตรา 21 </a:t>
            </a:r>
          </a:p>
          <a:p>
            <a:pPr marL="274320" indent="-274320" algn="thaiDist">
              <a:defRPr/>
            </a:pPr>
            <a:r>
              <a:rPr lang="th-TH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   ถ้าผลการตรวจสอบปรากฏว่าโรงแรมมีลักษณะถูกต้องตามที่กำหนดให้นายทะเบียนต่ออายุใบอนุญาตให้ หากมีกรณีที่ไม่ถูกต้อง ให้นายทะเบียนสั่งแก้ไขให้ถูกต้องภายในระยะเวลาที่กำหนด เมื่อแก้ไขแล้วให้ต่ออายุใบอนุญาตได้ ถ้าหากไม่แก้ไขภายในระยะเวลาที่กำหนดให้มีคำสั่งไม่ต่ออายุใบอนุญาต </a:t>
            </a:r>
            <a:endParaRPr lang="th-TH" sz="16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" y="4540803"/>
            <a:ext cx="3960440" cy="225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685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7544" y="188640"/>
            <a:ext cx="381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/>
                <a:solidFill>
                  <a:schemeClr val="accent3"/>
                </a:solidFill>
                <a:effectLst/>
              </a:rPr>
              <a:t>การต่อใบอนุญาต</a:t>
            </a:r>
            <a:endParaRPr lang="th-TH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25765"/>
            <a:ext cx="4752528" cy="277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950" y="1340768"/>
            <a:ext cx="8856663" cy="35448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th-TH" sz="6000" b="1" i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มาตรา 21 วรรคสาม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sz="4500" b="1" dirty="0" smtClean="0">
                <a:latin typeface="Browallia New" pitchFamily="34" charset="-34"/>
                <a:cs typeface="Browallia New" pitchFamily="34" charset="-34"/>
              </a:rPr>
              <a:t>ผู้ยื่นคำขอต่ออายุใบอนุญาต</a:t>
            </a:r>
            <a:r>
              <a:rPr lang="th-TH" sz="45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ไม่ทัน</a:t>
            </a:r>
            <a:r>
              <a:rPr lang="th-TH" sz="4500" b="1" dirty="0" smtClean="0">
                <a:latin typeface="Browallia New" pitchFamily="34" charset="-34"/>
                <a:cs typeface="Browallia New" pitchFamily="34" charset="-34"/>
              </a:rPr>
              <a:t>กำหนดเวลาให้ยื่นคำขอต่ออายุใบอนุญาตภายใน</a:t>
            </a:r>
            <a:r>
              <a:rPr lang="th-TH" sz="45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หกสิบวัน </a:t>
            </a:r>
            <a:r>
              <a:rPr lang="th-TH" sz="4500" b="1" dirty="0" smtClean="0">
                <a:latin typeface="Browallia New" pitchFamily="34" charset="-34"/>
                <a:cs typeface="Browallia New" pitchFamily="34" charset="-34"/>
              </a:rPr>
              <a:t>นับแต่วันที่ใบอนุญาตสิ้นอายุ แต่เมื่อได้รับอนุญาตต้อง</a:t>
            </a:r>
            <a:r>
              <a:rPr lang="th-TH" sz="45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เสียค่าปรับ</a:t>
            </a:r>
            <a:r>
              <a:rPr lang="th-TH" sz="4500" b="1" dirty="0" smtClean="0">
                <a:latin typeface="Browallia New" pitchFamily="34" charset="-34"/>
                <a:cs typeface="Browallia New" pitchFamily="34" charset="-34"/>
              </a:rPr>
              <a:t>เพิ่มอีก</a:t>
            </a:r>
            <a:r>
              <a:rPr lang="th-TH" sz="45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ร้อยละยี่สิบ</a:t>
            </a:r>
            <a:r>
              <a:rPr lang="th-TH" sz="4500" b="1" dirty="0" smtClean="0">
                <a:latin typeface="Browallia New" pitchFamily="34" charset="-34"/>
                <a:cs typeface="Browallia New" pitchFamily="34" charset="-34"/>
              </a:rPr>
              <a:t>ของค่าธรรมเนียมต่ออายุใบอนุญาต </a:t>
            </a:r>
            <a:r>
              <a:rPr lang="th-TH" sz="45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หากพ้น</a:t>
            </a:r>
            <a:r>
              <a:rPr lang="th-TH" sz="4500" b="1" dirty="0" smtClean="0">
                <a:latin typeface="Browallia New" pitchFamily="34" charset="-34"/>
                <a:cs typeface="Browallia New" pitchFamily="34" charset="-34"/>
              </a:rPr>
              <a:t>กำหนดหกสิบวันต้องดำเนินการเสมือน</a:t>
            </a:r>
            <a:r>
              <a:rPr lang="th-TH" sz="45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ขออนุญาตใหม่</a:t>
            </a:r>
            <a:r>
              <a:rPr lang="th-TH" sz="4500" b="1" dirty="0" smtClean="0">
                <a:latin typeface="Browallia New" pitchFamily="34" charset="-34"/>
                <a:cs typeface="Browallia New" pitchFamily="34" charset="-34"/>
              </a:rPr>
              <a:t>” 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" y="4540803"/>
            <a:ext cx="3960440" cy="225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111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116632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การโอนใบอนุญาต (โอนธรรมดา)</a:t>
            </a:r>
            <a:endParaRPr lang="th-TH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8763" y="1412875"/>
            <a:ext cx="8569325" cy="3903663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" pitchFamily="2" charset="2"/>
              <a:buNone/>
              <a:defRPr/>
            </a:pPr>
            <a:r>
              <a:rPr lang="th-TH" sz="7500" b="1" i="1" u="sng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มาตรา 24</a:t>
            </a:r>
          </a:p>
          <a:p>
            <a:pPr marL="274320" indent="-274320" algn="thaiDi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h-TH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4800" b="1" dirty="0" smtClean="0">
                <a:latin typeface="Browallia New" pitchFamily="34" charset="-34"/>
                <a:cs typeface="Browallia New" pitchFamily="34" charset="-34"/>
              </a:rPr>
              <a:t>การโอนใบอนุญาตให้แก่บุคคลซึ่งมีคุณสมบัติและไม่มีลักษณะต้องห้ามตามมาตรา 16 ให้กระทำได้เมื่อได้รับอนุญาตจากนายทะเบียน</a:t>
            </a:r>
            <a:endParaRPr lang="th-TH" sz="35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122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98" y="4581128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1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16632"/>
            <a:ext cx="787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การโอนใบอนุญาตโรงแรม (กรณีตาย)</a:t>
            </a:r>
            <a:endParaRPr lang="th-TH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312863"/>
            <a:ext cx="8504238" cy="4348162"/>
          </a:xfrm>
          <a:prstGeom prst="rect">
            <a:avLst/>
          </a:prstGeom>
        </p:spPr>
        <p:txBody>
          <a:bodyPr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" pitchFamily="2" charset="2"/>
              <a:buNone/>
              <a:defRPr/>
            </a:pPr>
            <a:r>
              <a:rPr lang="th-TH" sz="13500" b="1" i="1" u="sng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มาตรา 25                                                    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8600" b="1" dirty="0" smtClean="0">
                <a:latin typeface="Browallia New" pitchFamily="34" charset="-34"/>
                <a:cs typeface="Browallia New" pitchFamily="34" charset="-34"/>
              </a:rPr>
              <a:t>ในกรณีผู้ประกอบธุรกิจโรงแรมถึงแก่ความตาย และทายาทมีความประสงค์จะ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8600" b="1" dirty="0" smtClean="0">
                <a:latin typeface="Browallia New" pitchFamily="34" charset="-34"/>
                <a:cs typeface="Browallia New" pitchFamily="34" charset="-34"/>
              </a:rPr>
              <a:t>ดำเนินธุรกิจโรงแรมต่อไป ให้ผู้จัดการมรดกหรือทายาทซึ่งมีคุณสมบัติและไม่มี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8600" b="1" dirty="0" smtClean="0">
                <a:latin typeface="Browallia New" pitchFamily="34" charset="-34"/>
                <a:cs typeface="Browallia New" pitchFamily="34" charset="-34"/>
              </a:rPr>
              <a:t>ลักษณะต้องห้ามตามมาตรา 16 หรือในกรณีที่มีทายาทหลายคนให้ทายาท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8600" b="1" dirty="0" smtClean="0">
                <a:latin typeface="Browallia New" pitchFamily="34" charset="-34"/>
                <a:cs typeface="Browallia New" pitchFamily="34" charset="-34"/>
              </a:rPr>
              <a:t>ด้วยกันตกลงตั้งทายาทคนหนึ่งซึ่งมีคุณสมบัติและไม่มีลักษณะต้องห้ามตาม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8600" b="1" dirty="0" smtClean="0">
                <a:latin typeface="Browallia New" pitchFamily="34" charset="-34"/>
                <a:cs typeface="Browallia New" pitchFamily="34" charset="-34"/>
              </a:rPr>
              <a:t>มาตรา 16 ยื่นคำขอต่อนายทะเบียนเพื่อขอรับโอนใบอนุญาต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8600" b="1" i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ภายใน 180 วันนับแต่วันที่ผู้ประกอบธุรกิจโรงแรมตาย</a:t>
            </a:r>
            <a:r>
              <a:rPr lang="th-TH" sz="8600" b="1" i="1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marL="274320" indent="-274320" algn="thaiDist">
              <a:buFont typeface="Wingdings" pitchFamily="2" charset="2"/>
              <a:buNone/>
              <a:defRPr/>
            </a:pPr>
            <a:r>
              <a:rPr lang="th-TH" sz="8000" b="1" i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ถ้ามิได้ยื่นคำขอภายในระยะเวลาที่กำหนดให้ถือว่าใบอนุญาตสิ้นอายุ</a:t>
            </a:r>
          </a:p>
        </p:txBody>
      </p:sp>
      <p:pic>
        <p:nvPicPr>
          <p:cNvPr id="4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98" y="4581128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87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116632"/>
            <a:ext cx="6516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การเลิกประกอบกิจการโรงแรม</a:t>
            </a:r>
            <a:endParaRPr lang="th-TH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412776"/>
            <a:ext cx="8713787" cy="3716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th-TH" sz="7500" b="1" i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มาตรา 27...</a:t>
            </a:r>
          </a:p>
          <a:p>
            <a:pPr algn="thaiDist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5000" b="1" i="1" dirty="0" smtClean="0">
                <a:latin typeface="Browallia New" pitchFamily="34" charset="-34"/>
                <a:cs typeface="Browallia New" pitchFamily="34" charset="-34"/>
              </a:rPr>
              <a:t>   “เลิกกิจการในระหว่างอายุใบอนุญาตหรือเมื่อใบอนุญาตหมดอายุ จะต้องแจ้งให้นายทะเบียนทราบ</a:t>
            </a:r>
            <a:r>
              <a:rPr lang="th-TH" sz="5000" b="1" i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ล่วงหน้าไม่น้อยกว่า 15 วัน</a:t>
            </a:r>
            <a:r>
              <a:rPr lang="th-TH" sz="5000" b="1" i="1" dirty="0" smtClean="0">
                <a:latin typeface="Browallia New" pitchFamily="34" charset="-34"/>
                <a:cs typeface="Browallia New" pitchFamily="34" charset="-34"/>
              </a:rPr>
              <a:t>”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lang="th-TH" b="1" i="1" dirty="0" smtClean="0">
              <a:solidFill>
                <a:srgbClr val="00FFFF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h-TH" sz="3500" b="1" i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3500" b="1" i="1" dirty="0" err="1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นทบ</a:t>
            </a:r>
            <a:r>
              <a:rPr lang="th-TH" sz="3500" b="1" i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.ประทับตรายกเลิกไว้หน้าใบอนุญาต พร้อมลงลายมือชื่อกำกับและประทับตราประจำตำแหน่ง และเรียกคืน ใบอนุญาตและจำหน่ายออกจากทะเบียนด้วย)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27" y="4799735"/>
            <a:ext cx="3221898" cy="196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Inspiron3650\AppData\Local\Microsoft\Windows\INetCache\IE\UVBRJ3S8\boy_thinking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13874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32631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091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16632"/>
            <a:ext cx="6513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การเลิกประกอบกิจการ 3 กรณี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11560" y="1556792"/>
            <a:ext cx="244827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1.โดยผลของกฎหมาย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เครื่องหมายบั้ง 3"/>
          <p:cNvSpPr/>
          <p:nvPr/>
        </p:nvSpPr>
        <p:spPr>
          <a:xfrm>
            <a:off x="3527884" y="1772816"/>
            <a:ext cx="360040" cy="28803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283968" y="1017514"/>
            <a:ext cx="4536504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endParaRPr lang="th-TH" sz="2400" b="1" dirty="0" smtClean="0"/>
          </a:p>
          <a:p>
            <a:pPr>
              <a:spcBef>
                <a:spcPct val="0"/>
              </a:spcBef>
              <a:defRPr/>
            </a:pP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ม.26 </a:t>
            </a:r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cs typeface="+mj-cs"/>
              </a:rPr>
              <a:t>หากผู้ประกอบ</a:t>
            </a:r>
            <a:r>
              <a:rPr lang="th-TH" sz="2400" b="1" dirty="0" smtClean="0">
                <a:solidFill>
                  <a:schemeClr val="tx1"/>
                </a:solidFill>
                <a:latin typeface="Browallia New" pitchFamily="34" charset="-34"/>
                <a:cs typeface="+mj-cs"/>
              </a:rPr>
              <a:t>ธุรกิจโรงแรม</a:t>
            </a:r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cs typeface="+mj-cs"/>
              </a:rPr>
              <a:t>เป็น</a:t>
            </a:r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owallia New" pitchFamily="34" charset="-34"/>
                <a:cs typeface="+mj-cs"/>
              </a:rPr>
              <a:t>ห้างหุ้นส่วน </a:t>
            </a:r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cs typeface="+mj-cs"/>
              </a:rPr>
              <a:t>หรือ</a:t>
            </a:r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owallia New" pitchFamily="34" charset="-34"/>
                <a:cs typeface="+mj-cs"/>
              </a:rPr>
              <a:t>นิติบุคคล </a:t>
            </a:r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cs typeface="+mj-cs"/>
              </a:rPr>
              <a:t>ใบอนุญาตจะสิ้น</a:t>
            </a:r>
            <a:r>
              <a:rPr lang="th-TH" sz="2400" b="1" dirty="0" smtClean="0">
                <a:solidFill>
                  <a:schemeClr val="tx1"/>
                </a:solidFill>
                <a:latin typeface="Browallia New" pitchFamily="34" charset="-34"/>
                <a:cs typeface="+mj-cs"/>
              </a:rPr>
              <a:t>อายุเมื่อ</a:t>
            </a:r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cs typeface="+mj-cs"/>
              </a:rPr>
              <a:t>มี</a:t>
            </a:r>
            <a:r>
              <a:rPr lang="th-TH" sz="2400" b="1" dirty="0" smtClean="0">
                <a:solidFill>
                  <a:schemeClr val="tx1"/>
                </a:solidFill>
                <a:latin typeface="Browallia New" pitchFamily="34" charset="-34"/>
                <a:cs typeface="+mj-cs"/>
              </a:rPr>
              <a:t>การ</a:t>
            </a:r>
          </a:p>
          <a:p>
            <a:pPr>
              <a:spcBef>
                <a:spcPct val="0"/>
              </a:spcBef>
              <a:defRPr/>
            </a:pPr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owallia New" pitchFamily="34" charset="-34"/>
                <a:cs typeface="+mj-cs"/>
              </a:rPr>
              <a:t>เลิก</a:t>
            </a:r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owallia New" pitchFamily="34" charset="-34"/>
                <a:cs typeface="+mj-cs"/>
              </a:rPr>
              <a:t>ห้างหุ้นส่วน </a:t>
            </a:r>
            <a:r>
              <a:rPr lang="th-TH" sz="2400" b="1" dirty="0">
                <a:solidFill>
                  <a:schemeClr val="tx1"/>
                </a:solidFill>
                <a:latin typeface="Browallia New" pitchFamily="34" charset="-34"/>
                <a:cs typeface="+mj-cs"/>
              </a:rPr>
              <a:t>หรือ</a:t>
            </a:r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owallia New" pitchFamily="34" charset="-34"/>
                <a:cs typeface="+mj-cs"/>
              </a:rPr>
              <a:t>สิ้นสภาพการเป็นนิติบุคคล</a:t>
            </a:r>
          </a:p>
          <a:p>
            <a:pPr algn="ctr"/>
            <a:endParaRPr lang="th-TH" sz="2400" b="1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11560" y="3140968"/>
            <a:ext cx="244827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2.โดยการแสดงเจตจำนง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500264" y="3392996"/>
            <a:ext cx="360040" cy="28803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302120" y="2725440"/>
            <a:ext cx="4507408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endParaRPr lang="th-TH" sz="2400" b="1" dirty="0" smtClean="0"/>
          </a:p>
          <a:p>
            <a:pPr>
              <a:spcBef>
                <a:spcPct val="0"/>
              </a:spcBef>
              <a:defRPr/>
            </a:pP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ม.27 </a:t>
            </a:r>
            <a:r>
              <a:rPr lang="th-TH" sz="2400" b="1" dirty="0" smtClean="0">
                <a:solidFill>
                  <a:schemeClr val="tx1"/>
                </a:solidFill>
                <a:latin typeface="Browallia New" pitchFamily="34" charset="-34"/>
                <a:cs typeface="+mj-cs"/>
              </a:rPr>
              <a:t>ประสงค์เลิกกิจการ ในระหว่างอายุใบอนุญาต หรือเมื่อใบอนุญาตหมดอายุ ต้อง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+mj-cs"/>
              </a:rPr>
              <a:t>แจ้งนายทะเบียนทราบล่วงหน้าไม่น้อยกว่า 15 วัน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Browallia New" pitchFamily="34" charset="-34"/>
              <a:cs typeface="+mj-cs"/>
            </a:endParaRPr>
          </a:p>
          <a:p>
            <a:pPr algn="ctr"/>
            <a:endParaRPr lang="th-TH" sz="2400" b="1" dirty="0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11560" y="4941168"/>
            <a:ext cx="244827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3.เหตุสุดวิสัย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เครื่องหมายบั้ง 9"/>
          <p:cNvSpPr/>
          <p:nvPr/>
        </p:nvSpPr>
        <p:spPr>
          <a:xfrm>
            <a:off x="3569533" y="5193196"/>
            <a:ext cx="360040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277568" y="4509120"/>
            <a:ext cx="4536504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endParaRPr lang="th-TH" sz="2400" b="1" dirty="0" smtClean="0"/>
          </a:p>
          <a:p>
            <a:pPr>
              <a:spcBef>
                <a:spcPct val="0"/>
              </a:spcBef>
              <a:defRPr/>
            </a:pPr>
            <a:r>
              <a:rPr lang="th-TH" sz="2400" b="1" dirty="0" smtClean="0">
                <a:solidFill>
                  <a:srgbClr val="92D050"/>
                </a:solidFill>
                <a:cs typeface="+mj-cs"/>
              </a:rPr>
              <a:t>ม.28 </a:t>
            </a:r>
            <a:r>
              <a:rPr lang="th-TH" sz="2400" b="1" dirty="0" smtClean="0">
                <a:solidFill>
                  <a:schemeClr val="tx1"/>
                </a:solidFill>
                <a:latin typeface="Browallia New" pitchFamily="34" charset="-34"/>
                <a:cs typeface="+mj-cs"/>
              </a:rPr>
              <a:t>โรงแรมเสียหายเนื่องจาก</a:t>
            </a:r>
            <a:r>
              <a:rPr lang="th-TH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owallia New" pitchFamily="34" charset="-34"/>
                <a:cs typeface="+mj-cs"/>
              </a:rPr>
              <a:t>อัคคีภัย/ภยันตรายร้ายแรงอื่น ๆ </a:t>
            </a:r>
            <a:r>
              <a:rPr lang="th-TH" sz="2400" b="1" dirty="0" smtClean="0">
                <a:solidFill>
                  <a:schemeClr val="tx1"/>
                </a:solidFill>
                <a:latin typeface="Browallia New" pitchFamily="34" charset="-34"/>
                <a:cs typeface="+mj-cs"/>
              </a:rPr>
              <a:t>จนมีสภาพไม่อาจแก้ไขได้ให้ถือว่าใบอนุญาตสิ้นอายุ</a:t>
            </a:r>
            <a:endParaRPr lang="th-TH" sz="2400" b="1" dirty="0">
              <a:solidFill>
                <a:srgbClr val="FFFF00"/>
              </a:solidFill>
              <a:latin typeface="Browallia New" pitchFamily="34" charset="-34"/>
              <a:cs typeface="+mj-cs"/>
            </a:endParaRPr>
          </a:p>
          <a:p>
            <a:pPr algn="ctr"/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46545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5582"/>
            <a:ext cx="3322712" cy="959162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โรงแรมคืออะไร ......</a:t>
            </a:r>
            <a:endParaRPr lang="ru-RU" sz="4000" b="1" dirty="0">
              <a:solidFill>
                <a:schemeClr val="bg1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56502" y="1052736"/>
            <a:ext cx="7272610" cy="3312393"/>
          </a:xfrm>
          <a:prstGeom prst="rect">
            <a:avLst/>
          </a:prstGeom>
        </p:spPr>
        <p:txBody>
          <a:bodyPr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+mj-cs"/>
              </a:rPr>
              <a:t>พระราชบัญญัติโรงแรม พ.ศ. 2547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h-TH" b="1" i="1" u="sng" dirty="0" smtClean="0">
                <a:latin typeface="Cordia New" pitchFamily="34" charset="-34"/>
                <a:cs typeface="+mj-cs"/>
              </a:rPr>
              <a:t>มาตรา </a:t>
            </a:r>
            <a:r>
              <a:rPr lang="en-US" b="1" i="1" u="sng" dirty="0" smtClean="0">
                <a:latin typeface="Cordia New" pitchFamily="34" charset="-34"/>
                <a:cs typeface="+mj-cs"/>
              </a:rPr>
              <a:t>4</a:t>
            </a:r>
            <a:endParaRPr lang="th-TH" b="1" i="1" u="sng" dirty="0" smtClean="0">
              <a:latin typeface="Cordia New" pitchFamily="34" charset="-34"/>
              <a:cs typeface="+mj-cs"/>
            </a:endParaRPr>
          </a:p>
          <a:p>
            <a:pPr marL="0" indent="0" algn="thaiDist">
              <a:lnSpc>
                <a:spcPct val="80000"/>
              </a:lnSpc>
              <a:buNone/>
              <a:defRPr/>
            </a:pPr>
            <a:r>
              <a:rPr lang="th-TH" b="1" i="1" dirty="0" smtClean="0">
                <a:latin typeface="Cordia New" pitchFamily="34" charset="-34"/>
                <a:cs typeface="+mj-cs"/>
              </a:rPr>
              <a:t>“โรงแรม” ไว้หมายถึง “</a:t>
            </a:r>
            <a:r>
              <a:rPr lang="th-TH" b="1" i="1" dirty="0" smtClean="0">
                <a:solidFill>
                  <a:srgbClr val="FF0000"/>
                </a:solidFill>
                <a:latin typeface="Cordia New" pitchFamily="34" charset="-34"/>
                <a:cs typeface="+mj-cs"/>
              </a:rPr>
              <a:t>สถานที่</a:t>
            </a:r>
            <a:r>
              <a:rPr lang="th-TH" b="1" i="1" dirty="0" smtClean="0">
                <a:latin typeface="Cordia New" pitchFamily="34" charset="-34"/>
                <a:cs typeface="+mj-cs"/>
              </a:rPr>
              <a:t>จัดตั้งขึ้นโดยมีวัตถุประสงค์ในทางธุรกิจเพื่อให้</a:t>
            </a:r>
            <a:r>
              <a:rPr lang="th-TH" b="1" i="1" dirty="0" smtClean="0">
                <a:solidFill>
                  <a:srgbClr val="FF0000"/>
                </a:solidFill>
                <a:latin typeface="Cordia New" pitchFamily="34" charset="-34"/>
                <a:cs typeface="+mj-cs"/>
              </a:rPr>
              <a:t>บริการที่พักชั่วคราว </a:t>
            </a:r>
            <a:r>
              <a:rPr lang="th-TH" b="1" i="1" dirty="0" smtClean="0">
                <a:latin typeface="Cordia New" pitchFamily="34" charset="-34"/>
                <a:cs typeface="+mj-cs"/>
              </a:rPr>
              <a:t>สำหรับคนเดินทางหรือบุคคลอื่นใดโดยมี “</a:t>
            </a:r>
            <a:r>
              <a:rPr lang="th-TH" b="1" i="1" dirty="0" smtClean="0">
                <a:solidFill>
                  <a:srgbClr val="FF0000"/>
                </a:solidFill>
                <a:latin typeface="Cordia New" pitchFamily="34" charset="-34"/>
                <a:cs typeface="+mj-cs"/>
              </a:rPr>
              <a:t>ค่าตอบแทน</a:t>
            </a:r>
            <a:r>
              <a:rPr lang="th-TH" b="1" i="1" dirty="0" smtClean="0">
                <a:latin typeface="Cordia New" pitchFamily="34" charset="-34"/>
                <a:cs typeface="+mj-cs"/>
              </a:rPr>
              <a:t>”  และได้</a:t>
            </a:r>
            <a:r>
              <a:rPr lang="th-TH" b="1" i="1" dirty="0" smtClean="0">
                <a:solidFill>
                  <a:srgbClr val="FF0000"/>
                </a:solidFill>
                <a:latin typeface="Cordia New" pitchFamily="34" charset="-34"/>
                <a:cs typeface="+mj-cs"/>
              </a:rPr>
              <a:t>ยกเว้น</a:t>
            </a:r>
            <a:r>
              <a:rPr lang="th-TH" b="1" i="1" dirty="0" smtClean="0">
                <a:latin typeface="Cordia New" pitchFamily="34" charset="-34"/>
                <a:cs typeface="+mj-cs"/>
              </a:rPr>
              <a:t>สถานที่พักไม่เป็นโรงแรมไว้ 3 ลักษณะ คือ</a:t>
            </a:r>
            <a:endParaRPr lang="th-TH" dirty="0" smtClean="0">
              <a:latin typeface="Cordia New" pitchFamily="34" charset="-34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188640"/>
            <a:ext cx="3451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ผู้จัดการโรงแรม</a:t>
            </a:r>
            <a:endParaRPr lang="th-TH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39252" y="2723224"/>
            <a:ext cx="2376264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คุณสมบัติ</a:t>
            </a:r>
            <a:endParaRPr lang="th-TH" sz="32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79512" y="1111970"/>
            <a:ext cx="2952328" cy="6608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1.มีอายุไม่ต่ำกว่า 20 ปี บริบูรณ์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275856" y="907282"/>
            <a:ext cx="3027692" cy="10589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2.ได้รับวุฒิบัตร/มีประสบการณ์ตามที่กำหนด/มีหนังสือรับรองผ่านการฝึกอบรม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6303548" y="1238741"/>
            <a:ext cx="216024" cy="39604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506056" y="252861"/>
            <a:ext cx="2591792" cy="34267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</a:rPr>
              <a:t>ประกาศคณะกรรมการส่งเสริม ฯ ผู้จัดการโรงแรมต้องมีคุณวุฒิหรือประสบการณ?อย่างใดอย่างหนึ่ง ดังนี้</a:t>
            </a:r>
          </a:p>
          <a:p>
            <a:r>
              <a:rPr lang="th-TH" b="1" dirty="0" smtClean="0">
                <a:solidFill>
                  <a:schemeClr val="tx1"/>
                </a:solidFill>
              </a:rPr>
              <a:t>1.สำเร็จการศึกษาระดับปริญญาตรีขึ้นไป</a:t>
            </a:r>
          </a:p>
          <a:p>
            <a:r>
              <a:rPr lang="th-TH" b="1" dirty="0" smtClean="0">
                <a:solidFill>
                  <a:schemeClr val="tx1"/>
                </a:solidFill>
              </a:rPr>
              <a:t>2.ได้รับใบรับแจ้งเป็นผู้จัดการโรงแรมตามพ.ร.บ.โรงแรม พ.ศ. 2547 ก่อนวันที่ประกาศนี้ใช้บังคับ</a:t>
            </a:r>
          </a:p>
          <a:p>
            <a:r>
              <a:rPr lang="th-TH" b="1" dirty="0" smtClean="0">
                <a:solidFill>
                  <a:schemeClr val="tx1"/>
                </a:solidFill>
              </a:rPr>
              <a:t>3.เคยมีประสบการณ์ทำงานโรงแรมตั้งแต่ 10 ปี ขึ้นไป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79512" y="2201095"/>
            <a:ext cx="2952328" cy="10589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3.ไม่เป็นโรคพิษสุราเรื้อรัง ติด</a:t>
            </a:r>
            <a:r>
              <a:rPr lang="th-TH" dirty="0" err="1" smtClean="0">
                <a:solidFill>
                  <a:schemeClr val="tx1"/>
                </a:solidFill>
              </a:rPr>
              <a:t>ยาเสพติด</a:t>
            </a:r>
            <a:r>
              <a:rPr lang="th-TH" dirty="0" smtClean="0">
                <a:solidFill>
                  <a:schemeClr val="tx1"/>
                </a:solidFill>
              </a:rPr>
              <a:t>ให้โทษ หรือเป็นโรคติดต่อที่คณะกรรมการกำหนด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70228" y="3861048"/>
            <a:ext cx="2952328" cy="10589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4.ไม่เป็นผู้วิกลจริตหรือจิตฟั่นเฟือนไม่สมประกอบหรือคนไร้ความสามารถหรือเสมือนไร้ความสามารถ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427984" y="3861048"/>
            <a:ext cx="2952328" cy="10589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5.ไม่เคยได้รับโทษจำคุกโดยคำพิพากษาถึงที่สุด เว้นแต่เป็นโทษสำหรับความผิดโดยประมาทหรือลหุโทษ</a:t>
            </a:r>
            <a:endParaRPr lang="th-TH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12872" y="5085184"/>
            <a:ext cx="3467040" cy="14401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6.ไม่เคยต้องคำพิพากษาถึงที่สุดว่าเป็นผู้กระทำความผิดเกี่ยวกับเพศตามประมวลกฎหมายอาญา เกี่ยวกับ</a:t>
            </a:r>
            <a:r>
              <a:rPr lang="th-TH" dirty="0" err="1" smtClean="0">
                <a:solidFill>
                  <a:schemeClr val="tx1"/>
                </a:solidFill>
              </a:rPr>
              <a:t>ยาเสพติด</a:t>
            </a:r>
            <a:r>
              <a:rPr lang="th-TH" dirty="0" smtClean="0">
                <a:solidFill>
                  <a:schemeClr val="tx1"/>
                </a:solidFill>
              </a:rPr>
              <a:t> มาตรการป้องกันและปราบปรามการค้าหญิงและเด็ก หรือว่าด้วยการป้องกันและปราบปรามการค้าประเวณี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5220072" y="5180483"/>
            <a:ext cx="3574556" cy="124956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7.ไม่เคยถูกเพิกถอนใบรับแจ้งเป็นผู้จัดการ หรือเคยถูกเพิกถอนใบรับแจ้งเป็นผู้จัดการโดยเหตุอื่นซึ่งมิใช่ (6) แต่เวลาได้ล่วงพ้นมาแล้วไม่น้อยกว่า 3 ปี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9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188640"/>
            <a:ext cx="3451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ผู้จัดการโรงแรม</a:t>
            </a:r>
            <a:endParaRPr lang="th-TH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11860" y="1348408"/>
            <a:ext cx="2376264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หน้าที่</a:t>
            </a:r>
            <a:endParaRPr lang="th-TH" sz="32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79512" y="2780928"/>
            <a:ext cx="2808312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หน้าที่ 10 ประการ ตามมาตรา 34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131840" y="2780928"/>
            <a:ext cx="2736304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บันทึกรายการผู้เข้าพัก (</a:t>
            </a:r>
            <a:r>
              <a:rPr lang="th-TH" b="1" dirty="0" err="1" smtClean="0">
                <a:solidFill>
                  <a:schemeClr val="tx1"/>
                </a:solidFill>
              </a:rPr>
              <a:t>ร.ร</a:t>
            </a:r>
            <a:r>
              <a:rPr lang="th-TH" b="1" dirty="0" smtClean="0">
                <a:solidFill>
                  <a:schemeClr val="tx1"/>
                </a:solidFill>
              </a:rPr>
              <a:t>.3)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051428" y="2780928"/>
            <a:ext cx="2736304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จัดส่งสำเนาทะเบียนผู้เข้าพัก (</a:t>
            </a:r>
            <a:r>
              <a:rPr lang="th-TH" b="1" dirty="0" err="1" smtClean="0">
                <a:solidFill>
                  <a:schemeClr val="tx1"/>
                </a:solidFill>
              </a:rPr>
              <a:t>ร.ร</a:t>
            </a:r>
            <a:r>
              <a:rPr lang="th-TH" b="1" dirty="0" smtClean="0">
                <a:solidFill>
                  <a:schemeClr val="tx1"/>
                </a:solidFill>
              </a:rPr>
              <a:t>.4) ให้นายทะเบียนทุกสัปดาห์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81128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53136"/>
            <a:ext cx="2322959" cy="141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4581128"/>
            <a:ext cx="2857500" cy="148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17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8464" y="188640"/>
            <a:ext cx="84321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คว</a:t>
            </a:r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ามผิดอาญาของผู้ประกอบ</a:t>
            </a:r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อบธุรกิจโรงแรม</a:t>
            </a:r>
          </a:p>
          <a:p>
            <a:pPr algn="ctr"/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โดยไม่ได้รับอนุญาต</a:t>
            </a:r>
            <a:endParaRPr lang="th-TH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0976" y="1916832"/>
            <a:ext cx="8353425" cy="288032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มาตรา 15</a:t>
            </a:r>
          </a:p>
          <a:p>
            <a:pPr marL="0" indent="0">
              <a:buNone/>
              <a:defRPr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ห้ามมิให้ผู้ใดประกอบธุรกิจโรงแรม เว้นแต่จะได้รับใบอนุญาตจากนายทะเบียน</a:t>
            </a:r>
            <a:endParaRPr lang="th-TH" sz="4400" b="1" i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2083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06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8464" y="188640"/>
            <a:ext cx="84321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คว</a:t>
            </a:r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ามผิดอาญาของผู้ประกอบ</a:t>
            </a:r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อบธุรกิจโรงแรม</a:t>
            </a:r>
          </a:p>
          <a:p>
            <a:pPr algn="ctr"/>
            <a:r>
              <a:rPr lang="th-TH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โดยไม่ได้รับอนุญาต</a:t>
            </a:r>
            <a:endParaRPr lang="th-TH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0976" y="1916832"/>
            <a:ext cx="8353425" cy="2880320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h-TH" sz="8000" b="1" dirty="0" smtClean="0">
                <a:solidFill>
                  <a:schemeClr val="accent6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มาตรา 59</a:t>
            </a:r>
          </a:p>
          <a:p>
            <a:pPr marL="0" indent="0">
              <a:buNone/>
              <a:defRPr/>
            </a:pPr>
            <a:r>
              <a:rPr lang="th-TH" sz="5500" b="1" dirty="0" smtClean="0">
                <a:latin typeface="Browallia New" pitchFamily="34" charset="-34"/>
                <a:cs typeface="Browallia New" pitchFamily="34" charset="-34"/>
              </a:rPr>
              <a:t>ผู้ใดฝ่าฝืน</a:t>
            </a:r>
            <a:r>
              <a:rPr lang="th-TH" sz="5500" b="1" i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มาตรา 15 วรรคหนึ่ง </a:t>
            </a:r>
            <a:r>
              <a:rPr lang="th-TH" sz="5500" b="1" dirty="0" smtClean="0">
                <a:latin typeface="Browallia New" pitchFamily="34" charset="-34"/>
                <a:cs typeface="Browallia New" pitchFamily="34" charset="-34"/>
              </a:rPr>
              <a:t>ต้องระวางโทษ</a:t>
            </a:r>
            <a:r>
              <a:rPr lang="th-TH" sz="5500" b="1" i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จำคุกไม่เกิน 1 ปี </a:t>
            </a:r>
            <a:r>
              <a:rPr lang="th-TH" sz="5500" b="1" dirty="0" smtClean="0">
                <a:latin typeface="Browallia New" pitchFamily="34" charset="-34"/>
                <a:cs typeface="Browallia New" pitchFamily="34" charset="-34"/>
              </a:rPr>
              <a:t>หรือ </a:t>
            </a:r>
            <a:r>
              <a:rPr lang="th-TH" sz="5500" b="1" i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ปรับไม่เกิน 2 หมื่นบาท </a:t>
            </a:r>
            <a:r>
              <a:rPr lang="th-TH" sz="5500" b="1" dirty="0" smtClean="0">
                <a:latin typeface="Browallia New" pitchFamily="34" charset="-34"/>
                <a:cs typeface="Browallia New" pitchFamily="34" charset="-34"/>
              </a:rPr>
              <a:t>หรือทั้งจำทั้งปรับ และปรับอีกวันละ </a:t>
            </a:r>
            <a:r>
              <a:rPr lang="th-TH" sz="5500" b="1" i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ไม่เกิน 1 หมื่นบาท </a:t>
            </a:r>
            <a:r>
              <a:rPr lang="th-TH" sz="5500" b="1" dirty="0" smtClean="0">
                <a:latin typeface="Browallia New" pitchFamily="34" charset="-34"/>
                <a:cs typeface="Browallia New" pitchFamily="34" charset="-34"/>
              </a:rPr>
              <a:t>ตลอดเวลาที่ยังฝ่าฝืนอยู่</a:t>
            </a:r>
            <a:endParaRPr lang="th-TH" sz="5500" b="1" i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2083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398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72481" y="188640"/>
            <a:ext cx="173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สรุป </a:t>
            </a:r>
            <a:r>
              <a:rPr lang="th-TH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...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C:\Users\Inspiron3650\AppData\Local\Microsoft\Windows\INetCache\IE\UVBRJ3S8\lear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2555776" y="1050268"/>
            <a:ext cx="38884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ทบทวน</a:t>
            </a:r>
            <a:endParaRPr lang="th-TH" sz="28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477209" y="1484784"/>
            <a:ext cx="8410335" cy="4387552"/>
          </a:xfrm>
        </p:spPr>
        <p:txBody>
          <a:bodyPr>
            <a:noAutofit/>
          </a:bodyPr>
          <a:lstStyle/>
          <a:p>
            <a:pPr algn="l"/>
            <a:endParaRPr lang="th-TH" sz="2000" b="1" dirty="0" smtClean="0">
              <a:solidFill>
                <a:schemeClr val="tx1"/>
              </a:solidFill>
              <a:cs typeface="+mj-cs"/>
            </a:endParaRPr>
          </a:p>
          <a:p>
            <a:pPr algn="l"/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1.นิยามโรงแรมและข้อยกเว้นสถานที่พักไม่เป็นโรงแรม ตามกฎกระทรวงกำหนดประเภทและหลักเกณฑ์การประกอบธุรกิจโรงแรม พ.ศ. 2551</a:t>
            </a:r>
          </a:p>
          <a:p>
            <a:pPr algn="l"/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          1.สถานที่พัก  2.ให้บริการที่พักชั่วคราว 3.โดยมีค่าตอบแทน (ต่ำกว่ารายเดือน)              </a:t>
            </a:r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ไม่ว่าจะใช้ชื่ออย่างไรหากเข้าบทนิยามก็ย่อเป็นโรงแรม</a:t>
            </a:r>
          </a:p>
          <a:p>
            <a:pPr algn="l"/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          </a:t>
            </a:r>
            <a:r>
              <a:rPr lang="th-TH" sz="2800" b="1" dirty="0" smtClean="0">
                <a:solidFill>
                  <a:srgbClr val="92D050"/>
                </a:solidFill>
                <a:cs typeface="+mj-cs"/>
              </a:rPr>
              <a:t>ข้อยกเว้น </a:t>
            </a:r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1.สถานที่พักของหน่วยงานราชการ ... มิใช่การหาผลกำไรมาแบ่งปันกัน</a:t>
            </a:r>
          </a:p>
          <a:p>
            <a:pPr algn="l"/>
            <a:r>
              <a:rPr lang="th-TH" sz="2800" b="1" dirty="0">
                <a:solidFill>
                  <a:schemeClr val="tx1"/>
                </a:solidFill>
                <a:cs typeface="+mj-cs"/>
              </a:rPr>
              <a:t>	 </a:t>
            </a:r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          2.รายเดือนขึ้นไป</a:t>
            </a:r>
          </a:p>
          <a:p>
            <a:pPr algn="l"/>
            <a:r>
              <a:rPr lang="th-TH" sz="2800" b="1" dirty="0">
                <a:solidFill>
                  <a:schemeClr val="tx1"/>
                </a:solidFill>
                <a:cs typeface="+mj-cs"/>
              </a:rPr>
              <a:t>	 </a:t>
            </a:r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          3.ห้องพักไม่เกิน 4 ห้อง พักไม่เกิน 20 คน เป็นรายได้เสริม จดแจ้งนายทะเบียน (กฎกระทรวงกำหนดประเภทและหลักเกณฑ์การประกอบธุรกิจโรงแรม </a:t>
            </a:r>
          </a:p>
          <a:p>
            <a:pPr algn="l"/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พ.ศ. 2551)</a:t>
            </a:r>
          </a:p>
          <a:p>
            <a:pPr algn="l"/>
            <a:endParaRPr lang="th-TH" sz="2800" b="1" dirty="0" smtClean="0">
              <a:solidFill>
                <a:srgbClr val="92D050"/>
              </a:solidFill>
              <a:cs typeface="+mj-cs"/>
            </a:endParaRPr>
          </a:p>
          <a:p>
            <a:pPr algn="l"/>
            <a:r>
              <a:rPr lang="th-TH" sz="2000" b="1" dirty="0">
                <a:solidFill>
                  <a:srgbClr val="92D050"/>
                </a:solidFill>
                <a:cs typeface="+mj-cs"/>
              </a:rPr>
              <a:t>	</a:t>
            </a:r>
            <a:endParaRPr lang="th-TH" sz="2000" b="1" dirty="0" smtClean="0">
              <a:solidFill>
                <a:srgbClr val="92D050"/>
              </a:solidFill>
              <a:cs typeface="+mj-cs"/>
            </a:endParaRPr>
          </a:p>
          <a:p>
            <a:pPr algn="l"/>
            <a:endParaRPr lang="th-TH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ลูกศรขวาท้ายบาก 5"/>
          <p:cNvSpPr/>
          <p:nvPr/>
        </p:nvSpPr>
        <p:spPr>
          <a:xfrm>
            <a:off x="611560" y="2924944"/>
            <a:ext cx="432048" cy="36004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ท้ายบาก 7"/>
          <p:cNvSpPr/>
          <p:nvPr/>
        </p:nvSpPr>
        <p:spPr>
          <a:xfrm>
            <a:off x="611560" y="3718364"/>
            <a:ext cx="432048" cy="36004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7960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72481" y="188640"/>
            <a:ext cx="173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สรุป </a:t>
            </a:r>
            <a:r>
              <a:rPr lang="th-TH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...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C:\Users\Inspiron3650\AppData\Local\Microsoft\Windows\INetCache\IE\UVBRJ3S8\lear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วงรี 5"/>
          <p:cNvSpPr/>
          <p:nvPr/>
        </p:nvSpPr>
        <p:spPr>
          <a:xfrm>
            <a:off x="2555776" y="1050268"/>
            <a:ext cx="38884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ทบทวน</a:t>
            </a:r>
            <a:endParaRPr lang="th-TH" sz="28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ctrTitle"/>
          </p:nvPr>
        </p:nvSpPr>
        <p:spPr>
          <a:xfrm>
            <a:off x="107504" y="1679640"/>
            <a:ext cx="6619799" cy="1080120"/>
          </a:xfrm>
        </p:spPr>
        <p:txBody>
          <a:bodyPr>
            <a:normAutofit/>
          </a:bodyPr>
          <a:lstStyle/>
          <a:p>
            <a:r>
              <a:rPr lang="th-TH" sz="3200" b="1" dirty="0" smtClean="0"/>
              <a:t>ตรวจสอบอะไรผู้ขออนุญาตประกอบธุรกิจโรงแรมบ้าง ...</a:t>
            </a:r>
            <a:endParaRPr lang="th-TH" sz="3200" b="1" dirty="0"/>
          </a:p>
        </p:txBody>
      </p:sp>
      <p:sp>
        <p:nvSpPr>
          <p:cNvPr id="8" name="ชื่อเรื่องรอง 7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352928" cy="3001888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คุณสมบัติผู้ขอ</a:t>
            </a:r>
          </a:p>
          <a:p>
            <a:pPr marL="514350" indent="-514350" algn="l">
              <a:buAutoNum type="arabicPeriod"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การขออนุญาตใช้อาคารเป็นโรงแรม</a:t>
            </a:r>
          </a:p>
          <a:p>
            <a:pPr marL="514350" indent="-514350" algn="l">
              <a:buAutoNum type="arabicPeriod"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การจัดทำรายงานผลกระทบสิ่งแวดล้อม (ถ้ามี)</a:t>
            </a:r>
          </a:p>
          <a:p>
            <a:pPr marL="514350" indent="-514350" algn="l">
              <a:buAutoNum type="arabicPeriod"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การประกอบธุรกิจของคนต่างด้าว</a:t>
            </a:r>
          </a:p>
          <a:p>
            <a:pPr marL="514350" indent="-514350" algn="l">
              <a:buAutoNum type="arabicPeriod"/>
            </a:pPr>
            <a:r>
              <a:rPr lang="th-TH" b="1" dirty="0" smtClean="0">
                <a:solidFill>
                  <a:schemeClr val="tx1"/>
                </a:solidFill>
                <a:cs typeface="+mj-cs"/>
              </a:rPr>
              <a:t>การดำเนินการตามกฎกระทรวงกำหนดประเภทและหลักเกณฑ์การประกอบธุรกิจโรงแรม พ.ศ. 2551</a:t>
            </a:r>
            <a:endParaRPr lang="th-TH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3685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72481" y="188640"/>
            <a:ext cx="173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สรุป </a:t>
            </a:r>
            <a:r>
              <a:rPr lang="th-TH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...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555776" y="1050268"/>
            <a:ext cx="38884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ทบทวน</a:t>
            </a:r>
            <a:endParaRPr lang="th-TH" sz="28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" name="Picture 2" descr="C:\Users\Inspiron3650\AppData\Local\Microsoft\Windows\INetCache\IE\UVBRJ3S8\lear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6"/>
          <p:cNvSpPr>
            <a:spLocks noGrp="1"/>
          </p:cNvSpPr>
          <p:nvPr>
            <p:ph type="ctrTitle"/>
          </p:nvPr>
        </p:nvSpPr>
        <p:spPr>
          <a:xfrm>
            <a:off x="472481" y="1844824"/>
            <a:ext cx="3022104" cy="938535"/>
          </a:xfrm>
        </p:spPr>
        <p:txBody>
          <a:bodyPr/>
          <a:lstStyle/>
          <a:p>
            <a:r>
              <a:rPr lang="th-TH" b="1" dirty="0" smtClean="0"/>
              <a:t>ผู้จัดการโรงแรม</a:t>
            </a:r>
            <a:endParaRPr lang="th-TH" b="1" dirty="0"/>
          </a:p>
        </p:txBody>
      </p:sp>
      <p:sp>
        <p:nvSpPr>
          <p:cNvPr id="8" name="ชื่อเรื่องรอง 7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th-TH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JasmineUPC" pitchFamily="18" charset="-34"/>
                <a:cs typeface="+mj-cs"/>
              </a:rPr>
              <a:t>1.คุณสมบัติและลักษณะต้องห้าม</a:t>
            </a:r>
          </a:p>
          <a:p>
            <a:pPr algn="l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latin typeface="JasmineUPC" pitchFamily="18" charset="-34"/>
                <a:cs typeface="+mj-cs"/>
              </a:rPr>
              <a:t>2.หน้าที่ผู้จัดการโรงแรม</a:t>
            </a:r>
          </a:p>
          <a:p>
            <a:pPr algn="l"/>
            <a:r>
              <a:rPr lang="th-TH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JasmineUPC" pitchFamily="18" charset="-34"/>
                <a:cs typeface="+mj-cs"/>
              </a:rPr>
              <a:t>3.กรณีผู้จัดการโรงแรมไม่สามารถปฏิบัติหน้าที่ได้</a:t>
            </a:r>
            <a:endParaRPr lang="th-TH" sz="4000" b="1" dirty="0">
              <a:solidFill>
                <a:schemeClr val="accent5">
                  <a:lumMod val="40000"/>
                  <a:lumOff val="60000"/>
                </a:schemeClr>
              </a:solidFill>
              <a:latin typeface="JasmineUPC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1773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72481" y="188640"/>
            <a:ext cx="173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สรุป </a:t>
            </a:r>
            <a:r>
              <a:rPr lang="th-TH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...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555776" y="1050268"/>
            <a:ext cx="38884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ทบทวน</a:t>
            </a:r>
            <a:endParaRPr lang="th-TH" sz="28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" name="Picture 2" descr="C:\Users\Inspiron3650\AppData\Local\Microsoft\Windows\INetCache\IE\UVBRJ3S8\lear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6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5470376" cy="866527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/>
              <a:t>กรณีที่ต้องขออนุญาตนายทะเบียนโรงแรม</a:t>
            </a:r>
            <a:endParaRPr lang="th-TH" sz="3600" b="1" dirty="0"/>
          </a:p>
        </p:txBody>
      </p:sp>
      <p:sp>
        <p:nvSpPr>
          <p:cNvPr id="8" name="ชื่อเรื่องรอง 7"/>
          <p:cNvSpPr>
            <a:spLocks noGrp="1"/>
          </p:cNvSpPr>
          <p:nvPr>
            <p:ph type="subTitle" idx="1"/>
          </p:nvPr>
        </p:nvSpPr>
        <p:spPr>
          <a:xfrm>
            <a:off x="336848" y="2564904"/>
            <a:ext cx="8564016" cy="3312368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1.ขออนุญาตประกอบธุรกิจโรงแรม</a:t>
            </a:r>
          </a:p>
          <a:p>
            <a:pPr algn="l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2.การขอต่ออายุใบอนุญาต (ทุก 5 ปี)</a:t>
            </a:r>
          </a:p>
          <a:p>
            <a:pPr algn="l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3.ขอเปลี่ยนแปลงประเภทโรงแรม</a:t>
            </a:r>
          </a:p>
          <a:p>
            <a:pPr algn="l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4.เพิ่มหรือลดจำนวนห้องพักอันส่งผลกระทบถึงโครงสร้าง</a:t>
            </a:r>
          </a:p>
          <a:p>
            <a:pPr algn="l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5.เปลี่ยนชื่อโรงแรม</a:t>
            </a:r>
          </a:p>
          <a:p>
            <a:pPr algn="l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6.ขอโอนธุรกิจโรงแรม</a:t>
            </a:r>
          </a:p>
          <a:p>
            <a:pPr algn="l"/>
            <a:r>
              <a:rPr lang="th-TH" sz="2000" dirty="0" smtClean="0"/>
              <a:t>7.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73053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8356" y="2852936"/>
            <a:ext cx="8363272" cy="244827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1.แจ้งสถานที่พักไม่เป็นโรงแรม</a:t>
            </a:r>
          </a:p>
          <a:p>
            <a:pPr marL="0" indent="0">
              <a:buNone/>
            </a:pPr>
            <a:r>
              <a:rPr lang="th-TH" dirty="0" smtClean="0"/>
              <a:t>2.เลิกกิจการ</a:t>
            </a:r>
          </a:p>
          <a:p>
            <a:pPr marL="0" indent="0">
              <a:buNone/>
            </a:pPr>
            <a:r>
              <a:rPr lang="th-TH" dirty="0" smtClean="0"/>
              <a:t>3.เป็นผู้จัดการโรงแรม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611560" y="1956728"/>
            <a:ext cx="6141368" cy="638944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/>
              <a:t>กรณีที่ต้องแจ้งนายทะเบียนทราบ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2481" y="188640"/>
            <a:ext cx="173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สรุป </a:t>
            </a:r>
            <a:r>
              <a:rPr lang="th-TH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...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555776" y="1050268"/>
            <a:ext cx="38884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ทบทวน</a:t>
            </a:r>
            <a:endParaRPr lang="th-TH" sz="28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8" name="Picture 2" descr="C:\Users\Inspiron3650\AppData\Local\Microsoft\Windows\INetCache\IE\UVBRJ3S8\lear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60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4824536" cy="1143000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/>
              <a:t>การอุทธรณ์คำสั่งนายทะเบียนโรงแรม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2636912"/>
            <a:ext cx="843528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+mj-cs"/>
              </a:rPr>
              <a:t>1.เหตุในการอุทธรณ์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+mj-cs"/>
              </a:rPr>
              <a:t>2.อุทธรณ</a:t>
            </a:r>
            <a:r>
              <a:rPr lang="th-TH" sz="40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+mj-cs"/>
              </a:rPr>
              <a:t>์</a:t>
            </a:r>
            <a:r>
              <a:rPr lang="th-TH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+mj-cs"/>
              </a:rPr>
              <a:t>ต่อคณะกรรมการส่งเสริมและกำกับธุรกิจโรงแรมภายใน 15 วัน นับแต่วันได้รับแจ้งหรือรับทราบคำสั่งของ   นายทะเบียน</a:t>
            </a:r>
            <a:endParaRPr lang="th-TH" sz="4000" b="1" dirty="0">
              <a:solidFill>
                <a:schemeClr val="accent6">
                  <a:lumMod val="40000"/>
                  <a:lumOff val="60000"/>
                </a:schemeClr>
              </a:solidFill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72481" y="188640"/>
            <a:ext cx="173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สรุป </a:t>
            </a:r>
            <a:r>
              <a:rPr lang="th-TH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...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555776" y="1050268"/>
            <a:ext cx="38884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ทบทวน</a:t>
            </a:r>
            <a:endParaRPr lang="th-TH" sz="28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" name="Picture 2" descr="C:\Users\Inspiron3650\AppData\Local\Microsoft\Windows\INetCache\IE\UVBRJ3S8\lear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7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188640"/>
            <a:ext cx="5096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ข้อยกเว้นไม่เป็นโรงแรม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268761"/>
            <a:ext cx="8389938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ct val="80000"/>
              </a:lnSpc>
              <a:buNone/>
              <a:defRPr/>
            </a:pPr>
            <a:r>
              <a:rPr lang="th-TH" sz="2800" i="1" dirty="0" smtClean="0">
                <a:latin typeface="Cordia New" pitchFamily="34" charset="-34"/>
                <a:cs typeface="Cordia New" pitchFamily="34" charset="-34"/>
              </a:rPr>
              <a:t>        </a:t>
            </a:r>
          </a:p>
          <a:p>
            <a:pPr marL="0" indent="0" algn="thaiDist">
              <a:lnSpc>
                <a:spcPct val="80000"/>
              </a:lnSpc>
              <a:buNone/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(1) สถานที่พักของส่วนราชการ รัฐวิสาหกิจ องค์การมหาชน หรือหน่วยงานอื่นของรัฐ   หรือ เพื่อการกุศล หรือการศึกษา </a:t>
            </a:r>
            <a:r>
              <a:rPr lang="th-TH" sz="4000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ที่มิใช่เป็นการหาผลกำไรหรือรายได้มาแบ่งปัน </a:t>
            </a:r>
          </a:p>
          <a:p>
            <a:pPr marL="0" indent="0" algn="thaiDist">
              <a:lnSpc>
                <a:spcPct val="80000"/>
              </a:lnSpc>
              <a:buNone/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(2) สถานที่พักที่คิดเป็น</a:t>
            </a:r>
            <a:r>
              <a:rPr lang="th-TH" sz="4000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รายเดือน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ขึ้นไป </a:t>
            </a:r>
          </a:p>
          <a:p>
            <a:pPr marL="0" indent="0" algn="thaiDist">
              <a:lnSpc>
                <a:spcPct val="80000"/>
              </a:lnSpc>
              <a:buNone/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(3) </a:t>
            </a:r>
            <a:r>
              <a:rPr lang="th-TH" sz="4000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สถานที่พัก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อื่นใดที่กำหนดใน</a:t>
            </a:r>
            <a:r>
              <a:rPr lang="th-TH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กฎกระทรวง</a:t>
            </a:r>
          </a:p>
          <a:p>
            <a:pPr algn="thaiDist">
              <a:lnSpc>
                <a:spcPct val="80000"/>
              </a:lnSpc>
              <a:defRPr/>
            </a:pPr>
            <a:endParaRPr lang="th-TH" sz="4800" b="1" i="1" dirty="0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56" y="5157192"/>
            <a:ext cx="2096688" cy="130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44" y="4797151"/>
            <a:ext cx="2372514" cy="159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C:\Users\Inspiron3650\AppData\Local\Microsoft\Windows\INetCache\IE\UOIB4C8S\GOOD_LUCK_wallpap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ข้อความ 6"/>
          <p:cNvSpPr>
            <a:spLocks noGrp="1"/>
          </p:cNvSpPr>
          <p:nvPr>
            <p:ph type="body" idx="1"/>
          </p:nvPr>
        </p:nvSpPr>
        <p:spPr>
          <a:xfrm>
            <a:off x="899592" y="3326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ส่วนรักษาความสงบเรียบร้อย 3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สำนักการสอบสวนและนิติการ กรมการปกครอง</a:t>
            </a:r>
            <a:endParaRPr lang="th-TH" sz="3600" b="1" dirty="0">
              <a:solidFill>
                <a:schemeClr val="accent6">
                  <a:lumMod val="60000"/>
                  <a:lumOff val="40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305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2321" y="116632"/>
            <a:ext cx="5793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สถานที่พักตา</a:t>
            </a:r>
            <a:r>
              <a:rPr lang="th-TH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มกฎ</a:t>
            </a:r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กระทรวง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557338"/>
            <a:ext cx="8640763" cy="4608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th-TH" b="1" i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284709" y="1557338"/>
            <a:ext cx="8676456" cy="4608512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1.ให้สถานที่พักที่มีจำนวนห้องพักในอาคารเดียวกันหรือหลายอาคารรวมกันไม่เกิน 4 ห้อง</a:t>
            </a:r>
          </a:p>
          <a:p>
            <a:pPr algn="l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2.มีจำนวนผู้พักรวมกันทั้งหมดไม่เกิน 20 คน</a:t>
            </a:r>
          </a:p>
          <a:p>
            <a:pPr algn="l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3.จัดตั้งขึ้นเพื่อให้บริการที่พักชั่วคราวสำหรับคนเดินทางหรือบุคคลอื่นใดโดยมีค่าตอบแทน</a:t>
            </a:r>
          </a:p>
          <a:p>
            <a:pPr algn="l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4.อันมีลักษณะเป็นการประกอบกิจการเพื่อหารายได้เสริม</a:t>
            </a:r>
          </a:p>
          <a:p>
            <a:pPr algn="l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5.และได้แจ้งให้นายทะเบียนทราบ</a:t>
            </a:r>
          </a:p>
          <a:p>
            <a:pPr algn="l"/>
            <a:endParaRPr lang="th-TH" dirty="0"/>
          </a:p>
        </p:txBody>
      </p:sp>
      <p:sp>
        <p:nvSpPr>
          <p:cNvPr id="6" name="วงรี 5"/>
          <p:cNvSpPr/>
          <p:nvPr/>
        </p:nvSpPr>
        <p:spPr>
          <a:xfrm>
            <a:off x="4211960" y="2060848"/>
            <a:ext cx="1080120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4 ห้อง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6550355" y="2593504"/>
            <a:ext cx="1080120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20 คน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7842570" y="4293096"/>
            <a:ext cx="1080120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รายได้เสริม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4860032" y="4936376"/>
            <a:ext cx="1080120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แจ้งนายทะเบียน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96944"/>
            <a:ext cx="2085020" cy="139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78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116632"/>
            <a:ext cx="3422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ประเภทโรงแรม</a:t>
            </a:r>
            <a:endParaRPr lang="th-TH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1628800"/>
            <a:ext cx="8416925" cy="350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โรงแรม</a:t>
            </a:r>
            <a:r>
              <a:rPr lang="th-TH" b="1" i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ประเภท 1  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โรงแรมที่ให้บริการ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เฉพาะห้องพัก</a:t>
            </a:r>
          </a:p>
          <a:p>
            <a:pPr>
              <a:buFont typeface="Wingdings" pitchFamily="2" charset="2"/>
              <a:buChar char="§"/>
            </a:pP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โรงแรม</a:t>
            </a:r>
            <a:r>
              <a:rPr lang="th-TH" b="1" i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ประเภท 2  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โรงแรมที่ให้บริการ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ห้องพัก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ห้องอาหาร</a:t>
            </a:r>
          </a:p>
          <a:p>
            <a:pPr>
              <a:buFont typeface="Wingdings" pitchFamily="2" charset="2"/>
              <a:buChar char="§"/>
            </a:pP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โรงแรม</a:t>
            </a:r>
            <a:r>
              <a:rPr lang="th-TH" b="1" i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ประเภท 3  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โรงแรมที่ให้บริการ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ห้องพัก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ห้องอาหาร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และ          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สถานบริการ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ตามกฎหมายว่าด้วยสถานบริการ</a:t>
            </a:r>
            <a:r>
              <a:rPr lang="th-TH" b="1" i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ห้องประชุมสัมมนา</a:t>
            </a:r>
          </a:p>
          <a:p>
            <a:pPr>
              <a:buFont typeface="Wingdings" pitchFamily="2" charset="2"/>
              <a:buChar char="§"/>
            </a:pP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โรงแรม</a:t>
            </a:r>
            <a:r>
              <a:rPr lang="th-TH" b="1" i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ประเภท 4  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โรงแรมที่ให้บริการ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ห้องพัก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ห้องอาหาร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i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และ          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สถานบริการ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ตามกฎหมายว่าด้วยสถานบริการ </a:t>
            </a:r>
            <a:r>
              <a:rPr lang="th-TH" b="1" i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ห้องประชุมสัมมนา</a:t>
            </a:r>
            <a:endParaRPr lang="th-TH" b="1" i="1" u="sng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33116"/>
            <a:ext cx="1973700" cy="1467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340" y="4933116"/>
            <a:ext cx="2307894" cy="145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234" y="4941168"/>
            <a:ext cx="2119283" cy="148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57831"/>
            <a:ext cx="8143875" cy="564262"/>
          </a:xfrm>
        </p:spPr>
        <p:txBody>
          <a:bodyPr/>
          <a:lstStyle/>
          <a:p>
            <a:pPr eaLnBrk="1" hangingPunct="1"/>
            <a:r>
              <a:rPr lang="th-TH" sz="2500" b="1" dirty="0" smtClean="0">
                <a:solidFill>
                  <a:schemeClr val="accent2"/>
                </a:solidFill>
                <a:latin typeface="Browallia New" pitchFamily="34" charset="-34"/>
                <a:cs typeface="Browallia New" pitchFamily="34" charset="-34"/>
              </a:rPr>
              <a:t>(กฎกระทรวงกำหนดประเภทและหลักเกณฑ์การประกอบธุรกิจโรงแรม พ.ศ. 2551)</a:t>
            </a:r>
          </a:p>
        </p:txBody>
      </p:sp>
    </p:spTree>
    <p:extLst>
      <p:ext uri="{BB962C8B-B14F-4D97-AF65-F5344CB8AC3E}">
        <p14:creationId xmlns:p14="http://schemas.microsoft.com/office/powerpoint/2010/main" val="165563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6600" b="1" dirty="0" smtClean="0">
                <a:solidFill>
                  <a:srgbClr val="000000"/>
                </a:solidFill>
              </a:rPr>
              <a:t>	โรงแรมประเภท 1</a:t>
            </a:r>
            <a:endParaRPr lang="th-TH" sz="8800" b="1" dirty="0" smtClean="0">
              <a:solidFill>
                <a:schemeClr val="bg1"/>
              </a:solidFill>
              <a:latin typeface="Browallia New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42844" y="1357298"/>
            <a:ext cx="2357454" cy="44291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chemeClr val="tx1"/>
                </a:solidFill>
              </a:rPr>
              <a:t>ประเภท ๑</a:t>
            </a:r>
            <a:r>
              <a:rPr lang="th-TH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71472" y="4786322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นอน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 rot="20510590">
            <a:off x="180465" y="1803708"/>
            <a:ext cx="2137087" cy="1055863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dirty="0">
                <a:solidFill>
                  <a:srgbClr val="000000"/>
                </a:solidFill>
              </a:rPr>
              <a:t>โรงแรม</a:t>
            </a:r>
          </a:p>
        </p:txBody>
      </p:sp>
      <p:sp>
        <p:nvSpPr>
          <p:cNvPr id="13" name="ลูกศรขวา 12"/>
          <p:cNvSpPr/>
          <p:nvPr/>
        </p:nvSpPr>
        <p:spPr bwMode="auto">
          <a:xfrm>
            <a:off x="2606664" y="1352536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446458" y="1181084"/>
            <a:ext cx="2928958" cy="92869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chemeClr val="tx1"/>
                </a:solidFill>
              </a:rPr>
              <a:t>เฉพาะห้องพัก</a:t>
            </a:r>
            <a:endParaRPr lang="th-TH" sz="4800" dirty="0">
              <a:solidFill>
                <a:schemeClr val="tx1"/>
              </a:solidFill>
            </a:endParaRPr>
          </a:p>
        </p:txBody>
      </p:sp>
      <p:sp>
        <p:nvSpPr>
          <p:cNvPr id="15" name="ลูกศรขวา 14"/>
          <p:cNvSpPr/>
          <p:nvPr/>
        </p:nvSpPr>
        <p:spPr bwMode="auto">
          <a:xfrm>
            <a:off x="6481778" y="1357298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43025" name="วงรี 15"/>
          <p:cNvSpPr>
            <a:spLocks noChangeArrowheads="1"/>
          </p:cNvSpPr>
          <p:nvPr/>
        </p:nvSpPr>
        <p:spPr bwMode="auto">
          <a:xfrm>
            <a:off x="7358063" y="931863"/>
            <a:ext cx="1428750" cy="1428750"/>
          </a:xfrm>
          <a:prstGeom prst="ellipse">
            <a:avLst/>
          </a:prstGeom>
          <a:solidFill>
            <a:srgbClr val="000000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th-TH" sz="3600" b="1" i="1" dirty="0"/>
          </a:p>
        </p:txBody>
      </p:sp>
      <p:cxnSp>
        <p:nvCxnSpPr>
          <p:cNvPr id="16404" name="ตัวเชื่อมต่อหักมุม 18"/>
          <p:cNvCxnSpPr>
            <a:cxnSpLocks noChangeShapeType="1"/>
          </p:cNvCxnSpPr>
          <p:nvPr/>
        </p:nvCxnSpPr>
        <p:spPr bwMode="auto">
          <a:xfrm>
            <a:off x="6429375" y="785813"/>
            <a:ext cx="985838" cy="4857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ลูกศรขวา 21"/>
          <p:cNvSpPr/>
          <p:nvPr/>
        </p:nvSpPr>
        <p:spPr bwMode="auto">
          <a:xfrm>
            <a:off x="2550166" y="2507840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3375016" y="2374216"/>
            <a:ext cx="4268818" cy="92869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i="1" dirty="0">
                <a:solidFill>
                  <a:schemeClr val="tx1"/>
                </a:solidFill>
              </a:rPr>
              <a:t>มีพื้นที่ใช้สอยไม่น้อยกว่า </a:t>
            </a:r>
            <a:r>
              <a:rPr lang="th-TH" sz="3500" b="1" i="1" dirty="0">
                <a:solidFill>
                  <a:srgbClr val="000000"/>
                </a:solidFill>
              </a:rPr>
              <a:t>๘ </a:t>
            </a:r>
            <a:r>
              <a:rPr lang="th-TH" sz="3500" b="1" i="1" dirty="0" err="1">
                <a:solidFill>
                  <a:schemeClr val="tx1"/>
                </a:solidFill>
              </a:rPr>
              <a:t>ตร.</a:t>
            </a:r>
            <a:r>
              <a:rPr lang="th-TH" sz="3500" b="1" i="1" dirty="0">
                <a:solidFill>
                  <a:schemeClr val="tx1"/>
                </a:solidFill>
              </a:rPr>
              <a:t>ม.</a:t>
            </a:r>
            <a:endParaRPr lang="th-TH" sz="3500" dirty="0">
              <a:solidFill>
                <a:schemeClr val="tx1"/>
              </a:solidFill>
            </a:endParaRPr>
          </a:p>
        </p:txBody>
      </p:sp>
      <p:sp>
        <p:nvSpPr>
          <p:cNvPr id="24" name="ลูกศรขวา 23"/>
          <p:cNvSpPr/>
          <p:nvPr/>
        </p:nvSpPr>
        <p:spPr bwMode="auto">
          <a:xfrm>
            <a:off x="2533636" y="5291142"/>
            <a:ext cx="920677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3494078" y="5254632"/>
            <a:ext cx="4268818" cy="1214446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i="1" dirty="0">
                <a:solidFill>
                  <a:schemeClr val="bg1"/>
                </a:solidFill>
              </a:rPr>
              <a:t>มีห้องน้ำและห้องส้วม                         อย่างเพียงพอสำหรับผู้พัก</a:t>
            </a:r>
            <a:endParaRPr lang="th-TH" sz="3500" dirty="0">
              <a:solidFill>
                <a:schemeClr val="bg1"/>
              </a:solidFill>
            </a:endParaRPr>
          </a:p>
        </p:txBody>
      </p:sp>
      <p:sp>
        <p:nvSpPr>
          <p:cNvPr id="42" name="สี่เหลี่ยมมุมมน 41"/>
          <p:cNvSpPr/>
          <p:nvPr/>
        </p:nvSpPr>
        <p:spPr>
          <a:xfrm>
            <a:off x="6315088" y="4470400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5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ระเบียงห้องพัก</a:t>
            </a:r>
          </a:p>
        </p:txBody>
      </p:sp>
      <p:sp>
        <p:nvSpPr>
          <p:cNvPr id="43" name="สี่เหลี่ยมมุมมน 42"/>
          <p:cNvSpPr/>
          <p:nvPr/>
        </p:nvSpPr>
        <p:spPr>
          <a:xfrm>
            <a:off x="4891090" y="4483100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ห้องส้วม</a:t>
            </a:r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3498852" y="4487866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ห้องน้ำ</a:t>
            </a:r>
          </a:p>
        </p:txBody>
      </p:sp>
      <p:sp>
        <p:nvSpPr>
          <p:cNvPr id="16424" name="ลูกศรขวา 48"/>
          <p:cNvSpPr>
            <a:spLocks noChangeArrowheads="1"/>
          </p:cNvSpPr>
          <p:nvPr/>
        </p:nvSpPr>
        <p:spPr bwMode="auto">
          <a:xfrm rot="5400000">
            <a:off x="3786981" y="3304382"/>
            <a:ext cx="428625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sp>
        <p:nvSpPr>
          <p:cNvPr id="16425" name="ลูกศรขวา 49"/>
          <p:cNvSpPr>
            <a:spLocks noChangeArrowheads="1"/>
          </p:cNvSpPr>
          <p:nvPr/>
        </p:nvSpPr>
        <p:spPr bwMode="auto">
          <a:xfrm rot="5400000">
            <a:off x="5157788" y="3328988"/>
            <a:ext cx="428625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sp>
        <p:nvSpPr>
          <p:cNvPr id="16426" name="ลูกศรขวา 50"/>
          <p:cNvSpPr>
            <a:spLocks noChangeArrowheads="1"/>
          </p:cNvSpPr>
          <p:nvPr/>
        </p:nvSpPr>
        <p:spPr bwMode="auto">
          <a:xfrm rot="5400000">
            <a:off x="6611938" y="3316288"/>
            <a:ext cx="428625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sp>
        <p:nvSpPr>
          <p:cNvPr id="56" name="สี่เหลี่ยมมุมมน 55"/>
          <p:cNvSpPr/>
          <p:nvPr/>
        </p:nvSpPr>
        <p:spPr bwMode="auto">
          <a:xfrm>
            <a:off x="3614738" y="3857625"/>
            <a:ext cx="3714750" cy="50006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ไม่รวม</a:t>
            </a:r>
          </a:p>
        </p:txBody>
      </p:sp>
      <p:sp>
        <p:nvSpPr>
          <p:cNvPr id="26" name="วงรี 15"/>
          <p:cNvSpPr>
            <a:spLocks noChangeArrowheads="1"/>
          </p:cNvSpPr>
          <p:nvPr/>
        </p:nvSpPr>
        <p:spPr bwMode="auto">
          <a:xfrm>
            <a:off x="7500958" y="3286124"/>
            <a:ext cx="1428750" cy="1428750"/>
          </a:xfrm>
          <a:prstGeom prst="ellipse">
            <a:avLst/>
          </a:prstGeom>
          <a:solidFill>
            <a:srgbClr val="009900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th-TH" sz="100" dirty="0"/>
          </a:p>
          <a:p>
            <a:pPr algn="ctr">
              <a:defRPr/>
            </a:pPr>
            <a:r>
              <a:rPr lang="th-TH" sz="2500" b="1" i="1" dirty="0">
                <a:solidFill>
                  <a:srgbClr val="000000"/>
                </a:solidFill>
              </a:rPr>
              <a:t>ไม่อยู่ในห้องพัก               ก็ได้</a:t>
            </a:r>
          </a:p>
        </p:txBody>
      </p:sp>
      <p:sp>
        <p:nvSpPr>
          <p:cNvPr id="16431" name="ลูกศรโค้งขึ้น 29"/>
          <p:cNvSpPr>
            <a:spLocks noChangeArrowheads="1"/>
          </p:cNvSpPr>
          <p:nvPr/>
        </p:nvSpPr>
        <p:spPr bwMode="auto">
          <a:xfrm rot="-3450850">
            <a:off x="7611269" y="5099844"/>
            <a:ext cx="1587500" cy="614362"/>
          </a:xfrm>
          <a:prstGeom prst="curvedUpArrow">
            <a:avLst>
              <a:gd name="adj1" fmla="val 24967"/>
              <a:gd name="adj2" fmla="val 49921"/>
              <a:gd name="adj3" fmla="val 25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983688" y="142218"/>
            <a:ext cx="13917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ไม่เกิน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301197" y="1357298"/>
            <a:ext cx="154248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ห้อง</a:t>
            </a:r>
          </a:p>
        </p:txBody>
      </p:sp>
    </p:spTree>
    <p:extLst>
      <p:ext uri="{BB962C8B-B14F-4D97-AF65-F5344CB8AC3E}">
        <p14:creationId xmlns:p14="http://schemas.microsoft.com/office/powerpoint/2010/main" val="4096487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6600" b="1" dirty="0" smtClean="0">
                <a:solidFill>
                  <a:srgbClr val="000000"/>
                </a:solidFill>
              </a:rPr>
              <a:t>	</a:t>
            </a:r>
            <a:r>
              <a:rPr lang="th-TH" sz="8800" b="1" i="1" dirty="0" smtClean="0">
                <a:solidFill>
                  <a:schemeClr val="bg1"/>
                </a:solidFill>
                <a:latin typeface="Browallia New" pitchFamily="34" charset="-34"/>
              </a:rPr>
              <a:t> </a:t>
            </a:r>
            <a:r>
              <a:rPr lang="th-TH" sz="5400" b="1" i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โรงแรมประเภท 2</a:t>
            </a:r>
            <a:endParaRPr lang="th-TH" sz="4800" i="1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  <a:defRPr/>
            </a:pPr>
            <a:r>
              <a:rPr lang="th-TH" sz="8800" b="1" dirty="0" smtClean="0">
                <a:solidFill>
                  <a:schemeClr val="bg1"/>
                </a:solidFill>
                <a:latin typeface="Browallia New" pitchFamily="34" charset="-34"/>
              </a:rPr>
              <a:t> </a:t>
            </a:r>
            <a:r>
              <a:rPr lang="th-TH" sz="8800" i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ไม่เกิน</a:t>
            </a:r>
            <a:endParaRPr lang="th-TH" sz="8800" b="1" dirty="0" smtClean="0">
              <a:solidFill>
                <a:schemeClr val="bg1"/>
              </a:solidFill>
              <a:latin typeface="Browallia New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42844" y="1357298"/>
            <a:ext cx="2357454" cy="49292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chemeClr val="tx1"/>
                </a:solidFill>
              </a:rPr>
              <a:t>ประเภท ๒</a:t>
            </a:r>
            <a:r>
              <a:rPr lang="th-TH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642910" y="4056066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นอน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 rot="20507257">
            <a:off x="142844" y="1785926"/>
            <a:ext cx="2286000" cy="838200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dirty="0">
                <a:solidFill>
                  <a:srgbClr val="000000"/>
                </a:solidFill>
              </a:rPr>
              <a:t>โรงแรม</a:t>
            </a:r>
          </a:p>
        </p:txBody>
      </p:sp>
      <p:sp>
        <p:nvSpPr>
          <p:cNvPr id="13" name="ลูกศรขวา 12"/>
          <p:cNvSpPr/>
          <p:nvPr/>
        </p:nvSpPr>
        <p:spPr bwMode="auto">
          <a:xfrm>
            <a:off x="2606664" y="1352536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446458" y="1181084"/>
            <a:ext cx="4983194" cy="92869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chemeClr val="tx1"/>
                </a:solidFill>
              </a:rPr>
              <a:t>ห้องพักและห้องอาหาร</a:t>
            </a:r>
            <a:endParaRPr lang="th-TH" sz="4800" dirty="0">
              <a:solidFill>
                <a:schemeClr val="tx1"/>
              </a:solidFill>
            </a:endParaRPr>
          </a:p>
        </p:txBody>
      </p:sp>
      <p:sp>
        <p:nvSpPr>
          <p:cNvPr id="22" name="ลูกศรขวา 21"/>
          <p:cNvSpPr/>
          <p:nvPr/>
        </p:nvSpPr>
        <p:spPr bwMode="auto">
          <a:xfrm>
            <a:off x="2550166" y="2507840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3375016" y="2357430"/>
            <a:ext cx="5126074" cy="928694"/>
          </a:xfrm>
          <a:prstGeom prst="roundRect">
            <a:avLst/>
          </a:prstGeom>
          <a:solidFill>
            <a:srgbClr val="66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i="1" dirty="0">
                <a:solidFill>
                  <a:schemeClr val="tx1"/>
                </a:solidFill>
              </a:rPr>
              <a:t>มีพื้นที่ใช้สอยไม่น้อยกว่า ๘ </a:t>
            </a:r>
            <a:r>
              <a:rPr lang="th-TH" sz="3500" b="1" i="1" dirty="0" err="1">
                <a:solidFill>
                  <a:schemeClr val="tx1"/>
                </a:solidFill>
              </a:rPr>
              <a:t>ตร.</a:t>
            </a:r>
            <a:r>
              <a:rPr lang="th-TH" sz="3500" b="1" i="1" dirty="0">
                <a:solidFill>
                  <a:schemeClr val="tx1"/>
                </a:solidFill>
              </a:rPr>
              <a:t>ม.</a:t>
            </a:r>
            <a:endParaRPr lang="th-TH" sz="3500" dirty="0">
              <a:solidFill>
                <a:schemeClr val="tx1"/>
              </a:solidFill>
            </a:endParaRPr>
          </a:p>
        </p:txBody>
      </p:sp>
      <p:sp>
        <p:nvSpPr>
          <p:cNvPr id="24" name="ลูกศรขวา 23"/>
          <p:cNvSpPr/>
          <p:nvPr/>
        </p:nvSpPr>
        <p:spPr bwMode="auto">
          <a:xfrm>
            <a:off x="2520936" y="5291142"/>
            <a:ext cx="920677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3454392" y="5286388"/>
            <a:ext cx="4268818" cy="1214446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i="1" dirty="0">
                <a:solidFill>
                  <a:schemeClr val="bg1"/>
                </a:solidFill>
              </a:rPr>
              <a:t>มีห้องน้ำและห้องส้วม                         อย่างเพียงพอสำหรับผู้พัก</a:t>
            </a:r>
            <a:endParaRPr lang="th-TH" sz="3500" dirty="0">
              <a:solidFill>
                <a:schemeClr val="bg1"/>
              </a:solidFill>
            </a:endParaRPr>
          </a:p>
        </p:txBody>
      </p:sp>
      <p:sp>
        <p:nvSpPr>
          <p:cNvPr id="42" name="สี่เหลี่ยมมุมมน 41"/>
          <p:cNvSpPr/>
          <p:nvPr/>
        </p:nvSpPr>
        <p:spPr>
          <a:xfrm>
            <a:off x="6315088" y="4470400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5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ระเบียงห้องพัก</a:t>
            </a:r>
          </a:p>
        </p:txBody>
      </p:sp>
      <p:sp>
        <p:nvSpPr>
          <p:cNvPr id="43" name="สี่เหลี่ยมมุมมน 42"/>
          <p:cNvSpPr/>
          <p:nvPr/>
        </p:nvSpPr>
        <p:spPr>
          <a:xfrm>
            <a:off x="4891090" y="4483100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ห้องส้วม</a:t>
            </a:r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3498852" y="4487866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ห้องน้ำ</a:t>
            </a:r>
          </a:p>
        </p:txBody>
      </p:sp>
      <p:sp>
        <p:nvSpPr>
          <p:cNvPr id="17441" name="ลูกศรขวา 48"/>
          <p:cNvSpPr>
            <a:spLocks noChangeArrowheads="1"/>
          </p:cNvSpPr>
          <p:nvPr/>
        </p:nvSpPr>
        <p:spPr bwMode="auto">
          <a:xfrm rot="5400000">
            <a:off x="4294981" y="3329782"/>
            <a:ext cx="428625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sp>
        <p:nvSpPr>
          <p:cNvPr id="17442" name="ลูกศรขวา 49"/>
          <p:cNvSpPr>
            <a:spLocks noChangeArrowheads="1"/>
          </p:cNvSpPr>
          <p:nvPr/>
        </p:nvSpPr>
        <p:spPr bwMode="auto">
          <a:xfrm rot="5400000">
            <a:off x="5678488" y="3328988"/>
            <a:ext cx="428625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sp>
        <p:nvSpPr>
          <p:cNvPr id="17443" name="ลูกศรขวา 50"/>
          <p:cNvSpPr>
            <a:spLocks noChangeArrowheads="1"/>
          </p:cNvSpPr>
          <p:nvPr/>
        </p:nvSpPr>
        <p:spPr bwMode="auto">
          <a:xfrm rot="5400000">
            <a:off x="7107238" y="3341688"/>
            <a:ext cx="428625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/>
          </a:p>
        </p:txBody>
      </p:sp>
      <p:sp>
        <p:nvSpPr>
          <p:cNvPr id="56" name="สี่เหลี่ยมมุมมน 55"/>
          <p:cNvSpPr/>
          <p:nvPr/>
        </p:nvSpPr>
        <p:spPr bwMode="auto">
          <a:xfrm>
            <a:off x="4021138" y="3844925"/>
            <a:ext cx="3714750" cy="50006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b="1" i="1" dirty="0">
                <a:solidFill>
                  <a:srgbClr val="000000"/>
                </a:solidFill>
              </a:rPr>
              <a:t>ไม่รวม</a:t>
            </a:r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642910" y="5416560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กิน</a:t>
            </a:r>
          </a:p>
        </p:txBody>
      </p:sp>
      <p:sp>
        <p:nvSpPr>
          <p:cNvPr id="27" name="กากบาท 26"/>
          <p:cNvSpPr/>
          <p:nvPr/>
        </p:nvSpPr>
        <p:spPr bwMode="auto">
          <a:xfrm>
            <a:off x="936600" y="4791084"/>
            <a:ext cx="714380" cy="500066"/>
          </a:xfrm>
          <a:prstGeom prst="plus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1" name="วงรี 15"/>
          <p:cNvSpPr>
            <a:spLocks noChangeArrowheads="1"/>
          </p:cNvSpPr>
          <p:nvPr/>
        </p:nvSpPr>
        <p:spPr bwMode="auto">
          <a:xfrm>
            <a:off x="7716858" y="4022724"/>
            <a:ext cx="1212860" cy="1428750"/>
          </a:xfrm>
          <a:prstGeom prst="ellipse">
            <a:avLst/>
          </a:prstGeom>
          <a:solidFill>
            <a:srgbClr val="009900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th-TH" sz="100" dirty="0"/>
          </a:p>
          <a:p>
            <a:pPr algn="ctr">
              <a:defRPr/>
            </a:pPr>
            <a:r>
              <a:rPr lang="th-TH" sz="2000" b="1" i="1" dirty="0">
                <a:solidFill>
                  <a:srgbClr val="000000"/>
                </a:solidFill>
              </a:rPr>
              <a:t>ไม่อยู่ในห้องพัก               ก็ได้</a:t>
            </a:r>
          </a:p>
        </p:txBody>
      </p:sp>
      <p:sp>
        <p:nvSpPr>
          <p:cNvPr id="17454" name="ลูกศรโค้งขึ้น 27"/>
          <p:cNvSpPr>
            <a:spLocks noChangeArrowheads="1"/>
          </p:cNvSpPr>
          <p:nvPr/>
        </p:nvSpPr>
        <p:spPr bwMode="auto">
          <a:xfrm rot="-3450850">
            <a:off x="7656513" y="5721350"/>
            <a:ext cx="1123950" cy="476250"/>
          </a:xfrm>
          <a:prstGeom prst="curvedUpArrow">
            <a:avLst>
              <a:gd name="adj1" fmla="val 25064"/>
              <a:gd name="adj2" fmla="val 50150"/>
              <a:gd name="adj3" fmla="val 25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h-TH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62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6600" b="1" dirty="0" smtClean="0">
                <a:solidFill>
                  <a:srgbClr val="000000"/>
                </a:solidFill>
              </a:rPr>
              <a:t>	</a:t>
            </a:r>
            <a:r>
              <a:rPr lang="th-TH" sz="8800" b="1" i="1" dirty="0" smtClean="0">
                <a:solidFill>
                  <a:schemeClr val="bg1"/>
                </a:solidFill>
                <a:latin typeface="Browallia New" pitchFamily="34" charset="-34"/>
              </a:rPr>
              <a:t> </a:t>
            </a:r>
            <a:r>
              <a:rPr lang="th-TH" sz="5400" b="1" i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โรงแรมประเภท 3</a:t>
            </a:r>
            <a:endParaRPr lang="th-TH" sz="8800" b="1" dirty="0" smtClean="0">
              <a:solidFill>
                <a:schemeClr val="bg1"/>
              </a:solidFill>
              <a:latin typeface="Browallia New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42844" y="1357298"/>
            <a:ext cx="2357454" cy="49292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chemeClr val="tx1"/>
                </a:solidFill>
              </a:rPr>
              <a:t>ประเภท ๓</a:t>
            </a:r>
            <a:r>
              <a:rPr lang="th-TH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642910" y="4056066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นอน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 rot="20564121">
            <a:off x="142844" y="1785926"/>
            <a:ext cx="2286000" cy="838200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dirty="0">
                <a:solidFill>
                  <a:srgbClr val="000000"/>
                </a:solidFill>
              </a:rPr>
              <a:t>โรงแรม</a:t>
            </a:r>
          </a:p>
        </p:txBody>
      </p:sp>
      <p:sp>
        <p:nvSpPr>
          <p:cNvPr id="13" name="ลูกศรขวา 12"/>
          <p:cNvSpPr/>
          <p:nvPr/>
        </p:nvSpPr>
        <p:spPr bwMode="auto">
          <a:xfrm>
            <a:off x="2606664" y="1352536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446458" y="1181084"/>
            <a:ext cx="5126070" cy="92869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i="1" dirty="0">
                <a:solidFill>
                  <a:schemeClr val="tx1"/>
                </a:solidFill>
              </a:rPr>
              <a:t>ห้องพัก ห้องอาหาร ห้องประชุมสัมมนา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22" name="ลูกศรขวา 21"/>
          <p:cNvSpPr/>
          <p:nvPr/>
        </p:nvSpPr>
        <p:spPr bwMode="auto">
          <a:xfrm>
            <a:off x="2550166" y="2507840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3749594" y="2357430"/>
            <a:ext cx="4697446" cy="928694"/>
          </a:xfrm>
          <a:prstGeom prst="roundRect">
            <a:avLst/>
          </a:prstGeom>
          <a:solidFill>
            <a:srgbClr val="66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i="1" dirty="0">
                <a:solidFill>
                  <a:schemeClr val="tx1"/>
                </a:solidFill>
              </a:rPr>
              <a:t>มีพื้นที่ใช้สอยไม่น้อยกว่า ๑๔ </a:t>
            </a:r>
            <a:r>
              <a:rPr lang="th-TH" sz="3200" b="1" i="1" dirty="0" err="1">
                <a:solidFill>
                  <a:schemeClr val="tx1"/>
                </a:solidFill>
              </a:rPr>
              <a:t>ตร.</a:t>
            </a:r>
            <a:r>
              <a:rPr lang="th-TH" sz="3200" b="1" i="1" dirty="0">
                <a:solidFill>
                  <a:schemeClr val="tx1"/>
                </a:solidFill>
              </a:rPr>
              <a:t>ม.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24" name="ลูกศรขวา 23"/>
          <p:cNvSpPr/>
          <p:nvPr/>
        </p:nvSpPr>
        <p:spPr bwMode="auto">
          <a:xfrm>
            <a:off x="2533636" y="5291142"/>
            <a:ext cx="920677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3494078" y="5254632"/>
            <a:ext cx="4935574" cy="1214446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i="1" dirty="0">
                <a:solidFill>
                  <a:schemeClr val="bg1"/>
                </a:solidFill>
              </a:rPr>
              <a:t>มีห้องน้ำและห้องส้วม                         ใน</a:t>
            </a:r>
            <a:r>
              <a:rPr lang="th-TH" sz="3500" b="1" i="1" u="sng" dirty="0">
                <a:solidFill>
                  <a:srgbClr val="FFFF00"/>
                </a:solidFill>
              </a:rPr>
              <a:t>ห้องพักทุกห้อง</a:t>
            </a:r>
            <a:endParaRPr lang="th-TH" sz="3500" u="sng" dirty="0">
              <a:solidFill>
                <a:srgbClr val="FFFF00"/>
              </a:solidFill>
            </a:endParaRPr>
          </a:p>
        </p:txBody>
      </p:sp>
      <p:sp>
        <p:nvSpPr>
          <p:cNvPr id="42" name="สี่เหลี่ยมมุมมน 41"/>
          <p:cNvSpPr/>
          <p:nvPr/>
        </p:nvSpPr>
        <p:spPr>
          <a:xfrm>
            <a:off x="6579495" y="4470400"/>
            <a:ext cx="1817795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5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ระเบียงห้องพัก</a:t>
            </a:r>
          </a:p>
        </p:txBody>
      </p:sp>
      <p:sp>
        <p:nvSpPr>
          <p:cNvPr id="43" name="สี่เหลี่ยมมุมมน 42"/>
          <p:cNvSpPr/>
          <p:nvPr/>
        </p:nvSpPr>
        <p:spPr>
          <a:xfrm>
            <a:off x="5155498" y="4483100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ห้องส้วม</a:t>
            </a:r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3638315" y="4484217"/>
            <a:ext cx="129540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ห้องน้ำ</a:t>
            </a:r>
          </a:p>
        </p:txBody>
      </p:sp>
      <p:sp>
        <p:nvSpPr>
          <p:cNvPr id="24609" name="ลูกศรขวา 48"/>
          <p:cNvSpPr>
            <a:spLocks noChangeArrowheads="1"/>
          </p:cNvSpPr>
          <p:nvPr/>
        </p:nvSpPr>
        <p:spPr bwMode="auto">
          <a:xfrm rot="5400000">
            <a:off x="4193536" y="3318765"/>
            <a:ext cx="428625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4610" name="ลูกศรขวา 49"/>
          <p:cNvSpPr>
            <a:spLocks noChangeArrowheads="1"/>
          </p:cNvSpPr>
          <p:nvPr/>
        </p:nvSpPr>
        <p:spPr bwMode="auto">
          <a:xfrm rot="5400000">
            <a:off x="5869453" y="3328988"/>
            <a:ext cx="428625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4611" name="ลูกศรขวา 50"/>
          <p:cNvSpPr>
            <a:spLocks noChangeArrowheads="1"/>
          </p:cNvSpPr>
          <p:nvPr/>
        </p:nvSpPr>
        <p:spPr bwMode="auto">
          <a:xfrm rot="5400000">
            <a:off x="7342271" y="3341688"/>
            <a:ext cx="428625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56" name="สี่เหลี่ยมมุมมน 55"/>
          <p:cNvSpPr/>
          <p:nvPr/>
        </p:nvSpPr>
        <p:spPr bwMode="auto">
          <a:xfrm>
            <a:off x="3857620" y="3844925"/>
            <a:ext cx="4500594" cy="500063"/>
          </a:xfrm>
          <a:prstGeom prst="roundRect">
            <a:avLst/>
          </a:prstGeom>
          <a:solidFill>
            <a:srgbClr val="009900"/>
          </a:solidFill>
          <a:ln>
            <a:noFill/>
            <a:prstDash val="sysDot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ไม่รวม</a:t>
            </a:r>
          </a:p>
        </p:txBody>
      </p:sp>
      <p:sp>
        <p:nvSpPr>
          <p:cNvPr id="27" name="กากบาท 26"/>
          <p:cNvSpPr/>
          <p:nvPr/>
        </p:nvSpPr>
        <p:spPr bwMode="auto">
          <a:xfrm>
            <a:off x="936600" y="4791084"/>
            <a:ext cx="714380" cy="500066"/>
          </a:xfrm>
          <a:prstGeom prst="plus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endParaRPr lang="th-TH" sz="1800"/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239682" y="5446726"/>
            <a:ext cx="915994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กิน</a:t>
            </a:r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1285852" y="5429264"/>
            <a:ext cx="1071570" cy="642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i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2406647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2705</Words>
  <Application>Microsoft Office PowerPoint</Application>
  <PresentationFormat>นำเสนอทางหน้าจอ (4:3)</PresentationFormat>
  <Paragraphs>286</Paragraphs>
  <Slides>40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1" baseType="lpstr">
      <vt:lpstr>Тема Office</vt:lpstr>
      <vt:lpstr>กฎหมายโรงแรม</vt:lpstr>
      <vt:lpstr>งานนำเสนอ PowerPoint</vt:lpstr>
      <vt:lpstr>โรงแรมคืออะไร ......</vt:lpstr>
      <vt:lpstr>งานนำเสนอ PowerPoint</vt:lpstr>
      <vt:lpstr>งานนำเสนอ PowerPoint</vt:lpstr>
      <vt:lpstr>(กฎกระทรวงกำหนดประเภทและหลักเกณฑ์การประกอบธุรกิจโรงแรม พ.ศ. 2551)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ตรวจสอบอะไรผู้ขออนุญาตประกอบธุรกิจโรงแรมบ้าง ...</vt:lpstr>
      <vt:lpstr>ผู้จัดการโรงแรม</vt:lpstr>
      <vt:lpstr>กรณีที่ต้องขออนุญาตนายทะเบียนโรงแรม</vt:lpstr>
      <vt:lpstr>กรณีที่ต้องแจ้งนายทะเบียนทราบ</vt:lpstr>
      <vt:lpstr>การอุทธรณ์คำสั่งนายทะเบียนโรงแรม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Inspiron3650</cp:lastModifiedBy>
  <cp:revision>47</cp:revision>
  <dcterms:created xsi:type="dcterms:W3CDTF">2013-08-02T12:50:28Z</dcterms:created>
  <dcterms:modified xsi:type="dcterms:W3CDTF">2017-01-17T09:28:26Z</dcterms:modified>
</cp:coreProperties>
</file>