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28"/>
  </p:notesMasterIdLst>
  <p:handoutMasterIdLst>
    <p:handoutMasterId r:id="rId29"/>
  </p:handoutMasterIdLst>
  <p:sldIdLst>
    <p:sldId id="281" r:id="rId2"/>
    <p:sldId id="256" r:id="rId3"/>
    <p:sldId id="279" r:id="rId4"/>
    <p:sldId id="257" r:id="rId5"/>
    <p:sldId id="258" r:id="rId6"/>
    <p:sldId id="259" r:id="rId7"/>
    <p:sldId id="260" r:id="rId8"/>
    <p:sldId id="261" r:id="rId9"/>
    <p:sldId id="280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8" r:id="rId25"/>
    <p:sldId id="276" r:id="rId26"/>
    <p:sldId id="277" r:id="rId27"/>
  </p:sldIdLst>
  <p:sldSz cx="9144000" cy="6858000" type="screen4x3"/>
  <p:notesSz cx="6807200" cy="99393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55" autoAdjust="0"/>
    <p:restoredTop sz="94660"/>
  </p:normalViewPr>
  <p:slideViewPr>
    <p:cSldViewPr>
      <p:cViewPr varScale="1">
        <p:scale>
          <a:sx n="70" d="100"/>
          <a:sy n="70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6967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D9F4DCE4-51E4-42E2-B3F3-C4701ECDAD34}" type="datetimeFigureOut">
              <a:rPr lang="th-TH" smtClean="0"/>
              <a:pPr/>
              <a:t>16/01/60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1" y="9440646"/>
            <a:ext cx="2949786" cy="496967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55839" y="9440646"/>
            <a:ext cx="2949786" cy="496967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495E190C-E91D-42B2-80C8-773D970EF6F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701422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6967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221F2627-362A-40A0-A7FC-898C7708FF6E}" type="datetimeFigureOut">
              <a:rPr lang="th-TH" smtClean="0"/>
              <a:pPr/>
              <a:t>16/01/60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9" tIns="45779" rIns="91559" bIns="45779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1559" tIns="45779" rIns="91559" bIns="45779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1" y="9440646"/>
            <a:ext cx="2949786" cy="496967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55839" y="9440646"/>
            <a:ext cx="2949786" cy="496967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1717AA7D-BC90-41A8-814C-0EDCB815A92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14717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7AA7D-BC90-41A8-814C-0EDCB815A923}" type="slidenum">
              <a:rPr lang="th-TH" smtClean="0"/>
              <a:pPr/>
              <a:t>16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29199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1C25-2E63-49BE-9F72-4258507AD18E}" type="datetimeFigureOut">
              <a:rPr lang="th-TH" smtClean="0"/>
              <a:pPr/>
              <a:t>16/01/60</a:t>
            </a:fld>
            <a:endParaRPr lang="th-TH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55251-C7FA-4BBC-980E-AF17F8C1519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1C25-2E63-49BE-9F72-4258507AD18E}" type="datetimeFigureOut">
              <a:rPr lang="th-TH" smtClean="0"/>
              <a:pPr/>
              <a:t>16/01/60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55251-C7FA-4BBC-980E-AF17F8C1519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1C25-2E63-49BE-9F72-4258507AD18E}" type="datetimeFigureOut">
              <a:rPr lang="th-TH" smtClean="0"/>
              <a:pPr/>
              <a:t>16/01/60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55251-C7FA-4BBC-980E-AF17F8C1519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1C25-2E63-49BE-9F72-4258507AD18E}" type="datetimeFigureOut">
              <a:rPr lang="th-TH" smtClean="0"/>
              <a:pPr/>
              <a:t>16/01/60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55251-C7FA-4BBC-980E-AF17F8C1519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1C25-2E63-49BE-9F72-4258507AD18E}" type="datetimeFigureOut">
              <a:rPr lang="th-TH" smtClean="0"/>
              <a:pPr/>
              <a:t>16/01/60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55251-C7FA-4BBC-980E-AF17F8C1519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1C25-2E63-49BE-9F72-4258507AD18E}" type="datetimeFigureOut">
              <a:rPr lang="th-TH" smtClean="0"/>
              <a:pPr/>
              <a:t>16/01/60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55251-C7FA-4BBC-980E-AF17F8C1519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1C25-2E63-49BE-9F72-4258507AD18E}" type="datetimeFigureOut">
              <a:rPr lang="th-TH" smtClean="0"/>
              <a:pPr/>
              <a:t>16/01/60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55251-C7FA-4BBC-980E-AF17F8C1519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1C25-2E63-49BE-9F72-4258507AD18E}" type="datetimeFigureOut">
              <a:rPr lang="th-TH" smtClean="0"/>
              <a:pPr/>
              <a:t>16/01/60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55251-C7FA-4BBC-980E-AF17F8C1519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1C25-2E63-49BE-9F72-4258507AD18E}" type="datetimeFigureOut">
              <a:rPr lang="th-TH" smtClean="0"/>
              <a:pPr/>
              <a:t>16/01/60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55251-C7FA-4BBC-980E-AF17F8C1519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1C25-2E63-49BE-9F72-4258507AD18E}" type="datetimeFigureOut">
              <a:rPr lang="th-TH" smtClean="0"/>
              <a:pPr/>
              <a:t>16/01/60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55251-C7FA-4BBC-980E-AF17F8C1519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1C25-2E63-49BE-9F72-4258507AD18E}" type="datetimeFigureOut">
              <a:rPr lang="th-TH" smtClean="0"/>
              <a:pPr/>
              <a:t>16/01/60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F055251-C7FA-4BBC-980E-AF17F8C1519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0881C25-2E63-49BE-9F72-4258507AD18E}" type="datetimeFigureOut">
              <a:rPr lang="th-TH" smtClean="0"/>
              <a:pPr/>
              <a:t>16/01/60</a:t>
            </a:fld>
            <a:endParaRPr lang="th-TH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F055251-C7FA-4BBC-980E-AF17F8C1519F}" type="slidenum">
              <a:rPr lang="th-TH" smtClean="0"/>
              <a:pPr/>
              <a:t>‹#›</a:t>
            </a:fld>
            <a:endParaRPr lang="th-TH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การอำนวยความเป็นธรรม</a:t>
            </a:r>
            <a:br>
              <a:rPr lang="th-TH" dirty="0" smtClean="0"/>
            </a:br>
            <a:r>
              <a:rPr lang="th-TH" dirty="0" smtClean="0"/>
              <a:t>ในหน้าที่ของฝ่ายปกครอง</a:t>
            </a:r>
            <a:endParaRPr lang="th-TH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8327928" cy="3939046"/>
          </a:xfrm>
        </p:spPr>
        <p:txBody>
          <a:bodyPr>
            <a:normAutofit/>
          </a:bodyPr>
          <a:lstStyle/>
          <a:p>
            <a:r>
              <a:rPr lang="th-TH" sz="2800" dirty="0" smtClean="0"/>
              <a:t>กฎกระทรวงมหาดไทยว่าด้วยการสอบสวนคดีอาญาบางประเภท</a:t>
            </a:r>
          </a:p>
          <a:p>
            <a:r>
              <a:rPr lang="th-TH" sz="2800" dirty="0" smtClean="0"/>
              <a:t>วันที่ 20 มกราคม 2560 เวลา 09.00 - 12.00 น.</a:t>
            </a:r>
          </a:p>
          <a:p>
            <a:endParaRPr lang="th-TH" sz="2800" dirty="0" smtClean="0"/>
          </a:p>
          <a:p>
            <a:pPr algn="r"/>
            <a:endParaRPr lang="th-TH" sz="2800" dirty="0" smtClean="0"/>
          </a:p>
          <a:p>
            <a:pPr algn="r"/>
            <a:r>
              <a:rPr lang="th-TH" sz="2800" dirty="0" smtClean="0"/>
              <a:t>โดย </a:t>
            </a:r>
            <a:r>
              <a:rPr lang="th-TH" sz="2800" dirty="0" err="1" smtClean="0"/>
              <a:t>ร.ต.ต.</a:t>
            </a:r>
            <a:r>
              <a:rPr lang="th-TH" sz="2800" dirty="0" smtClean="0"/>
              <a:t>หญิง สาย</a:t>
            </a:r>
            <a:r>
              <a:rPr lang="th-TH" sz="2800" dirty="0" err="1" smtClean="0"/>
              <a:t>สุนี</a:t>
            </a:r>
            <a:r>
              <a:rPr lang="th-TH" sz="2800" dirty="0" smtClean="0"/>
              <a:t>  </a:t>
            </a:r>
            <a:r>
              <a:rPr lang="th-TH" sz="2800" dirty="0" err="1" smtClean="0"/>
              <a:t>ยมานันท์</a:t>
            </a:r>
            <a:r>
              <a:rPr lang="th-TH" sz="2800" dirty="0" smtClean="0"/>
              <a:t> </a:t>
            </a:r>
          </a:p>
          <a:p>
            <a:pPr algn="r"/>
            <a:r>
              <a:rPr lang="th-TH" sz="2800" dirty="0" smtClean="0"/>
              <a:t>หัวหน้ากลุ่มงานพัฒนาระบบการสอบสวนคดีอาญา</a:t>
            </a:r>
          </a:p>
          <a:p>
            <a:pPr algn="r"/>
            <a:r>
              <a:rPr lang="th-TH" sz="2800" dirty="0" smtClean="0"/>
              <a:t>ส่วนการสอบสวนคดีอาญา สำนักการสอบสวนและนิติการ</a:t>
            </a:r>
            <a:endParaRPr lang="th-TH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467544" y="1628800"/>
            <a:ext cx="8064896" cy="2088232"/>
          </a:xfrm>
        </p:spPr>
        <p:txBody>
          <a:bodyPr>
            <a:noAutofit/>
          </a:bodyPr>
          <a:lstStyle/>
          <a:p>
            <a:pPr lvl="0" algn="thaiDist"/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7. ให้</a:t>
            </a:r>
            <a:r>
              <a:rPr lang="th-TH" sz="3600" b="1" u="sng" dirty="0">
                <a:latin typeface="TH SarabunIT๙" pitchFamily="34" charset="-34"/>
                <a:cs typeface="TH SarabunIT๙" pitchFamily="34" charset="-34"/>
              </a:rPr>
              <a:t>ผู้ว่าราชการจังหวัด</a:t>
            </a:r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แต่งตั้ง</a:t>
            </a:r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ปลัดอำเภอผู้</a:t>
            </a:r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ปฏิบัติหน้าที่ </a:t>
            </a:r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       ณ </a:t>
            </a:r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ที่ว่าการกิ่งอำเภอ </a:t>
            </a:r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หรือ</a:t>
            </a:r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ที่ว่า</a:t>
            </a:r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การ</a:t>
            </a:r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อำเภอ เป็น</a:t>
            </a:r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พนักงานสอบสวนสำหรับกิ่งอำเภอหรืออำเภอนั้น </a:t>
            </a:r>
            <a:endParaRPr lang="en-US" sz="3600" b="1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7872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539552" y="1628800"/>
            <a:ext cx="7929618" cy="3095204"/>
          </a:xfrm>
        </p:spPr>
        <p:txBody>
          <a:bodyPr>
            <a:normAutofit/>
          </a:bodyPr>
          <a:lstStyle/>
          <a:p>
            <a:pPr lvl="0" algn="thaiDist"/>
            <a:r>
              <a:rPr lang="th-TH" sz="3200" b="1" dirty="0" smtClean="0">
                <a:latin typeface="TH SarabunIT๙" pitchFamily="34" charset="-34"/>
                <a:cs typeface="TH SarabunIT๙" pitchFamily="34" charset="-34"/>
              </a:rPr>
              <a:t>8. ให้</a:t>
            </a:r>
            <a:r>
              <a:rPr lang="th-TH" sz="3200" b="1" u="sng" dirty="0">
                <a:latin typeface="TH SarabunIT๙" pitchFamily="34" charset="-34"/>
                <a:cs typeface="TH SarabunIT๙" pitchFamily="34" charset="-34"/>
              </a:rPr>
              <a:t>ปลัดอำเภอผู้เป็นหัวหน้าประจำกิ่งอำเภอหรือ</a:t>
            </a:r>
            <a:r>
              <a:rPr lang="th-TH" sz="3200" b="1" u="sng" dirty="0" smtClean="0">
                <a:latin typeface="TH SarabunIT๙" pitchFamily="34" charset="-34"/>
                <a:cs typeface="TH SarabunIT๙" pitchFamily="34" charset="-34"/>
              </a:rPr>
              <a:t>นายอำเภอ         </a:t>
            </a:r>
            <a:r>
              <a:rPr lang="th-TH" sz="3200" b="1" dirty="0" smtClean="0">
                <a:latin typeface="TH SarabunIT๙" pitchFamily="34" charset="-34"/>
                <a:cs typeface="TH SarabunIT๙" pitchFamily="34" charset="-34"/>
              </a:rPr>
              <a:t>เป็น</a:t>
            </a:r>
            <a:r>
              <a:rPr lang="th-TH" sz="3200" b="1" dirty="0">
                <a:latin typeface="TH SarabunIT๙" pitchFamily="34" charset="-34"/>
                <a:cs typeface="TH SarabunIT๙" pitchFamily="34" charset="-34"/>
              </a:rPr>
              <a:t>หัวหน้าพนักงานสอบสวนตามมาตรา 18 วรรคสี่ และเป็นพนักงานสอบสวนผู้รับผิดชอบตามมาตรา 140 แห่งประมวล</a:t>
            </a:r>
            <a:r>
              <a:rPr lang="th-TH" sz="3200" b="1" dirty="0" smtClean="0">
                <a:latin typeface="TH SarabunIT๙" pitchFamily="34" charset="-34"/>
                <a:cs typeface="TH SarabunIT๙" pitchFamily="34" charset="-34"/>
              </a:rPr>
              <a:t>กฎหมาย           วิธี</a:t>
            </a:r>
            <a:r>
              <a:rPr lang="th-TH" sz="3200" b="1" dirty="0">
                <a:latin typeface="TH SarabunIT๙" pitchFamily="34" charset="-34"/>
                <a:cs typeface="TH SarabunIT๙" pitchFamily="34" charset="-34"/>
              </a:rPr>
              <a:t>พิจารณาความอาญา</a:t>
            </a:r>
            <a:endParaRPr lang="en-US" sz="3200" b="1" dirty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endParaRPr lang="th-TH" sz="4400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7872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395536" y="1412776"/>
            <a:ext cx="8315414" cy="3672408"/>
          </a:xfrm>
        </p:spPr>
        <p:txBody>
          <a:bodyPr>
            <a:normAutofit/>
          </a:bodyPr>
          <a:lstStyle/>
          <a:p>
            <a:pPr lvl="0" algn="thaiDist"/>
            <a:r>
              <a:rPr lang="th-TH" sz="3200" b="1" dirty="0" smtClean="0">
                <a:latin typeface="TH SarabunIT๙" pitchFamily="34" charset="-34"/>
                <a:cs typeface="TH SarabunIT๙" pitchFamily="34" charset="-34"/>
              </a:rPr>
              <a:t>9.</a:t>
            </a:r>
            <a:r>
              <a:rPr lang="th-TH" sz="3200" b="1" u="sng" dirty="0" smtClean="0">
                <a:latin typeface="TH SarabunIT๙" pitchFamily="34" charset="-34"/>
                <a:cs typeface="TH SarabunIT๙" pitchFamily="34" charset="-34"/>
              </a:rPr>
              <a:t>ใน</a:t>
            </a:r>
            <a:r>
              <a:rPr lang="th-TH" sz="3200" b="1" u="sng" dirty="0">
                <a:latin typeface="TH SarabunIT๙" pitchFamily="34" charset="-34"/>
                <a:cs typeface="TH SarabunIT๙" pitchFamily="34" charset="-34"/>
              </a:rPr>
              <a:t>กรณีที่มีเหตุอันสมควร</a:t>
            </a:r>
            <a:r>
              <a:rPr lang="th-TH" sz="3200" u="sng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3200" dirty="0">
                <a:latin typeface="TH SarabunIT๙" pitchFamily="34" charset="-34"/>
                <a:cs typeface="TH SarabunIT๙" pitchFamily="34" charset="-34"/>
              </a:rPr>
              <a:t>ผู้ว่าราชการจังหวัด </a:t>
            </a:r>
            <a:r>
              <a:rPr lang="th-TH" sz="3200" dirty="0" smtClean="0">
                <a:latin typeface="TH SarabunIT๙" pitchFamily="34" charset="-34"/>
                <a:cs typeface="TH SarabunIT๙" pitchFamily="34" charset="-34"/>
              </a:rPr>
              <a:t>รอง</a:t>
            </a:r>
            <a:r>
              <a:rPr lang="th-TH" sz="3200" dirty="0">
                <a:latin typeface="TH SarabunIT๙" pitchFamily="34" charset="-34"/>
                <a:cs typeface="TH SarabunIT๙" pitchFamily="34" charset="-34"/>
              </a:rPr>
              <a:t>ผู้ว่าราชการ</a:t>
            </a:r>
            <a:r>
              <a:rPr lang="th-TH" sz="3200" dirty="0" smtClean="0">
                <a:latin typeface="TH SarabunIT๙" pitchFamily="34" charset="-34"/>
                <a:cs typeface="TH SarabunIT๙" pitchFamily="34" charset="-34"/>
              </a:rPr>
              <a:t>จังหวัด     หรือ</a:t>
            </a:r>
            <a:r>
              <a:rPr lang="th-TH" sz="3200" dirty="0">
                <a:latin typeface="TH SarabunIT๙" pitchFamily="34" charset="-34"/>
                <a:cs typeface="TH SarabunIT๙" pitchFamily="34" charset="-34"/>
              </a:rPr>
              <a:t>ปลัดจังหวัดซึ่งผู้ว่าราชการจังหวัด</a:t>
            </a:r>
            <a:r>
              <a:rPr lang="th-TH" sz="3200" dirty="0" smtClean="0">
                <a:latin typeface="TH SarabunIT๙" pitchFamily="34" charset="-34"/>
                <a:cs typeface="TH SarabunIT๙" pitchFamily="34" charset="-34"/>
              </a:rPr>
              <a:t>มอบหมาย จะ</a:t>
            </a:r>
            <a:r>
              <a:rPr lang="th-TH" sz="3200" dirty="0">
                <a:latin typeface="TH SarabunIT๙" pitchFamily="34" charset="-34"/>
                <a:cs typeface="TH SarabunIT๙" pitchFamily="34" charset="-34"/>
              </a:rPr>
              <a:t>เข้ามาเป็นหัวหน้าพนักงานสอบสวนตามมาตรา 18 วรรคสี่ และเป็นพนักงานสอบสวน</a:t>
            </a:r>
            <a:r>
              <a:rPr lang="th-TH" sz="3200" dirty="0" smtClean="0">
                <a:latin typeface="TH SarabunIT๙" pitchFamily="34" charset="-34"/>
                <a:cs typeface="TH SarabunIT๙" pitchFamily="34" charset="-34"/>
              </a:rPr>
              <a:t>ผู้รับผิดชอบ      ตาม</a:t>
            </a:r>
            <a:r>
              <a:rPr lang="th-TH" sz="3200" dirty="0">
                <a:latin typeface="TH SarabunIT๙" pitchFamily="34" charset="-34"/>
                <a:cs typeface="TH SarabunIT๙" pitchFamily="34" charset="-34"/>
              </a:rPr>
              <a:t>มาตรา 140 แห่งประมวลกฎหมายวิธีพิจารณาความ</a:t>
            </a:r>
            <a:r>
              <a:rPr lang="th-TH" sz="3200" dirty="0" smtClean="0">
                <a:latin typeface="TH SarabunIT๙" pitchFamily="34" charset="-34"/>
                <a:cs typeface="TH SarabunIT๙" pitchFamily="34" charset="-34"/>
              </a:rPr>
              <a:t>อาญาใน</a:t>
            </a:r>
            <a:r>
              <a:rPr lang="th-TH" sz="3200" dirty="0">
                <a:latin typeface="TH SarabunIT๙" pitchFamily="34" charset="-34"/>
                <a:cs typeface="TH SarabunIT๙" pitchFamily="34" charset="-34"/>
              </a:rPr>
              <a:t>คดีใดคดีหนึ่งที่อยู่ในท้องที่กิ่งอำเภอหรืออำเภอที่อยู่ในจังหวัดนั้นก็ได้ </a:t>
            </a:r>
            <a:endParaRPr lang="en-US" sz="3200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7872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395536" y="1412776"/>
            <a:ext cx="8243406" cy="2952328"/>
          </a:xfrm>
        </p:spPr>
        <p:txBody>
          <a:bodyPr/>
          <a:lstStyle/>
          <a:p>
            <a:pPr lvl="0" algn="thaiDist">
              <a:lnSpc>
                <a:spcPct val="115000"/>
              </a:lnSpc>
              <a:spcAft>
                <a:spcPts val="0"/>
              </a:spcAft>
            </a:pPr>
            <a:r>
              <a:rPr lang="th-TH" sz="3200" b="1" dirty="0" smtClean="0">
                <a:latin typeface="TH SarabunIT๙" pitchFamily="34" charset="-34"/>
                <a:ea typeface="Calibri"/>
                <a:cs typeface="TH SarabunIT๙" pitchFamily="34" charset="-34"/>
              </a:rPr>
              <a:t>10. </a:t>
            </a:r>
            <a:r>
              <a:rPr lang="th-TH" sz="3200" b="1" u="sng" dirty="0" smtClean="0">
                <a:latin typeface="TH SarabunIT๙" pitchFamily="34" charset="-34"/>
                <a:ea typeface="Calibri"/>
                <a:cs typeface="TH SarabunIT๙" pitchFamily="34" charset="-34"/>
              </a:rPr>
              <a:t>ผู้ว่า</a:t>
            </a:r>
            <a:r>
              <a:rPr lang="th-TH" sz="3200" b="1" u="sng" dirty="0">
                <a:latin typeface="TH SarabunIT๙" pitchFamily="34" charset="-34"/>
                <a:ea typeface="Calibri"/>
                <a:cs typeface="TH SarabunIT๙" pitchFamily="34" charset="-34"/>
              </a:rPr>
              <a:t>ราชการจังหวัด</a:t>
            </a:r>
            <a:r>
              <a:rPr lang="th-TH" sz="3200" b="1" dirty="0">
                <a:latin typeface="TH SarabunIT๙" pitchFamily="34" charset="-34"/>
                <a:ea typeface="Calibri"/>
                <a:cs typeface="TH SarabunIT๙" pitchFamily="34" charset="-34"/>
              </a:rPr>
              <a:t>อาจขอให้อธิบดีกรมการปกครองแต่งตั้งพนักงานสอบสวนฝ่ายปกครองในสังกัดกรมการปกครองไปร่วมสอบสวนในคดี</a:t>
            </a:r>
            <a:r>
              <a:rPr lang="th-TH" sz="3200" b="1" dirty="0" smtClean="0">
                <a:latin typeface="TH SarabunIT๙" pitchFamily="34" charset="-34"/>
                <a:ea typeface="Calibri"/>
                <a:cs typeface="TH SarabunIT๙" pitchFamily="34" charset="-34"/>
              </a:rPr>
              <a:t>ใด   คดี</a:t>
            </a:r>
            <a:r>
              <a:rPr lang="th-TH" sz="3200" b="1" dirty="0">
                <a:latin typeface="TH SarabunIT๙" pitchFamily="34" charset="-34"/>
                <a:ea typeface="Calibri"/>
                <a:cs typeface="TH SarabunIT๙" pitchFamily="34" charset="-34"/>
              </a:rPr>
              <a:t>หนึ่งที่อยู่ในท้องที่กิ่งอำเภอ อำเภอ หรือจังหวัดก็ได้</a:t>
            </a:r>
            <a:endParaRPr lang="en-US" sz="3200" b="1" dirty="0">
              <a:latin typeface="TH SarabunIT๙" pitchFamily="34" charset="-34"/>
              <a:ea typeface="Calibri"/>
              <a:cs typeface="TH SarabunIT๙" pitchFamily="34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57872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539552" y="1340768"/>
            <a:ext cx="8099390" cy="4229294"/>
          </a:xfrm>
        </p:spPr>
        <p:txBody>
          <a:bodyPr/>
          <a:lstStyle/>
          <a:p>
            <a:pPr lvl="0" algn="thaiDist">
              <a:lnSpc>
                <a:spcPct val="115000"/>
              </a:lnSpc>
              <a:spcAft>
                <a:spcPts val="0"/>
              </a:spcAft>
            </a:pPr>
            <a:r>
              <a:rPr lang="th-TH" sz="3200" dirty="0" smtClean="0">
                <a:latin typeface="TH SarabunIT๙" pitchFamily="34" charset="-34"/>
                <a:ea typeface="Calibri"/>
                <a:cs typeface="TH SarabunIT๙" pitchFamily="34" charset="-34"/>
              </a:rPr>
              <a:t>11. </a:t>
            </a:r>
            <a:r>
              <a:rPr lang="th-TH" sz="3200" b="1" u="sng" dirty="0" smtClean="0">
                <a:latin typeface="TH SarabunIT๙" pitchFamily="34" charset="-34"/>
                <a:ea typeface="Calibri"/>
                <a:cs typeface="TH SarabunIT๙" pitchFamily="34" charset="-34"/>
              </a:rPr>
              <a:t>ใน</a:t>
            </a:r>
            <a:r>
              <a:rPr lang="th-TH" sz="3200" b="1" u="sng" dirty="0">
                <a:latin typeface="TH SarabunIT๙" pitchFamily="34" charset="-34"/>
                <a:ea typeface="Calibri"/>
                <a:cs typeface="TH SarabunIT๙" pitchFamily="34" charset="-34"/>
              </a:rPr>
              <a:t>กรณีจำเป็นหรือมีเหตุอันสมควร </a:t>
            </a:r>
            <a:r>
              <a:rPr lang="th-TH" sz="3200" dirty="0">
                <a:latin typeface="TH SarabunIT๙" pitchFamily="34" charset="-34"/>
                <a:ea typeface="Calibri"/>
                <a:cs typeface="TH SarabunIT๙" pitchFamily="34" charset="-34"/>
              </a:rPr>
              <a:t>ผู้ว่าราชการจังหวัด</a:t>
            </a:r>
            <a:r>
              <a:rPr lang="th-TH" sz="3200" dirty="0" smtClean="0">
                <a:latin typeface="TH SarabunIT๙" pitchFamily="34" charset="-34"/>
                <a:ea typeface="Calibri"/>
                <a:cs typeface="TH SarabunIT๙" pitchFamily="34" charset="-34"/>
              </a:rPr>
              <a:t>อาจประสาน</a:t>
            </a:r>
            <a:r>
              <a:rPr lang="th-TH" sz="3200" dirty="0">
                <a:latin typeface="TH SarabunIT๙" pitchFamily="34" charset="-34"/>
                <a:ea typeface="Calibri"/>
                <a:cs typeface="TH SarabunIT๙" pitchFamily="34" charset="-34"/>
              </a:rPr>
              <a:t>ขอให้ผู้บังคับการตำรวจภูธรจังหวัด</a:t>
            </a:r>
            <a:r>
              <a:rPr lang="th-TH" sz="3200" dirty="0" smtClean="0">
                <a:latin typeface="TH SarabunIT๙" pitchFamily="34" charset="-34"/>
                <a:ea typeface="Calibri"/>
                <a:cs typeface="TH SarabunIT๙" pitchFamily="34" charset="-34"/>
              </a:rPr>
              <a:t>แต่งตั้งพนักงาน</a:t>
            </a:r>
            <a:r>
              <a:rPr lang="th-TH" sz="3200" dirty="0">
                <a:latin typeface="TH SarabunIT๙" pitchFamily="34" charset="-34"/>
                <a:ea typeface="Calibri"/>
                <a:cs typeface="TH SarabunIT๙" pitchFamily="34" charset="-34"/>
              </a:rPr>
              <a:t>สอบสวนฝ่าย</a:t>
            </a:r>
            <a:r>
              <a:rPr lang="th-TH" sz="3200" dirty="0" smtClean="0">
                <a:latin typeface="TH SarabunIT๙" pitchFamily="34" charset="-34"/>
                <a:ea typeface="Calibri"/>
                <a:cs typeface="TH SarabunIT๙" pitchFamily="34" charset="-34"/>
              </a:rPr>
              <a:t>ตำรวจ      ซึ่ง</a:t>
            </a:r>
            <a:r>
              <a:rPr lang="th-TH" sz="3200" dirty="0">
                <a:latin typeface="TH SarabunIT๙" pitchFamily="34" charset="-34"/>
                <a:ea typeface="Calibri"/>
                <a:cs typeface="TH SarabunIT๙" pitchFamily="34" charset="-34"/>
              </a:rPr>
              <a:t>มีอำนาจสอบสวนในจังหวัด</a:t>
            </a:r>
            <a:r>
              <a:rPr lang="th-TH" sz="3200" dirty="0" smtClean="0">
                <a:latin typeface="TH SarabunIT๙" pitchFamily="34" charset="-34"/>
                <a:ea typeface="Calibri"/>
                <a:cs typeface="TH SarabunIT๙" pitchFamily="34" charset="-34"/>
              </a:rPr>
              <a:t>นั้น เข้า</a:t>
            </a:r>
            <a:r>
              <a:rPr lang="th-TH" sz="3200" dirty="0">
                <a:latin typeface="TH SarabunIT๙" pitchFamily="34" charset="-34"/>
                <a:ea typeface="Calibri"/>
                <a:cs typeface="TH SarabunIT๙" pitchFamily="34" charset="-34"/>
              </a:rPr>
              <a:t>ทำการสอบสวนร่วมกับพนักงานสอบสวนฝ่ายปกครองในท้องที่กิ่งอำเภอ อำเภอ หรือจังหวัดก็ได้</a:t>
            </a:r>
            <a:endParaRPr lang="en-US" sz="3200" dirty="0">
              <a:latin typeface="TH SarabunIT๙" pitchFamily="34" charset="-34"/>
              <a:ea typeface="Calibri"/>
              <a:cs typeface="TH SarabunIT๙" pitchFamily="34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57872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539552" y="1488204"/>
            <a:ext cx="7776864" cy="3024336"/>
          </a:xfrm>
        </p:spPr>
        <p:txBody>
          <a:bodyPr>
            <a:normAutofit/>
          </a:bodyPr>
          <a:lstStyle/>
          <a:p>
            <a:pPr lvl="0" algn="thaiDist">
              <a:lnSpc>
                <a:spcPct val="115000"/>
              </a:lnSpc>
              <a:spcAft>
                <a:spcPts val="0"/>
              </a:spcAft>
            </a:pPr>
            <a:r>
              <a:rPr lang="th-TH" sz="3200" b="1" dirty="0" smtClean="0">
                <a:latin typeface="TH SarabunIT๙" pitchFamily="34" charset="-34"/>
                <a:ea typeface="Calibri"/>
                <a:cs typeface="TH SarabunIT๙" pitchFamily="34" charset="-34"/>
              </a:rPr>
              <a:t>12. </a:t>
            </a:r>
            <a:r>
              <a:rPr lang="th-TH" sz="3200" b="1" u="sng" dirty="0" smtClean="0">
                <a:latin typeface="TH SarabunIT๙" pitchFamily="34" charset="-34"/>
                <a:ea typeface="Calibri"/>
                <a:cs typeface="TH SarabunIT๙" pitchFamily="34" charset="-34"/>
              </a:rPr>
              <a:t>ใน</a:t>
            </a:r>
            <a:r>
              <a:rPr lang="th-TH" sz="3200" b="1" u="sng" dirty="0">
                <a:latin typeface="TH SarabunIT๙" pitchFamily="34" charset="-34"/>
                <a:ea typeface="Calibri"/>
                <a:cs typeface="TH SarabunIT๙" pitchFamily="34" charset="-34"/>
              </a:rPr>
              <a:t>การสอบสวนโดยปกติ</a:t>
            </a:r>
            <a:r>
              <a:rPr lang="th-TH" sz="3200" u="sng" dirty="0">
                <a:latin typeface="TH SarabunIT๙" pitchFamily="34" charset="-34"/>
                <a:ea typeface="Calibri"/>
                <a:cs typeface="TH SarabunIT๙" pitchFamily="34" charset="-34"/>
              </a:rPr>
              <a:t> </a:t>
            </a:r>
            <a:r>
              <a:rPr lang="th-TH" sz="3200" dirty="0">
                <a:latin typeface="TH SarabunIT๙" pitchFamily="34" charset="-34"/>
                <a:ea typeface="Calibri"/>
                <a:cs typeface="TH SarabunIT๙" pitchFamily="34" charset="-34"/>
              </a:rPr>
              <a:t>ให้ใช้ที่ว่าการกิ่งอำเภอ ที่ว่าการอำเภอ หรือศาลากลางจังหวัดที่มีอยู่ในเขตท้องที่กิ่งอำเภอ อำเภอ หรือจังหวัดนั้น แล้วแต่กรณี เป็นสถานที่ทำการสอบสวน</a:t>
            </a:r>
            <a:endParaRPr lang="en-US" sz="3200" dirty="0">
              <a:latin typeface="TH SarabunIT๙" pitchFamily="34" charset="-34"/>
              <a:ea typeface="Calibri"/>
              <a:cs typeface="TH SarabunIT๙" pitchFamily="34" charset="-34"/>
            </a:endParaRPr>
          </a:p>
          <a:p>
            <a:endParaRPr lang="th-TH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857488" y="3000372"/>
            <a:ext cx="100013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872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596427" y="1556792"/>
            <a:ext cx="7776864" cy="2592288"/>
          </a:xfrm>
        </p:spPr>
        <p:txBody>
          <a:bodyPr>
            <a:normAutofit/>
          </a:bodyPr>
          <a:lstStyle/>
          <a:p>
            <a:pPr lvl="0" algn="thaiDist">
              <a:lnSpc>
                <a:spcPct val="115000"/>
              </a:lnSpc>
              <a:spcAft>
                <a:spcPts val="0"/>
              </a:spcAft>
            </a:pPr>
            <a:r>
              <a:rPr lang="th-TH" sz="3200" b="1" dirty="0" smtClean="0">
                <a:latin typeface="TH SarabunIT๙" pitchFamily="34" charset="-34"/>
                <a:ea typeface="Calibri"/>
                <a:cs typeface="TH SarabunIT๙" pitchFamily="34" charset="-34"/>
              </a:rPr>
              <a:t>13. </a:t>
            </a:r>
            <a:r>
              <a:rPr lang="th-TH" sz="3200" b="1" u="sng" dirty="0" smtClean="0">
                <a:latin typeface="TH SarabunIT๙" pitchFamily="34" charset="-34"/>
                <a:ea typeface="Calibri"/>
                <a:cs typeface="TH SarabunIT๙" pitchFamily="34" charset="-34"/>
              </a:rPr>
              <a:t>เว้น</a:t>
            </a:r>
            <a:r>
              <a:rPr lang="th-TH" sz="3200" b="1" u="sng" dirty="0">
                <a:latin typeface="TH SarabunIT๙" pitchFamily="34" charset="-34"/>
                <a:ea typeface="Calibri"/>
                <a:cs typeface="TH SarabunIT๙" pitchFamily="34" charset="-34"/>
              </a:rPr>
              <a:t>แต่เมื่อมีเหตุจำเป็นหรือเพื่อความสะดวก</a:t>
            </a:r>
            <a:r>
              <a:rPr lang="th-TH" sz="3200" u="sng" dirty="0">
                <a:latin typeface="TH SarabunIT๙" pitchFamily="34" charset="-34"/>
                <a:ea typeface="Calibri"/>
                <a:cs typeface="TH SarabunIT๙" pitchFamily="34" charset="-34"/>
              </a:rPr>
              <a:t> </a:t>
            </a:r>
            <a:r>
              <a:rPr lang="th-TH" sz="3200" dirty="0" smtClean="0">
                <a:latin typeface="TH SarabunIT๙" pitchFamily="34" charset="-34"/>
                <a:ea typeface="Calibri"/>
                <a:cs typeface="TH SarabunIT๙" pitchFamily="34" charset="-34"/>
              </a:rPr>
              <a:t>จะ</a:t>
            </a:r>
            <a:r>
              <a:rPr lang="th-TH" sz="3200" dirty="0">
                <a:latin typeface="TH SarabunIT๙" pitchFamily="34" charset="-34"/>
                <a:ea typeface="Calibri"/>
                <a:cs typeface="TH SarabunIT๙" pitchFamily="34" charset="-34"/>
              </a:rPr>
              <a:t>ไปทำการสอบสวนที่ใดก็ได้ตามที่เห็นสมควร </a:t>
            </a:r>
            <a:r>
              <a:rPr lang="th-TH" sz="3200" dirty="0" smtClean="0">
                <a:latin typeface="TH SarabunIT๙" pitchFamily="34" charset="-34"/>
                <a:ea typeface="Calibri"/>
                <a:cs typeface="TH SarabunIT๙" pitchFamily="34" charset="-34"/>
              </a:rPr>
              <a:t>ทั้งนี้ให้</a:t>
            </a:r>
            <a:r>
              <a:rPr lang="th-TH" sz="3200" dirty="0">
                <a:latin typeface="TH SarabunIT๙" pitchFamily="34" charset="-34"/>
                <a:ea typeface="Calibri"/>
                <a:cs typeface="TH SarabunIT๙" pitchFamily="34" charset="-34"/>
              </a:rPr>
              <a:t>บันทึกเหตุดังกล่าวไว้ในสำนวนการสอบสวนด้วย </a:t>
            </a:r>
            <a:endParaRPr lang="en-US" sz="3200" dirty="0">
              <a:latin typeface="TH SarabunIT๙" pitchFamily="34" charset="-34"/>
              <a:ea typeface="Calibri"/>
              <a:cs typeface="TH SarabunIT๙" pitchFamily="34" charset="-34"/>
            </a:endParaRPr>
          </a:p>
          <a:p>
            <a:endParaRPr lang="th-TH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571472" y="3643314"/>
            <a:ext cx="292895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2214546" y="3071810"/>
            <a:ext cx="371477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872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539552" y="1484784"/>
            <a:ext cx="7572428" cy="2928958"/>
          </a:xfrm>
        </p:spPr>
        <p:txBody>
          <a:bodyPr>
            <a:noAutofit/>
          </a:bodyPr>
          <a:lstStyle/>
          <a:p>
            <a:pPr lvl="0" algn="thaiDist">
              <a:lnSpc>
                <a:spcPct val="115000"/>
              </a:lnSpc>
              <a:spcAft>
                <a:spcPts val="0"/>
              </a:spcAft>
            </a:pPr>
            <a:r>
              <a:rPr lang="th-TH" sz="3600" dirty="0" smtClean="0">
                <a:latin typeface="TH SarabunIT๙" pitchFamily="34" charset="-34"/>
                <a:ea typeface="Calibri"/>
                <a:cs typeface="TH SarabunIT๙" pitchFamily="34" charset="-34"/>
              </a:rPr>
              <a:t>14. </a:t>
            </a:r>
            <a:r>
              <a:rPr lang="th-TH" sz="3600" b="1" u="sng" dirty="0" smtClean="0">
                <a:latin typeface="TH SarabunIT๙" pitchFamily="34" charset="-34"/>
                <a:ea typeface="Calibri"/>
                <a:cs typeface="TH SarabunIT๙" pitchFamily="34" charset="-34"/>
              </a:rPr>
              <a:t>ใน</a:t>
            </a:r>
            <a:r>
              <a:rPr lang="th-TH" sz="3600" b="1" u="sng" dirty="0">
                <a:latin typeface="TH SarabunIT๙" pitchFamily="34" charset="-34"/>
                <a:ea typeface="Calibri"/>
                <a:cs typeface="TH SarabunIT๙" pitchFamily="34" charset="-34"/>
              </a:rPr>
              <a:t>กรณีจำเป็นจะต้องควบคุมผู้ต้องหาไว้ใน</a:t>
            </a:r>
            <a:r>
              <a:rPr lang="th-TH" sz="3600" b="1" u="sng" dirty="0" smtClean="0">
                <a:latin typeface="TH SarabunIT๙" pitchFamily="34" charset="-34"/>
                <a:ea typeface="Calibri"/>
                <a:cs typeface="TH SarabunIT๙" pitchFamily="34" charset="-34"/>
              </a:rPr>
              <a:t>ระหว่าง     การ</a:t>
            </a:r>
            <a:r>
              <a:rPr lang="th-TH" sz="3600" b="1" u="sng" dirty="0">
                <a:latin typeface="TH SarabunIT๙" pitchFamily="34" charset="-34"/>
                <a:ea typeface="Calibri"/>
                <a:cs typeface="TH SarabunIT๙" pitchFamily="34" charset="-34"/>
              </a:rPr>
              <a:t>สอบสวน </a:t>
            </a:r>
            <a:r>
              <a:rPr lang="th-TH" sz="3600" dirty="0">
                <a:latin typeface="TH SarabunIT๙" pitchFamily="34" charset="-34"/>
                <a:ea typeface="Calibri"/>
                <a:cs typeface="TH SarabunIT๙" pitchFamily="34" charset="-34"/>
              </a:rPr>
              <a:t>ให้ควบคุมไว้ ณ  ที่ทำการของพนักงานสอบสวนฝ่ายปกครอง </a:t>
            </a:r>
            <a:endParaRPr lang="th-TH" sz="3600" dirty="0" smtClean="0">
              <a:latin typeface="TH SarabunIT๙" pitchFamily="34" charset="-34"/>
              <a:ea typeface="Calibri"/>
              <a:cs typeface="TH SarabunIT๙" pitchFamily="34" charset="-34"/>
            </a:endParaRPr>
          </a:p>
          <a:p>
            <a:pPr lvl="0" algn="thaiDist">
              <a:lnSpc>
                <a:spcPct val="115000"/>
              </a:lnSpc>
              <a:spcAft>
                <a:spcPts val="0"/>
              </a:spcAft>
            </a:pPr>
            <a:r>
              <a:rPr lang="th-TH" sz="3600" b="1" u="sng" dirty="0" smtClean="0">
                <a:latin typeface="TH SarabunIT๙" pitchFamily="34" charset="-34"/>
                <a:ea typeface="Calibri"/>
                <a:cs typeface="TH SarabunIT๙" pitchFamily="34" charset="-34"/>
              </a:rPr>
              <a:t>เว้น</a:t>
            </a:r>
            <a:r>
              <a:rPr lang="th-TH" sz="3600" b="1" u="sng" dirty="0">
                <a:latin typeface="TH SarabunIT๙" pitchFamily="34" charset="-34"/>
                <a:ea typeface="Calibri"/>
                <a:cs typeface="TH SarabunIT๙" pitchFamily="34" charset="-34"/>
              </a:rPr>
              <a:t>แต่ไม่มีสถานที่ควบคุมเช่นว่า</a:t>
            </a:r>
            <a:r>
              <a:rPr lang="th-TH" sz="3600" b="1" u="sng" dirty="0" smtClean="0">
                <a:latin typeface="TH SarabunIT๙" pitchFamily="34" charset="-34"/>
                <a:ea typeface="Calibri"/>
                <a:cs typeface="TH SarabunIT๙" pitchFamily="34" charset="-34"/>
              </a:rPr>
              <a:t>นั้น</a:t>
            </a:r>
            <a:r>
              <a:rPr lang="th-TH" sz="3600" u="sng" dirty="0">
                <a:latin typeface="TH SarabunIT๙" pitchFamily="34" charset="-34"/>
                <a:ea typeface="Calibri"/>
                <a:cs typeface="TH SarabunIT๙" pitchFamily="34" charset="-34"/>
              </a:rPr>
              <a:t> </a:t>
            </a:r>
            <a:r>
              <a:rPr lang="th-TH" sz="3600" dirty="0" smtClean="0">
                <a:latin typeface="TH SarabunIT๙" pitchFamily="34" charset="-34"/>
                <a:ea typeface="Calibri"/>
                <a:cs typeface="TH SarabunIT๙" pitchFamily="34" charset="-34"/>
              </a:rPr>
              <a:t>ให้</a:t>
            </a:r>
            <a:r>
              <a:rPr lang="th-TH" sz="3600" dirty="0">
                <a:latin typeface="TH SarabunIT๙" pitchFamily="34" charset="-34"/>
                <a:ea typeface="Calibri"/>
                <a:cs typeface="TH SarabunIT๙" pitchFamily="34" charset="-34"/>
              </a:rPr>
              <a:t>ฝากควบคุมไว้ </a:t>
            </a:r>
            <a:r>
              <a:rPr lang="th-TH" sz="3600" dirty="0" smtClean="0">
                <a:latin typeface="TH SarabunIT๙" pitchFamily="34" charset="-34"/>
                <a:ea typeface="Calibri"/>
                <a:cs typeface="TH SarabunIT๙" pitchFamily="34" charset="-34"/>
              </a:rPr>
              <a:t>         ณ </a:t>
            </a:r>
            <a:r>
              <a:rPr lang="th-TH" sz="3600" dirty="0">
                <a:latin typeface="TH SarabunIT๙" pitchFamily="34" charset="-34"/>
                <a:ea typeface="Calibri"/>
                <a:cs typeface="TH SarabunIT๙" pitchFamily="34" charset="-34"/>
              </a:rPr>
              <a:t>สถานีตำรวจแห่งท้องที่ที่ทำ</a:t>
            </a:r>
            <a:r>
              <a:rPr lang="th-TH" sz="3600" dirty="0" smtClean="0">
                <a:latin typeface="TH SarabunIT๙" pitchFamily="34" charset="-34"/>
                <a:ea typeface="Calibri"/>
                <a:cs typeface="TH SarabunIT๙" pitchFamily="34" charset="-34"/>
              </a:rPr>
              <a:t>การของ</a:t>
            </a:r>
            <a:r>
              <a:rPr lang="th-TH" sz="3600" dirty="0">
                <a:latin typeface="TH SarabunIT๙" pitchFamily="34" charset="-34"/>
                <a:ea typeface="Calibri"/>
                <a:cs typeface="TH SarabunIT๙" pitchFamily="34" charset="-34"/>
              </a:rPr>
              <a:t>พนักงาน</a:t>
            </a:r>
            <a:r>
              <a:rPr lang="th-TH" sz="3600" dirty="0" smtClean="0">
                <a:latin typeface="TH SarabunIT๙" pitchFamily="34" charset="-34"/>
                <a:ea typeface="Calibri"/>
                <a:cs typeface="TH SarabunIT๙" pitchFamily="34" charset="-34"/>
              </a:rPr>
              <a:t>สอบสวน      ฝ่าย</a:t>
            </a:r>
            <a:r>
              <a:rPr lang="th-TH" sz="3600" dirty="0">
                <a:latin typeface="TH SarabunIT๙" pitchFamily="34" charset="-34"/>
                <a:ea typeface="Calibri"/>
                <a:cs typeface="TH SarabunIT๙" pitchFamily="34" charset="-34"/>
              </a:rPr>
              <a:t>ปกครองตั้งอยู่</a:t>
            </a:r>
            <a:endParaRPr lang="en-US" sz="3600" dirty="0">
              <a:latin typeface="TH SarabunIT๙" pitchFamily="34" charset="-34"/>
              <a:ea typeface="Calibri"/>
              <a:cs typeface="TH SarabunIT๙" pitchFamily="34" charset="-3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428596" y="4714884"/>
            <a:ext cx="100013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872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428596" y="1428736"/>
            <a:ext cx="8353894" cy="4176464"/>
          </a:xfrm>
        </p:spPr>
        <p:txBody>
          <a:bodyPr/>
          <a:lstStyle/>
          <a:p>
            <a:pPr lvl="0" algn="thaiDist">
              <a:lnSpc>
                <a:spcPct val="115000"/>
              </a:lnSpc>
              <a:spcAft>
                <a:spcPts val="0"/>
              </a:spcAft>
            </a:pPr>
            <a:r>
              <a:rPr lang="th-TH" sz="3600" b="1" dirty="0" smtClean="0">
                <a:latin typeface="TH SarabunIT๙" pitchFamily="34" charset="-34"/>
                <a:ea typeface="Calibri"/>
                <a:cs typeface="TH SarabunIT๙" pitchFamily="34" charset="-34"/>
              </a:rPr>
              <a:t>15. </a:t>
            </a:r>
            <a:r>
              <a:rPr lang="th-TH" sz="3600" b="1" u="sng" dirty="0" smtClean="0">
                <a:latin typeface="TH SarabunIT๙" pitchFamily="34" charset="-34"/>
                <a:ea typeface="Calibri"/>
                <a:cs typeface="TH SarabunIT๙" pitchFamily="34" charset="-34"/>
              </a:rPr>
              <a:t>การ</a:t>
            </a:r>
            <a:r>
              <a:rPr lang="th-TH" sz="3600" b="1" u="sng" dirty="0">
                <a:latin typeface="TH SarabunIT๙" pitchFamily="34" charset="-34"/>
                <a:ea typeface="Calibri"/>
                <a:cs typeface="TH SarabunIT๙" pitchFamily="34" charset="-34"/>
              </a:rPr>
              <a:t>สั่งคำร้องขอให้ปล่อยชั่วคราว</a:t>
            </a:r>
            <a:r>
              <a:rPr lang="th-TH" sz="3600" dirty="0">
                <a:latin typeface="TH SarabunIT๙" pitchFamily="34" charset="-34"/>
                <a:ea typeface="Calibri"/>
                <a:cs typeface="TH SarabunIT๙" pitchFamily="34" charset="-34"/>
              </a:rPr>
              <a:t>ให้เป็นไปตามประมวลกฎหมายวิธีพิจารณาความอาญา และให้ใช้บังคับตาม</a:t>
            </a:r>
            <a:r>
              <a:rPr lang="th-TH" sz="3600" dirty="0" smtClean="0">
                <a:latin typeface="TH SarabunIT๙" pitchFamily="34" charset="-34"/>
                <a:ea typeface="Calibri"/>
                <a:cs typeface="TH SarabunIT๙" pitchFamily="34" charset="-34"/>
              </a:rPr>
              <a:t>หลักเกณฑ์     การ</a:t>
            </a:r>
            <a:r>
              <a:rPr lang="th-TH" sz="3600" dirty="0">
                <a:latin typeface="TH SarabunIT๙" pitchFamily="34" charset="-34"/>
                <a:ea typeface="Calibri"/>
                <a:cs typeface="TH SarabunIT๙" pitchFamily="34" charset="-34"/>
              </a:rPr>
              <a:t>ปล่อยชั่วคราวของสำนักงานอัยการสูงสุด และ</a:t>
            </a:r>
            <a:r>
              <a:rPr lang="th-TH" sz="3600" dirty="0" smtClean="0">
                <a:latin typeface="TH SarabunIT๙" pitchFamily="34" charset="-34"/>
                <a:ea typeface="Calibri"/>
                <a:cs typeface="TH SarabunIT๙" pitchFamily="34" charset="-34"/>
              </a:rPr>
              <a:t>หลักเกณฑ์        การ</a:t>
            </a:r>
            <a:r>
              <a:rPr lang="th-TH" sz="3600" dirty="0">
                <a:latin typeface="TH SarabunIT๙" pitchFamily="34" charset="-34"/>
                <a:ea typeface="Calibri"/>
                <a:cs typeface="TH SarabunIT๙" pitchFamily="34" charset="-34"/>
              </a:rPr>
              <a:t>ปล่อยชั่วคราวของสำนักงานตำรวจแห่งชาติ เท่าที่ไม่ขัดหรือแย้งกับกฎกระทรวงนี้ </a:t>
            </a:r>
            <a:endParaRPr lang="en-US" sz="3600" dirty="0">
              <a:latin typeface="TH SarabunIT๙" pitchFamily="34" charset="-34"/>
              <a:ea typeface="Calibri"/>
              <a:cs typeface="TH SarabunIT๙" pitchFamily="34" charset="-34"/>
            </a:endParaRPr>
          </a:p>
          <a:p>
            <a:pPr algn="thaiDist"/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57872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500034" y="1142984"/>
            <a:ext cx="8353894" cy="4824536"/>
          </a:xfrm>
        </p:spPr>
        <p:txBody>
          <a:bodyPr/>
          <a:lstStyle/>
          <a:p>
            <a:pPr lvl="0" algn="thaiDist">
              <a:spcAft>
                <a:spcPts val="0"/>
              </a:spcAft>
            </a:pPr>
            <a:r>
              <a:rPr lang="th-TH" sz="3200" b="1" dirty="0" smtClean="0">
                <a:latin typeface="TH SarabunIT๙" pitchFamily="34" charset="-34"/>
                <a:ea typeface="Calibri"/>
                <a:cs typeface="TH SarabunIT๙" pitchFamily="34" charset="-34"/>
              </a:rPr>
              <a:t>16. พนักงาน</a:t>
            </a:r>
            <a:r>
              <a:rPr lang="th-TH" sz="3200" b="1" dirty="0">
                <a:latin typeface="TH SarabunIT๙" pitchFamily="34" charset="-34"/>
                <a:ea typeface="Calibri"/>
                <a:cs typeface="TH SarabunIT๙" pitchFamily="34" charset="-34"/>
              </a:rPr>
              <a:t>สอบสวนฝ่ายปกครองอาจกันผู้ต้องหาซึ่งไม่ใช่ตัวการ</a:t>
            </a:r>
            <a:r>
              <a:rPr lang="th-TH" sz="3200" b="1" dirty="0" smtClean="0">
                <a:latin typeface="TH SarabunIT๙" pitchFamily="34" charset="-34"/>
                <a:ea typeface="Calibri"/>
                <a:cs typeface="TH SarabunIT๙" pitchFamily="34" charset="-34"/>
              </a:rPr>
              <a:t>สำคัญ  ไว้</a:t>
            </a:r>
            <a:r>
              <a:rPr lang="th-TH" sz="3200" b="1" dirty="0">
                <a:latin typeface="TH SarabunIT๙" pitchFamily="34" charset="-34"/>
                <a:ea typeface="Calibri"/>
                <a:cs typeface="TH SarabunIT๙" pitchFamily="34" charset="-34"/>
              </a:rPr>
              <a:t>เป็นพยานได้ในกรณีดังนี้ </a:t>
            </a:r>
            <a:endParaRPr lang="en-US" sz="3200" b="1" dirty="0">
              <a:latin typeface="TH SarabunIT๙" pitchFamily="34" charset="-34"/>
              <a:ea typeface="Calibri"/>
              <a:cs typeface="TH SarabunIT๙" pitchFamily="34" charset="-34"/>
            </a:endParaRPr>
          </a:p>
          <a:p>
            <a:pPr lvl="0" algn="thaiDist">
              <a:spcAft>
                <a:spcPts val="0"/>
              </a:spcAft>
            </a:pPr>
            <a:r>
              <a:rPr lang="th-TH" sz="3200" dirty="0" smtClean="0">
                <a:latin typeface="TH SarabunIT๙" pitchFamily="34" charset="-34"/>
                <a:ea typeface="Calibri"/>
                <a:cs typeface="TH SarabunIT๙" pitchFamily="34" charset="-34"/>
              </a:rPr>
              <a:t>(1) เป็น</a:t>
            </a:r>
            <a:r>
              <a:rPr lang="th-TH" sz="3200" dirty="0">
                <a:latin typeface="TH SarabunIT๙" pitchFamily="34" charset="-34"/>
                <a:ea typeface="Calibri"/>
                <a:cs typeface="TH SarabunIT๙" pitchFamily="34" charset="-34"/>
              </a:rPr>
              <a:t>คดีที่มีผู้ร่วมกระทำความผิดหลายคน และเป็นคดีที่พนักงานสอบสวนฝ่ายปกครองได้พยายามสืบสวนสอบสวนหาพยานหลักฐานอย่างเต็มความสามารถแล้ว</a:t>
            </a:r>
            <a:endParaRPr lang="en-US" sz="3200" dirty="0">
              <a:latin typeface="TH SarabunIT๙" pitchFamily="34" charset="-34"/>
              <a:ea typeface="Calibri"/>
              <a:cs typeface="TH SarabunIT๙" pitchFamily="34" charset="-34"/>
            </a:endParaRPr>
          </a:p>
          <a:p>
            <a:pPr lvl="0" algn="thaiDist">
              <a:spcAft>
                <a:spcPts val="0"/>
              </a:spcAft>
            </a:pPr>
            <a:r>
              <a:rPr lang="th-TH" sz="3200" dirty="0" smtClean="0">
                <a:latin typeface="TH SarabunIT๙" pitchFamily="34" charset="-34"/>
                <a:ea typeface="Calibri"/>
                <a:cs typeface="TH SarabunIT๙" pitchFamily="34" charset="-34"/>
              </a:rPr>
              <a:t>(2) แต่</a:t>
            </a:r>
            <a:r>
              <a:rPr lang="th-TH" sz="3200" dirty="0">
                <a:latin typeface="TH SarabunIT๙" pitchFamily="34" charset="-34"/>
                <a:ea typeface="Calibri"/>
                <a:cs typeface="TH SarabunIT๙" pitchFamily="34" charset="-34"/>
              </a:rPr>
              <a:t>ไม่อาจหาพยานหลักฐานในคดีนั้นได้</a:t>
            </a:r>
            <a:endParaRPr lang="en-US" sz="3200" dirty="0">
              <a:latin typeface="TH SarabunIT๙" pitchFamily="34" charset="-34"/>
              <a:ea typeface="Calibri"/>
              <a:cs typeface="TH SarabunIT๙" pitchFamily="34" charset="-34"/>
            </a:endParaRPr>
          </a:p>
          <a:p>
            <a:pPr lvl="0" algn="thaiDist">
              <a:spcAft>
                <a:spcPts val="0"/>
              </a:spcAft>
            </a:pPr>
            <a:r>
              <a:rPr lang="th-TH" sz="3200" dirty="0" smtClean="0">
                <a:latin typeface="TH SarabunIT๙" pitchFamily="34" charset="-34"/>
                <a:ea typeface="Calibri"/>
                <a:cs typeface="TH SarabunIT๙" pitchFamily="34" charset="-34"/>
              </a:rPr>
              <a:t>(3) หรือ</a:t>
            </a:r>
            <a:r>
              <a:rPr lang="th-TH" sz="3200" dirty="0">
                <a:latin typeface="TH SarabunIT๙" pitchFamily="34" charset="-34"/>
                <a:ea typeface="Calibri"/>
                <a:cs typeface="TH SarabunIT๙" pitchFamily="34" charset="-34"/>
              </a:rPr>
              <a:t>พยานหลักฐานที่มีอยู่ไม่เพียงพอที่จะดำเนินคดีกับผู้ต้องหา</a:t>
            </a:r>
            <a:r>
              <a:rPr lang="th-TH" sz="3200" dirty="0" smtClean="0">
                <a:latin typeface="TH SarabunIT๙" pitchFamily="34" charset="-34"/>
                <a:ea typeface="Calibri"/>
                <a:cs typeface="TH SarabunIT๙" pitchFamily="34" charset="-34"/>
              </a:rPr>
              <a:t>ทั้งหมด   หรือ</a:t>
            </a:r>
            <a:r>
              <a:rPr lang="th-TH" sz="3200" dirty="0">
                <a:latin typeface="TH SarabunIT๙" pitchFamily="34" charset="-34"/>
                <a:ea typeface="Calibri"/>
                <a:cs typeface="TH SarabunIT๙" pitchFamily="34" charset="-34"/>
              </a:rPr>
              <a:t>บางส่วน</a:t>
            </a:r>
            <a:r>
              <a:rPr lang="th-TH" sz="3200" dirty="0" smtClean="0">
                <a:latin typeface="Calibri"/>
                <a:ea typeface="Calibri"/>
                <a:cs typeface="TH SarabunIT๙"/>
              </a:rPr>
              <a:t>ได้</a:t>
            </a:r>
            <a:endParaRPr lang="en-US" sz="3200" dirty="0">
              <a:latin typeface="Calibri"/>
              <a:ea typeface="Calibri"/>
              <a:cs typeface="Cordia New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57872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305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th-TH" sz="36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กฎกระทรวงกำหนดการสอบสวนคดีอาญาบางประเภทฯ พ.ศ. 2554 กำหนดให้พนักงานสอบสวนฝ่ายปกครองมีอำนาจในการสอบสวนความผิดอาญาตามกฎหมายดังต่อไปนี้</a:t>
            </a:r>
            <a:r>
              <a:rPr lang="th-TH" sz="36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ได้ 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7" name="ชื่อเรื่อง 1"/>
          <p:cNvSpPr txBox="1">
            <a:spLocks/>
          </p:cNvSpPr>
          <p:nvPr/>
        </p:nvSpPr>
        <p:spPr>
          <a:xfrm>
            <a:off x="683568" y="2132856"/>
            <a:ext cx="7920880" cy="4536504"/>
          </a:xfrm>
          <a:prstGeom prst="rect">
            <a:avLst/>
          </a:prstGeom>
        </p:spPr>
        <p:txBody>
          <a:bodyPr vert="horz" lIns="45720" rIns="45720" anchor="t">
            <a:normAutofit fontScale="97500"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lang="en-US" sz="4600" b="1" kern="1200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dirty="0" smtClean="0"/>
              <a:t/>
            </a:r>
            <a:br>
              <a:rPr lang="th-TH" dirty="0" smtClean="0"/>
            </a:br>
            <a:endParaRPr lang="th-TH" dirty="0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0" y="1857364"/>
            <a:ext cx="400049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  <a:buFont typeface="+mj-lt"/>
              <a:buAutoNum type="arabicPeriod"/>
            </a:pPr>
            <a:r>
              <a:rPr lang="th-TH" sz="2500" dirty="0" smtClean="0"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 กฎหมายว่าด้วยกองอาสารักษาดินแดน                                   </a:t>
            </a:r>
            <a:endParaRPr lang="en-US" sz="2500" dirty="0" smtClean="0">
              <a:effectLst/>
              <a:latin typeface="TH SarabunIT๙" pitchFamily="34" charset="-34"/>
              <a:ea typeface="Calibri"/>
              <a:cs typeface="TH SarabunIT๙" pitchFamily="34" charset="-34"/>
            </a:endParaRPr>
          </a:p>
          <a:p>
            <a:pPr marL="266700" lvl="0" indent="-266700" algn="thaiDist">
              <a:spcAft>
                <a:spcPts val="0"/>
              </a:spcAft>
              <a:buFont typeface="+mj-lt"/>
              <a:buAutoNum type="arabicPeriod"/>
            </a:pPr>
            <a:r>
              <a:rPr lang="th-TH" sz="2500" dirty="0" smtClean="0"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กฎหมายว่าด้วยการควบคุมการขายทอดตลาดและค้าของเก่า</a:t>
            </a:r>
            <a:endParaRPr lang="en-US" sz="2500" dirty="0" smtClean="0">
              <a:effectLst/>
              <a:latin typeface="TH SarabunIT๙" pitchFamily="34" charset="-34"/>
              <a:ea typeface="Calibri"/>
              <a:cs typeface="TH SarabunIT๙" pitchFamily="34" charset="-34"/>
            </a:endParaRPr>
          </a:p>
          <a:p>
            <a:pPr lvl="0" algn="thaiDist">
              <a:spcAft>
                <a:spcPts val="0"/>
              </a:spcAft>
              <a:buFont typeface="+mj-lt"/>
              <a:buAutoNum type="arabicPeriod"/>
            </a:pPr>
            <a:r>
              <a:rPr lang="th-TH" sz="2500" dirty="0" smtClean="0"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 กฎหมายว่าด้วยการควบคุมการเรี่ยไร</a:t>
            </a:r>
            <a:endParaRPr lang="en-US" sz="2500" dirty="0" smtClean="0">
              <a:effectLst/>
              <a:latin typeface="TH SarabunIT๙" pitchFamily="34" charset="-34"/>
              <a:ea typeface="Calibri"/>
              <a:cs typeface="TH SarabunIT๙" pitchFamily="34" charset="-34"/>
            </a:endParaRPr>
          </a:p>
          <a:p>
            <a:pPr lvl="0" algn="thaiDist">
              <a:spcAft>
                <a:spcPts val="0"/>
              </a:spcAft>
              <a:buFont typeface="+mj-lt"/>
              <a:buAutoNum type="arabicPeriod"/>
            </a:pPr>
            <a:r>
              <a:rPr lang="th-TH" sz="2500" dirty="0" smtClean="0"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 กฎหมายว่าด้วยการทะเบียนราษฎร</a:t>
            </a:r>
            <a:endParaRPr lang="en-US" sz="2500" dirty="0" smtClean="0">
              <a:effectLst/>
              <a:latin typeface="TH SarabunIT๙" pitchFamily="34" charset="-34"/>
              <a:ea typeface="Calibri"/>
              <a:cs typeface="TH SarabunIT๙" pitchFamily="34" charset="-34"/>
            </a:endParaRPr>
          </a:p>
          <a:p>
            <a:pPr marL="266700" lvl="0" indent="-266700" algn="thaiDist">
              <a:spcAft>
                <a:spcPts val="0"/>
              </a:spcAft>
              <a:buFont typeface="+mj-lt"/>
              <a:buAutoNum type="arabicPeriod"/>
            </a:pPr>
            <a:r>
              <a:rPr lang="th-TH" sz="2500" dirty="0" smtClean="0"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กฎหมายว่าด้วยการป้องกันและบรรเทา    สาธารณภัย</a:t>
            </a:r>
            <a:endParaRPr lang="en-US" sz="2500" dirty="0" smtClean="0">
              <a:effectLst/>
              <a:latin typeface="TH SarabunIT๙" pitchFamily="34" charset="-34"/>
              <a:ea typeface="Calibri"/>
              <a:cs typeface="TH SarabunIT๙" pitchFamily="34" charset="-34"/>
            </a:endParaRPr>
          </a:p>
          <a:p>
            <a:pPr lvl="0" algn="thaiDist">
              <a:spcAft>
                <a:spcPts val="0"/>
              </a:spcAft>
              <a:buFont typeface="+mj-lt"/>
              <a:buAutoNum type="arabicPeriod"/>
            </a:pPr>
            <a:r>
              <a:rPr lang="th-TH" sz="2500" dirty="0" smtClean="0"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 กฎหมายว่าด้วยการพนัน</a:t>
            </a:r>
            <a:endParaRPr lang="en-US" sz="2500" dirty="0" smtClean="0">
              <a:effectLst/>
              <a:latin typeface="TH SarabunIT๙" pitchFamily="34" charset="-34"/>
              <a:ea typeface="Calibri"/>
              <a:cs typeface="TH SarabunIT๙" pitchFamily="34" charset="-34"/>
            </a:endParaRPr>
          </a:p>
          <a:p>
            <a:pPr lvl="0" algn="thaiDist">
              <a:spcAft>
                <a:spcPts val="0"/>
              </a:spcAft>
              <a:buFont typeface="+mj-lt"/>
              <a:buAutoNum type="arabicPeriod"/>
            </a:pPr>
            <a:r>
              <a:rPr lang="th-TH" sz="2500" dirty="0" smtClean="0"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 กฎหมายว่าด้วยการศึกษาภาคบังคับ</a:t>
            </a:r>
            <a:endParaRPr lang="en-US" sz="2500" dirty="0" smtClean="0">
              <a:effectLst/>
              <a:latin typeface="TH SarabunIT๙" pitchFamily="34" charset="-34"/>
              <a:ea typeface="Calibri"/>
              <a:cs typeface="TH SarabunIT๙" pitchFamily="34" charset="-34"/>
            </a:endParaRPr>
          </a:p>
          <a:p>
            <a:pPr lvl="0" algn="thaiDist">
              <a:spcAft>
                <a:spcPts val="0"/>
              </a:spcAft>
              <a:buFont typeface="+mj-lt"/>
              <a:buAutoNum type="arabicPeriod"/>
            </a:pPr>
            <a:r>
              <a:rPr lang="th-TH" sz="2500" dirty="0" smtClean="0"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 กฎหมายว่าด้วยการสาธารณสุข</a:t>
            </a:r>
            <a:endParaRPr lang="en-US" sz="2500" dirty="0" smtClean="0">
              <a:effectLst/>
              <a:latin typeface="TH SarabunIT๙" pitchFamily="34" charset="-34"/>
              <a:ea typeface="Calibri"/>
              <a:cs typeface="TH SarabunIT๙" pitchFamily="34" charset="-34"/>
            </a:endParaRPr>
          </a:p>
          <a:p>
            <a:pPr lvl="0">
              <a:spcAft>
                <a:spcPts val="0"/>
              </a:spcAft>
              <a:buFont typeface="+mj-lt"/>
              <a:buAutoNum type="arabicPeriod"/>
            </a:pPr>
            <a:r>
              <a:rPr lang="th-TH" sz="2500" dirty="0" smtClean="0"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 กฎหมายว่าด้วยบัตรประจำตัวประชาชน</a:t>
            </a:r>
            <a:endParaRPr lang="th-TH" sz="2500" dirty="0">
              <a:latin typeface="TH SarabunIT๙" pitchFamily="34" charset="-34"/>
              <a:ea typeface="Calibri"/>
              <a:cs typeface="TH SarabunIT๙" pitchFamily="34" charset="-34"/>
            </a:endParaRPr>
          </a:p>
          <a:p>
            <a:pPr lvl="0">
              <a:spcAft>
                <a:spcPts val="0"/>
              </a:spcAft>
              <a:buFont typeface="+mj-lt"/>
              <a:buAutoNum type="arabicPeriod"/>
            </a:pPr>
            <a:r>
              <a:rPr lang="th-TH" sz="2500" dirty="0" smtClean="0"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 กฎหมายว่าด้วยภาษีบำรุงท้องที่</a:t>
            </a:r>
            <a:endParaRPr lang="en-US" sz="2500" dirty="0" smtClean="0">
              <a:effectLst/>
              <a:latin typeface="TH SarabunIT๙" pitchFamily="34" charset="-34"/>
              <a:ea typeface="Calibri"/>
              <a:cs typeface="TH SarabunIT๙" pitchFamily="34" charset="-3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71934" y="1847654"/>
            <a:ext cx="4514203" cy="5010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500" dirty="0" smtClean="0">
                <a:latin typeface="TH SarabunIT๙" pitchFamily="34" charset="-34"/>
                <a:cs typeface="TH SarabunIT๙" pitchFamily="34" charset="-34"/>
              </a:rPr>
              <a:t>11. กฎหมายว่าด้วยภาษีป้าย</a:t>
            </a:r>
          </a:p>
          <a:p>
            <a:r>
              <a:rPr lang="th-TH" sz="2500" dirty="0" smtClean="0">
                <a:latin typeface="TH SarabunIT๙" pitchFamily="34" charset="-34"/>
                <a:cs typeface="TH SarabunIT๙" pitchFamily="34" charset="-34"/>
              </a:rPr>
              <a:t>12. กฎหมายว่าด้วยภาษีโรงเรือนและที่ดิน</a:t>
            </a:r>
          </a:p>
          <a:p>
            <a:pPr marL="358775" indent="-358775"/>
            <a:r>
              <a:rPr lang="th-TH" sz="2500" dirty="0" smtClean="0">
                <a:latin typeface="TH SarabunIT๙" pitchFamily="34" charset="-34"/>
                <a:cs typeface="TH SarabunIT๙" pitchFamily="34" charset="-34"/>
              </a:rPr>
              <a:t>13. กฎหมายว่าด้วยยศและเครื่องแบบผู้บังคับบัญชาและเจ้าหน้าที่กองอาสารักษาดินแดน</a:t>
            </a:r>
          </a:p>
          <a:p>
            <a:r>
              <a:rPr lang="th-TH" sz="2500" dirty="0" smtClean="0">
                <a:latin typeface="TH SarabunIT๙" pitchFamily="34" charset="-34"/>
                <a:cs typeface="TH SarabunIT๙" pitchFamily="34" charset="-34"/>
              </a:rPr>
              <a:t>14. กฎหมายว่าด้วยโรงรับจำนำ</a:t>
            </a:r>
          </a:p>
          <a:p>
            <a:r>
              <a:rPr lang="th-TH" sz="2500" dirty="0" smtClean="0">
                <a:latin typeface="TH SarabunIT๙" pitchFamily="34" charset="-34"/>
                <a:cs typeface="TH SarabunIT๙" pitchFamily="34" charset="-34"/>
              </a:rPr>
              <a:t>15. กฎหมายว่าด้วยโรงแรม</a:t>
            </a:r>
          </a:p>
          <a:p>
            <a:r>
              <a:rPr lang="th-TH" sz="2500" dirty="0" smtClean="0">
                <a:latin typeface="TH SarabunIT๙" pitchFamily="34" charset="-34"/>
                <a:cs typeface="TH SarabunIT๙" pitchFamily="34" charset="-34"/>
              </a:rPr>
              <a:t>16. กฎหมายว่าด้วยสถานบริการ</a:t>
            </a:r>
          </a:p>
          <a:p>
            <a:r>
              <a:rPr lang="th-TH" sz="2500" dirty="0" smtClean="0">
                <a:latin typeface="TH SarabunIT๙" pitchFamily="34" charset="-34"/>
                <a:cs typeface="TH SarabunIT๙" pitchFamily="34" charset="-34"/>
              </a:rPr>
              <a:t>17.</a:t>
            </a:r>
            <a:r>
              <a:rPr lang="th-TH" sz="2500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2500" dirty="0" smtClean="0">
                <a:latin typeface="TH SarabunIT๙" pitchFamily="34" charset="-34"/>
                <a:cs typeface="TH SarabunIT๙" pitchFamily="34" charset="-34"/>
              </a:rPr>
              <a:t>กฎหมายว่าด้วยสัตว์พาหนะ</a:t>
            </a:r>
          </a:p>
          <a:p>
            <a:pPr lvl="0" algn="thaiDist">
              <a:lnSpc>
                <a:spcPct val="115000"/>
              </a:lnSpc>
              <a:spcAft>
                <a:spcPts val="0"/>
              </a:spcAft>
            </a:pPr>
            <a:r>
              <a:rPr lang="th-TH" sz="2500" dirty="0" smtClean="0">
                <a:effectLst/>
                <a:latin typeface="Calibri"/>
                <a:ea typeface="Calibri"/>
                <a:cs typeface="TH SarabunIT๙"/>
              </a:rPr>
              <a:t>18. กฎหมายว่าด้วยสุสาน</a:t>
            </a:r>
            <a:r>
              <a:rPr lang="th-TH" sz="2500" dirty="0" err="1" smtClean="0">
                <a:effectLst/>
                <a:latin typeface="Calibri"/>
                <a:ea typeface="Calibri"/>
                <a:cs typeface="TH SarabunIT๙"/>
              </a:rPr>
              <a:t>และฌา</a:t>
            </a:r>
            <a:r>
              <a:rPr lang="th-TH" sz="2500" dirty="0" smtClean="0">
                <a:effectLst/>
                <a:latin typeface="Calibri"/>
                <a:ea typeface="Calibri"/>
                <a:cs typeface="TH SarabunIT๙"/>
              </a:rPr>
              <a:t>ปนสถาน</a:t>
            </a:r>
            <a:endParaRPr lang="en-US" sz="2500" dirty="0" smtClean="0">
              <a:effectLst/>
              <a:latin typeface="Calibri"/>
              <a:ea typeface="Calibri"/>
              <a:cs typeface="Cordia New"/>
            </a:endParaRPr>
          </a:p>
          <a:p>
            <a:pPr marL="358775" lvl="0" indent="-358775" algn="thaiDist">
              <a:lnSpc>
                <a:spcPct val="115000"/>
              </a:lnSpc>
              <a:spcAft>
                <a:spcPts val="1000"/>
              </a:spcAft>
            </a:pPr>
            <a:r>
              <a:rPr lang="th-TH" sz="2500" dirty="0" smtClean="0">
                <a:effectLst/>
                <a:latin typeface="Calibri"/>
                <a:ea typeface="Calibri"/>
                <a:cs typeface="TH SarabunIT๙"/>
              </a:rPr>
              <a:t>19. กฎหมายว่าด้วยอาวุธปืน เครื่องกระสุนปืน วัตถุระเบิด ดอกไม้เพลิง และสิ่งเทียมอาวุธปืน</a:t>
            </a:r>
            <a:endParaRPr lang="en-US" sz="2500" dirty="0" smtClean="0">
              <a:effectLst/>
              <a:latin typeface="Calibri"/>
              <a:ea typeface="Calibri"/>
              <a:cs typeface="Cordia New"/>
            </a:endParaRPr>
          </a:p>
          <a:p>
            <a:endParaRPr lang="th-TH" sz="2500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4056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th-TH" sz="4800" b="1" dirty="0" smtClean="0">
                <a:latin typeface="TH SarabunIT๙" pitchFamily="34" charset="-34"/>
                <a:ea typeface="Calibri"/>
                <a:cs typeface="TH SarabunIT๙" pitchFamily="34" charset="-34"/>
              </a:rPr>
              <a:t>17. แนวทางการกันผู้ต้องหาซึ่งมิใช่ตัวการสำคัญไว้เป็นพยาน</a:t>
            </a:r>
            <a:endParaRPr lang="th-TH" sz="4800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thaiDist">
              <a:lnSpc>
                <a:spcPct val="115000"/>
              </a:lnSpc>
              <a:spcAft>
                <a:spcPts val="0"/>
              </a:spcAft>
            </a:pPr>
            <a:r>
              <a:rPr lang="th-TH" sz="3200" dirty="0" smtClean="0">
                <a:latin typeface="TH SarabunIT๙" pitchFamily="34" charset="-34"/>
                <a:ea typeface="Calibri"/>
                <a:cs typeface="TH SarabunIT๙" pitchFamily="34" charset="-34"/>
              </a:rPr>
              <a:t>(1) ให้</a:t>
            </a:r>
            <a:r>
              <a:rPr lang="th-TH" sz="3200" dirty="0">
                <a:latin typeface="TH SarabunIT๙" pitchFamily="34" charset="-34"/>
                <a:ea typeface="Calibri"/>
                <a:cs typeface="TH SarabunIT๙" pitchFamily="34" charset="-34"/>
              </a:rPr>
              <a:t>พนักงานสอบสวนฝ่ายปกครองทำความเห็นโดยระบุเหตุผลและความจำเป็น เพื่อขออนุญาตต่อหัวหน้าพนักงานสอบสวนและผู้ว่าราชการจังหวัดตามลำดับ</a:t>
            </a:r>
            <a:endParaRPr lang="en-US" sz="3200" dirty="0">
              <a:latin typeface="TH SarabunIT๙" pitchFamily="34" charset="-34"/>
              <a:ea typeface="Calibri"/>
              <a:cs typeface="TH SarabunIT๙" pitchFamily="34" charset="-34"/>
            </a:endParaRPr>
          </a:p>
          <a:p>
            <a:pPr lvl="0" algn="thaiDist">
              <a:lnSpc>
                <a:spcPct val="115000"/>
              </a:lnSpc>
              <a:spcAft>
                <a:spcPts val="0"/>
              </a:spcAft>
            </a:pPr>
            <a:r>
              <a:rPr lang="th-TH" sz="3200" dirty="0" smtClean="0">
                <a:latin typeface="TH SarabunIT๙" pitchFamily="34" charset="-34"/>
                <a:ea typeface="Calibri"/>
                <a:cs typeface="TH SarabunIT๙" pitchFamily="34" charset="-34"/>
              </a:rPr>
              <a:t>(2) กรณี</a:t>
            </a:r>
            <a:r>
              <a:rPr lang="th-TH" sz="3200" dirty="0">
                <a:latin typeface="TH SarabunIT๙" pitchFamily="34" charset="-34"/>
                <a:ea typeface="Calibri"/>
                <a:cs typeface="TH SarabunIT๙" pitchFamily="34" charset="-34"/>
              </a:rPr>
              <a:t>ที่ว่าราชการจังหวัดเห็นควรอนุญาต ให้ทำหนังสือเพื่อขอความเห็นจากพนักงานอัยการก่อนจะที่จะพิจารณาอนุญาต</a:t>
            </a:r>
            <a:endParaRPr lang="en-US" sz="3200" dirty="0">
              <a:latin typeface="TH SarabunIT๙" pitchFamily="34" charset="-34"/>
              <a:ea typeface="Calibri"/>
              <a:cs typeface="TH SarabunIT๙" pitchFamily="34" charset="-34"/>
            </a:endParaRPr>
          </a:p>
          <a:p>
            <a:pPr lvl="0" algn="thaiDist">
              <a:lnSpc>
                <a:spcPct val="115000"/>
              </a:lnSpc>
              <a:spcAft>
                <a:spcPts val="0"/>
              </a:spcAft>
            </a:pPr>
            <a:r>
              <a:rPr lang="th-TH" sz="3200" dirty="0" smtClean="0">
                <a:latin typeface="TH SarabunIT๙" pitchFamily="34" charset="-34"/>
                <a:ea typeface="Calibri"/>
                <a:cs typeface="TH SarabunIT๙" pitchFamily="34" charset="-34"/>
              </a:rPr>
              <a:t>(3) กรณี</a:t>
            </a:r>
            <a:r>
              <a:rPr lang="th-TH" sz="3200" dirty="0">
                <a:latin typeface="TH SarabunIT๙" pitchFamily="34" charset="-34"/>
                <a:ea typeface="Calibri"/>
                <a:cs typeface="TH SarabunIT๙" pitchFamily="34" charset="-34"/>
              </a:rPr>
              <a:t>พนักงานอัยการให้ความเห็นว่าควรอนุญาต ให้พนักงานสอบสวนฝ่ายปกครองกันผู้ต้องหาไว้เป็นพยาน และให้สรุปสำนวนมีความเห็น</a:t>
            </a:r>
            <a:r>
              <a:rPr lang="th-TH" sz="3200" dirty="0" smtClean="0">
                <a:latin typeface="TH SarabunIT๙" pitchFamily="34" charset="-34"/>
                <a:ea typeface="Calibri"/>
                <a:cs typeface="TH SarabunIT๙" pitchFamily="34" charset="-34"/>
              </a:rPr>
              <a:t>ควร             สั่ง</a:t>
            </a:r>
            <a:r>
              <a:rPr lang="th-TH" sz="3200" dirty="0">
                <a:latin typeface="TH SarabunIT๙" pitchFamily="34" charset="-34"/>
                <a:ea typeface="Calibri"/>
                <a:cs typeface="TH SarabunIT๙" pitchFamily="34" charset="-34"/>
              </a:rPr>
              <a:t>ไม่ฟ้องผู้ต้องหานั้น </a:t>
            </a:r>
            <a:endParaRPr lang="en-US" sz="3200" dirty="0">
              <a:latin typeface="TH SarabunIT๙" pitchFamily="34" charset="-34"/>
              <a:ea typeface="Calibri"/>
              <a:cs typeface="TH SarabunIT๙" pitchFamily="34" charset="-34"/>
            </a:endParaRPr>
          </a:p>
          <a:p>
            <a:pPr algn="thaiDist"/>
            <a:endParaRPr lang="th-TH" sz="3200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7872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0034" y="1214422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th-TH" sz="5400" b="1" dirty="0" smtClean="0">
                <a:latin typeface="TH SarabunIT๙" pitchFamily="34" charset="-34"/>
                <a:ea typeface="Calibri"/>
                <a:cs typeface="TH SarabunIT๙" pitchFamily="34" charset="-34"/>
              </a:rPr>
              <a:t>18. เมื่อพนักงานสอบสวนฝ่ายปกครองเห็นว่าการสอบสวน เสร็จแล้ว ให้ดำเนินการ ดังนี้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895732"/>
          </a:xfrm>
        </p:spPr>
        <p:txBody>
          <a:bodyPr>
            <a:normAutofit/>
          </a:bodyPr>
          <a:lstStyle/>
          <a:p>
            <a:pPr lvl="0" algn="thaiDist">
              <a:lnSpc>
                <a:spcPct val="115000"/>
              </a:lnSpc>
              <a:spcAft>
                <a:spcPts val="0"/>
              </a:spcAft>
            </a:pPr>
            <a:r>
              <a:rPr lang="th-TH" sz="3600" dirty="0" smtClean="0">
                <a:latin typeface="TH SarabunIT๙" pitchFamily="34" charset="-34"/>
                <a:ea typeface="Calibri"/>
                <a:cs typeface="TH SarabunIT๙" pitchFamily="34" charset="-34"/>
              </a:rPr>
              <a:t>(1) ให้</a:t>
            </a:r>
            <a:r>
              <a:rPr lang="th-TH" sz="3600" dirty="0">
                <a:latin typeface="TH SarabunIT๙" pitchFamily="34" charset="-34"/>
                <a:ea typeface="Calibri"/>
                <a:cs typeface="TH SarabunIT๙" pitchFamily="34" charset="-34"/>
              </a:rPr>
              <a:t>เสนอสำนวนการสอบสวนพร้อมด้วยความเห็นต่อหัวหน้าพนักงานสอบสวนโดยมิชักช้า</a:t>
            </a:r>
            <a:endParaRPr lang="en-US" sz="3600" dirty="0">
              <a:latin typeface="TH SarabunIT๙" pitchFamily="34" charset="-34"/>
              <a:ea typeface="Calibri"/>
              <a:cs typeface="TH SarabunIT๙" pitchFamily="34" charset="-34"/>
            </a:endParaRPr>
          </a:p>
          <a:p>
            <a:pPr lvl="0" algn="thaiDist">
              <a:lnSpc>
                <a:spcPct val="115000"/>
              </a:lnSpc>
              <a:spcAft>
                <a:spcPts val="0"/>
              </a:spcAft>
            </a:pPr>
            <a:r>
              <a:rPr lang="th-TH" sz="3600" dirty="0" smtClean="0">
                <a:latin typeface="TH SarabunIT๙" pitchFamily="34" charset="-34"/>
                <a:ea typeface="Calibri"/>
                <a:cs typeface="TH SarabunIT๙" pitchFamily="34" charset="-34"/>
              </a:rPr>
              <a:t>(2) ให้</a:t>
            </a:r>
            <a:r>
              <a:rPr lang="th-TH" sz="3600" dirty="0">
                <a:latin typeface="TH SarabunIT๙" pitchFamily="34" charset="-34"/>
                <a:ea typeface="Calibri"/>
                <a:cs typeface="TH SarabunIT๙" pitchFamily="34" charset="-34"/>
              </a:rPr>
              <a:t>หัวหน้าพนักงานสอบสอบสวนสรุปสำนวนทำความเห็นเสนออัยการเห็นควร “สั่งฟ้อง”  “สั่งไม่ฟ้อง” หรือ “เห็นควรงดการสอบสวน</a:t>
            </a:r>
            <a:r>
              <a:rPr lang="th-TH" sz="3600" dirty="0" smtClean="0">
                <a:latin typeface="TH SarabunIT๙" pitchFamily="34" charset="-34"/>
                <a:ea typeface="Calibri"/>
                <a:cs typeface="TH SarabunIT๙" pitchFamily="34" charset="-34"/>
              </a:rPr>
              <a:t>”</a:t>
            </a:r>
            <a:endParaRPr lang="en-US" sz="3600" dirty="0">
              <a:latin typeface="TH SarabunIT๙" pitchFamily="34" charset="-34"/>
              <a:ea typeface="Calibri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7872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th-TH" sz="4400" b="1" dirty="0" smtClean="0">
                <a:latin typeface="TH SarabunIT๙" pitchFamily="34" charset="-34"/>
                <a:ea typeface="Calibri"/>
                <a:cs typeface="TH SarabunIT๙" pitchFamily="34" charset="-34"/>
              </a:rPr>
              <a:t>19. เมื่อไม่ปรากฏว่าผู้ใดเป็นผู้กระทำความผิด </a:t>
            </a:r>
            <a:br>
              <a:rPr lang="th-TH" sz="4400" b="1" dirty="0" smtClean="0">
                <a:latin typeface="TH SarabunIT๙" pitchFamily="34" charset="-34"/>
                <a:ea typeface="Calibri"/>
                <a:cs typeface="TH SarabunIT๙" pitchFamily="34" charset="-34"/>
              </a:rPr>
            </a:br>
            <a:r>
              <a:rPr lang="th-TH" sz="4400" b="1" dirty="0" smtClean="0">
                <a:latin typeface="TH SarabunIT๙" pitchFamily="34" charset="-34"/>
                <a:ea typeface="Calibri"/>
                <a:cs typeface="TH SarabunIT๙" pitchFamily="34" charset="-34"/>
              </a:rPr>
              <a:t>ให้พนักงานสอบสวนฝ่ายปกครอง ดำเนินการ ดังนี้</a:t>
            </a:r>
            <a:endParaRPr lang="th-TH" sz="4400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thaiDist">
              <a:spcAft>
                <a:spcPts val="0"/>
              </a:spcAft>
            </a:pPr>
            <a:r>
              <a:rPr lang="th-TH" sz="2800" dirty="0" smtClean="0">
                <a:latin typeface="TH SarabunIT๙" pitchFamily="34" charset="-34"/>
                <a:ea typeface="Calibri"/>
                <a:cs typeface="TH SarabunIT๙" pitchFamily="34" charset="-34"/>
              </a:rPr>
              <a:t>(1) ความผิด</a:t>
            </a:r>
            <a:r>
              <a:rPr lang="th-TH" sz="2800" dirty="0">
                <a:latin typeface="TH SarabunIT๙" pitchFamily="34" charset="-34"/>
                <a:ea typeface="Calibri"/>
                <a:cs typeface="TH SarabunIT๙" pitchFamily="34" charset="-34"/>
              </a:rPr>
              <a:t>อาญาที่มีอัตรา</a:t>
            </a:r>
            <a:r>
              <a:rPr lang="th-TH" sz="2800" b="1" dirty="0">
                <a:latin typeface="TH SarabunIT๙" pitchFamily="34" charset="-34"/>
                <a:ea typeface="Calibri"/>
                <a:cs typeface="TH SarabunIT๙" pitchFamily="34" charset="-34"/>
              </a:rPr>
              <a:t>โทษจำคุกอย่างสูงไม่เกิน 3 ปี และได้สืบสวนสอบสวนมาแล้วไม่น้อยกว่า 3 เดือน</a:t>
            </a:r>
            <a:r>
              <a:rPr lang="th-TH" sz="2800" dirty="0">
                <a:latin typeface="TH SarabunIT๙" pitchFamily="34" charset="-34"/>
                <a:ea typeface="Calibri"/>
                <a:cs typeface="TH SarabunIT๙" pitchFamily="34" charset="-34"/>
              </a:rPr>
              <a:t> นับแต่วันที่รับคำร้องทุกข์หรือกล่าวโทษ ให้พนักงานสอบสวน</a:t>
            </a:r>
            <a:r>
              <a:rPr lang="th-TH" sz="2800" b="1" dirty="0">
                <a:latin typeface="TH SarabunIT๙" pitchFamily="34" charset="-34"/>
                <a:ea typeface="Calibri"/>
                <a:cs typeface="TH SarabunIT๙" pitchFamily="34" charset="-34"/>
              </a:rPr>
              <a:t>ผู้รับผิดชอบ งดการสอบสวนและบันทึกเหตุที่งดไว้</a:t>
            </a:r>
            <a:endParaRPr lang="en-US" sz="2800" dirty="0">
              <a:latin typeface="TH SarabunIT๙" pitchFamily="34" charset="-34"/>
              <a:ea typeface="Calibri"/>
              <a:cs typeface="TH SarabunIT๙" pitchFamily="34" charset="-34"/>
            </a:endParaRPr>
          </a:p>
          <a:p>
            <a:pPr lvl="0" algn="thaiDist">
              <a:spcAft>
                <a:spcPts val="0"/>
              </a:spcAft>
            </a:pPr>
            <a:r>
              <a:rPr lang="th-TH" sz="2800" dirty="0" smtClean="0">
                <a:latin typeface="TH SarabunIT๙" pitchFamily="34" charset="-34"/>
                <a:ea typeface="Calibri"/>
                <a:cs typeface="TH SarabunIT๙" pitchFamily="34" charset="-34"/>
              </a:rPr>
              <a:t>(2) ความผิด</a:t>
            </a:r>
            <a:r>
              <a:rPr lang="th-TH" sz="2800" dirty="0">
                <a:latin typeface="TH SarabunIT๙" pitchFamily="34" charset="-34"/>
                <a:ea typeface="Calibri"/>
                <a:cs typeface="TH SarabunIT๙" pitchFamily="34" charset="-34"/>
              </a:rPr>
              <a:t>ที่มีอัตราโทษจำคุกอย่างสูงเกินกว่า 3 ปี และได้สืบสวนสอบสวน</a:t>
            </a:r>
            <a:r>
              <a:rPr lang="th-TH" sz="2800" dirty="0" smtClean="0">
                <a:latin typeface="TH SarabunIT๙" pitchFamily="34" charset="-34"/>
                <a:ea typeface="Calibri"/>
                <a:cs typeface="TH SarabunIT๙" pitchFamily="34" charset="-34"/>
              </a:rPr>
              <a:t>มาแล้ว                 ไม่</a:t>
            </a:r>
            <a:r>
              <a:rPr lang="th-TH" sz="2800" dirty="0">
                <a:latin typeface="TH SarabunIT๙" pitchFamily="34" charset="-34"/>
                <a:ea typeface="Calibri"/>
                <a:cs typeface="TH SarabunIT๙" pitchFamily="34" charset="-34"/>
              </a:rPr>
              <a:t>น้อยกว่า 6 เดือน นับแต่วันที่รับคำร้องทุกข์หรือกล่าวโทษ ให้พนักงานสอบสวนผู้รับผิดชอบ</a:t>
            </a:r>
            <a:r>
              <a:rPr lang="th-TH" sz="2800" b="1" dirty="0">
                <a:latin typeface="TH SarabunIT๙" pitchFamily="34" charset="-34"/>
                <a:ea typeface="Calibri"/>
                <a:cs typeface="TH SarabunIT๙" pitchFamily="34" charset="-34"/>
              </a:rPr>
              <a:t> ทำความเห็นที่ควรให้งดการสอบสวน </a:t>
            </a:r>
            <a:endParaRPr lang="en-US" sz="2800" dirty="0">
              <a:latin typeface="TH SarabunIT๙" pitchFamily="34" charset="-34"/>
              <a:ea typeface="Calibri"/>
              <a:cs typeface="TH SarabunIT๙" pitchFamily="34" charset="-34"/>
            </a:endParaRPr>
          </a:p>
          <a:p>
            <a:pPr lvl="0" algn="thaiDist">
              <a:spcAft>
                <a:spcPts val="0"/>
              </a:spcAft>
            </a:pPr>
            <a:r>
              <a:rPr lang="th-TH" sz="2800" b="1" dirty="0" smtClean="0">
                <a:latin typeface="TH SarabunIT๙" pitchFamily="34" charset="-34"/>
                <a:ea typeface="Calibri"/>
                <a:cs typeface="TH SarabunIT๙" pitchFamily="34" charset="-34"/>
              </a:rPr>
              <a:t>(3) </a:t>
            </a:r>
            <a:r>
              <a:rPr lang="th-TH" sz="2800" dirty="0" smtClean="0">
                <a:latin typeface="TH SarabunIT๙" pitchFamily="34" charset="-34"/>
                <a:ea typeface="Calibri"/>
                <a:cs typeface="TH SarabunIT๙" pitchFamily="34" charset="-34"/>
              </a:rPr>
              <a:t>ให้</a:t>
            </a:r>
            <a:r>
              <a:rPr lang="th-TH" sz="2800" dirty="0">
                <a:latin typeface="TH SarabunIT๙" pitchFamily="34" charset="-34"/>
                <a:ea typeface="Calibri"/>
                <a:cs typeface="TH SarabunIT๙" pitchFamily="34" charset="-34"/>
              </a:rPr>
              <a:t>พนักงานสอบสวนผู้รับผิดชอบ </a:t>
            </a:r>
            <a:r>
              <a:rPr lang="th-TH" sz="2800" b="1" dirty="0">
                <a:latin typeface="TH SarabunIT๙" pitchFamily="34" charset="-34"/>
                <a:ea typeface="Calibri"/>
                <a:cs typeface="TH SarabunIT๙" pitchFamily="34" charset="-34"/>
              </a:rPr>
              <a:t>ส่งสำนวนการสอบสวนพร้อมด้วยบันทึกที่งดการสอบสวนหรือความเห็นที่ควรให้งดการสอบสอบ</a:t>
            </a:r>
            <a:r>
              <a:rPr lang="th-TH" sz="2800" dirty="0">
                <a:latin typeface="TH SarabunIT๙" pitchFamily="34" charset="-34"/>
                <a:ea typeface="Calibri"/>
                <a:cs typeface="TH SarabunIT๙" pitchFamily="34" charset="-34"/>
              </a:rPr>
              <a:t> แล้วแต่กรณี ไปยังพนักงานอัยการ </a:t>
            </a:r>
            <a:endParaRPr lang="en-US" sz="2800" dirty="0">
              <a:latin typeface="TH SarabunIT๙" pitchFamily="34" charset="-34"/>
              <a:ea typeface="Calibri"/>
              <a:cs typeface="TH SarabunIT๙" pitchFamily="34" charset="-34"/>
            </a:endParaRPr>
          </a:p>
          <a:p>
            <a:pPr algn="thaiDist"/>
            <a:endParaRPr lang="th-TH" sz="2800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7872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7158" y="1500174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th-TH" sz="5400" b="1" dirty="0" smtClean="0">
                <a:latin typeface="TH SarabunIT๙" pitchFamily="34" charset="-34"/>
                <a:ea typeface="Calibri"/>
                <a:cs typeface="TH SarabunIT๙" pitchFamily="34" charset="-34"/>
              </a:rPr>
              <a:t>20. ผู้มีอำนาจควบคุม ตรวจตรา หรือแนะนำเพื่อให้การสอบสวนเป็นไปตามกฎหมาย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idx="1"/>
          </p:nvPr>
        </p:nvSpPr>
        <p:spPr>
          <a:xfrm>
            <a:off x="428596" y="2786058"/>
            <a:ext cx="7929618" cy="4389120"/>
          </a:xfrm>
        </p:spPr>
        <p:txBody>
          <a:bodyPr>
            <a:normAutofit/>
          </a:bodyPr>
          <a:lstStyle/>
          <a:p>
            <a:pPr lvl="0" algn="thaiDist">
              <a:lnSpc>
                <a:spcPct val="115000"/>
              </a:lnSpc>
              <a:spcAft>
                <a:spcPts val="0"/>
              </a:spcAft>
            </a:pPr>
            <a:r>
              <a:rPr lang="th-TH" sz="2800" b="1" dirty="0" smtClean="0">
                <a:latin typeface="TH SarabunIT๙" pitchFamily="34" charset="-34"/>
                <a:ea typeface="Calibri"/>
                <a:cs typeface="TH SarabunIT๙" pitchFamily="34" charset="-34"/>
              </a:rPr>
              <a:t>ใน</a:t>
            </a:r>
            <a:r>
              <a:rPr lang="th-TH" sz="2800" b="1" dirty="0">
                <a:latin typeface="TH SarabunIT๙" pitchFamily="34" charset="-34"/>
                <a:ea typeface="Calibri"/>
                <a:cs typeface="TH SarabunIT๙" pitchFamily="34" charset="-34"/>
              </a:rPr>
              <a:t>ส่วนกลาง</a:t>
            </a:r>
            <a:r>
              <a:rPr lang="th-TH" sz="2800" dirty="0">
                <a:latin typeface="TH SarabunIT๙" pitchFamily="34" charset="-34"/>
                <a:ea typeface="Calibri"/>
                <a:cs typeface="TH SarabunIT๙" pitchFamily="34" charset="-34"/>
              </a:rPr>
              <a:t> คือ  ปลัดกระทรวงมหาดไทย รองปลัดกระทรวง</a:t>
            </a:r>
            <a:r>
              <a:rPr lang="th-TH" sz="2800" dirty="0" smtClean="0">
                <a:latin typeface="TH SarabunIT๙" pitchFamily="34" charset="-34"/>
                <a:ea typeface="Calibri"/>
                <a:cs typeface="TH SarabunIT๙" pitchFamily="34" charset="-34"/>
              </a:rPr>
              <a:t>มหาดไทย ผู้ตรวจ</a:t>
            </a:r>
            <a:r>
              <a:rPr lang="th-TH" sz="2800" dirty="0">
                <a:latin typeface="TH SarabunIT๙" pitchFamily="34" charset="-34"/>
                <a:ea typeface="Calibri"/>
                <a:cs typeface="TH SarabunIT๙" pitchFamily="34" charset="-34"/>
              </a:rPr>
              <a:t>ราชการกระทรวงมหาดไทย อธิบดีกรมการปกครอง รองอธิบดีกรมการปกครอง ผู้ตรวจราชการกรมการปกครอง ผู้อำนวยการสำนักการสอบสวน</a:t>
            </a:r>
            <a:r>
              <a:rPr lang="th-TH" sz="2800" dirty="0" smtClean="0">
                <a:latin typeface="TH SarabunIT๙" pitchFamily="34" charset="-34"/>
                <a:ea typeface="Calibri"/>
                <a:cs typeface="TH SarabunIT๙" pitchFamily="34" charset="-34"/>
              </a:rPr>
              <a:t>และนิติ</a:t>
            </a:r>
            <a:r>
              <a:rPr lang="th-TH" sz="2800" dirty="0">
                <a:latin typeface="TH SarabunIT๙" pitchFamily="34" charset="-34"/>
                <a:ea typeface="Calibri"/>
                <a:cs typeface="TH SarabunIT๙" pitchFamily="34" charset="-34"/>
              </a:rPr>
              <a:t>การ  ผู้อำนวยการส่วน</a:t>
            </a:r>
            <a:r>
              <a:rPr lang="th-TH" sz="2800" dirty="0" smtClean="0">
                <a:latin typeface="TH SarabunIT๙" pitchFamily="34" charset="-34"/>
                <a:ea typeface="Calibri"/>
                <a:cs typeface="TH SarabunIT๙" pitchFamily="34" charset="-34"/>
              </a:rPr>
              <a:t>และหัวหน้า</a:t>
            </a:r>
            <a:r>
              <a:rPr lang="th-TH" sz="2800" dirty="0">
                <a:latin typeface="TH SarabunIT๙" pitchFamily="34" charset="-34"/>
                <a:ea typeface="Calibri"/>
                <a:cs typeface="TH SarabunIT๙" pitchFamily="34" charset="-34"/>
              </a:rPr>
              <a:t>กลุ่มงานในสำนักการสอบสวนและนิติการ </a:t>
            </a:r>
            <a:r>
              <a:rPr lang="th-TH" sz="2800" dirty="0" smtClean="0">
                <a:latin typeface="TH SarabunIT๙" pitchFamily="34" charset="-34"/>
                <a:ea typeface="Calibri"/>
                <a:cs typeface="TH SarabunIT๙" pitchFamily="34" charset="-34"/>
              </a:rPr>
              <a:t>      กรมการ</a:t>
            </a:r>
            <a:r>
              <a:rPr lang="th-TH" sz="2800" dirty="0">
                <a:latin typeface="TH SarabunIT๙" pitchFamily="34" charset="-34"/>
                <a:ea typeface="Calibri"/>
                <a:cs typeface="TH SarabunIT๙" pitchFamily="34" charset="-34"/>
              </a:rPr>
              <a:t>ปกครอง </a:t>
            </a:r>
            <a:r>
              <a:rPr lang="th-TH" sz="2800" dirty="0" smtClean="0">
                <a:latin typeface="TH SarabunIT๙" pitchFamily="34" charset="-34"/>
                <a:ea typeface="Calibri"/>
                <a:cs typeface="TH SarabunIT๙" pitchFamily="34" charset="-34"/>
              </a:rPr>
              <a:t>                               </a:t>
            </a:r>
          </a:p>
          <a:p>
            <a:pPr lvl="0" algn="thaiDist">
              <a:lnSpc>
                <a:spcPct val="115000"/>
              </a:lnSpc>
              <a:spcAft>
                <a:spcPts val="0"/>
              </a:spcAft>
            </a:pPr>
            <a:r>
              <a:rPr lang="th-TH" sz="2800" b="1" dirty="0" smtClean="0">
                <a:latin typeface="TH SarabunIT๙" pitchFamily="34" charset="-34"/>
                <a:ea typeface="Calibri"/>
                <a:cs typeface="TH SarabunIT๙" pitchFamily="34" charset="-34"/>
              </a:rPr>
              <a:t>ในระดับจังหวัด </a:t>
            </a:r>
            <a:r>
              <a:rPr lang="th-TH" sz="2800" dirty="0" smtClean="0">
                <a:latin typeface="TH SarabunIT๙" pitchFamily="34" charset="-34"/>
                <a:ea typeface="Calibri"/>
                <a:cs typeface="TH SarabunIT๙" pitchFamily="34" charset="-34"/>
              </a:rPr>
              <a:t>คือ </a:t>
            </a:r>
            <a:r>
              <a:rPr lang="th-TH" sz="2800" dirty="0">
                <a:latin typeface="TH SarabunIT๙" pitchFamily="34" charset="-34"/>
                <a:ea typeface="Calibri"/>
                <a:cs typeface="TH SarabunIT๙" pitchFamily="34" charset="-34"/>
              </a:rPr>
              <a:t>ผู้บังคับบัญชาฝ่ายปกครองตั้งแต่ปลัดจังหวัดขึ้นไป </a:t>
            </a:r>
            <a:endParaRPr lang="en-US" sz="1600" dirty="0">
              <a:latin typeface="TH SarabunIT๙" pitchFamily="34" charset="-34"/>
              <a:ea typeface="Calibri"/>
              <a:cs typeface="TH SarabunIT๙" pitchFamily="34" charset="-34"/>
            </a:endParaRPr>
          </a:p>
          <a:p>
            <a:pPr algn="thaiDist"/>
            <a:endParaRPr lang="th-TH" sz="2800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7872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357158" y="1571612"/>
            <a:ext cx="8353894" cy="4032448"/>
          </a:xfrm>
        </p:spPr>
        <p:txBody>
          <a:bodyPr>
            <a:normAutofit/>
          </a:bodyPr>
          <a:lstStyle/>
          <a:p>
            <a:pPr lvl="0" algn="thaiDist">
              <a:lnSpc>
                <a:spcPct val="115000"/>
              </a:lnSpc>
              <a:spcAft>
                <a:spcPts val="0"/>
              </a:spcAft>
            </a:pPr>
            <a:r>
              <a:rPr lang="th-TH" sz="3600" b="1" dirty="0" smtClean="0">
                <a:latin typeface="TH SarabunIT๙" pitchFamily="34" charset="-34"/>
                <a:ea typeface="Calibri"/>
                <a:cs typeface="TH SarabunIT๙" pitchFamily="34" charset="-34"/>
              </a:rPr>
              <a:t>21. ใน</a:t>
            </a:r>
            <a:r>
              <a:rPr lang="th-TH" sz="3600" b="1" dirty="0">
                <a:latin typeface="TH SarabunIT๙" pitchFamily="34" charset="-34"/>
                <a:ea typeface="Calibri"/>
                <a:cs typeface="TH SarabunIT๙" pitchFamily="34" charset="-34"/>
              </a:rPr>
              <a:t>คดีอาญาใดที่ได้ดำเนินการสอบสวนไปก่อนวันที่กฎกระทรวงฉบับนี้ใช้</a:t>
            </a:r>
            <a:r>
              <a:rPr lang="th-TH" sz="3600" b="1" dirty="0" smtClean="0">
                <a:latin typeface="TH SarabunIT๙" pitchFamily="34" charset="-34"/>
                <a:ea typeface="Calibri"/>
                <a:cs typeface="TH SarabunIT๙" pitchFamily="34" charset="-34"/>
              </a:rPr>
              <a:t>บังคับให้</a:t>
            </a:r>
            <a:r>
              <a:rPr lang="th-TH" sz="3600" b="1" dirty="0">
                <a:latin typeface="TH SarabunIT๙" pitchFamily="34" charset="-34"/>
                <a:ea typeface="Calibri"/>
                <a:cs typeface="TH SarabunIT๙" pitchFamily="34" charset="-34"/>
              </a:rPr>
              <a:t>ดำเนินการต่อไปตาม</a:t>
            </a:r>
            <a:r>
              <a:rPr lang="th-TH" sz="3600" b="1" u="sng" dirty="0">
                <a:latin typeface="TH SarabunIT๙" pitchFamily="34" charset="-34"/>
                <a:ea typeface="Calibri"/>
                <a:cs typeface="TH SarabunIT๙" pitchFamily="34" charset="-34"/>
              </a:rPr>
              <a:t>ข้อบังคับกระทรวงมหาดไทยว่าด้วยระเบียบการสอบสวนคดีอาญาบางประเภท ในจังหวัดอื่นนอกจากกรุงเทพมหานคร </a:t>
            </a:r>
            <a:r>
              <a:rPr lang="th-TH" sz="3600" b="1" u="sng" dirty="0" smtClean="0">
                <a:latin typeface="TH SarabunIT๙" pitchFamily="34" charset="-34"/>
                <a:ea typeface="Calibri"/>
                <a:cs typeface="TH SarabunIT๙" pitchFamily="34" charset="-34"/>
              </a:rPr>
              <a:t>พ.ศ. 2520 </a:t>
            </a:r>
            <a:r>
              <a:rPr lang="th-TH" sz="3600" b="1" dirty="0">
                <a:latin typeface="TH SarabunIT๙" pitchFamily="34" charset="-34"/>
                <a:ea typeface="Calibri"/>
                <a:cs typeface="TH SarabunIT๙" pitchFamily="34" charset="-34"/>
              </a:rPr>
              <a:t>จนกว่าคดีจะถึงที่สุด </a:t>
            </a:r>
            <a:endParaRPr lang="en-US" sz="3600" b="1" dirty="0">
              <a:latin typeface="TH SarabunIT๙" pitchFamily="34" charset="-34"/>
              <a:ea typeface="Calibri"/>
              <a:cs typeface="TH SarabunIT๙" pitchFamily="34" charset="-34"/>
            </a:endParaRPr>
          </a:p>
          <a:p>
            <a:pPr algn="thaiDist"/>
            <a:endParaRPr lang="th-TH" sz="3600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7542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467544" y="1340768"/>
            <a:ext cx="8353894" cy="4320480"/>
          </a:xfrm>
        </p:spPr>
        <p:txBody>
          <a:bodyPr>
            <a:normAutofit/>
          </a:bodyPr>
          <a:lstStyle/>
          <a:p>
            <a:pPr lvl="0" algn="thaiDist">
              <a:lnSpc>
                <a:spcPct val="115000"/>
              </a:lnSpc>
              <a:spcAft>
                <a:spcPts val="0"/>
              </a:spcAft>
            </a:pPr>
            <a:r>
              <a:rPr lang="th-TH" sz="3200" b="1" dirty="0" smtClean="0">
                <a:latin typeface="TH SarabunIT๙" pitchFamily="34" charset="-34"/>
                <a:ea typeface="Calibri"/>
                <a:cs typeface="TH SarabunIT๙" pitchFamily="34" charset="-34"/>
              </a:rPr>
              <a:t>22. ผู้</a:t>
            </a:r>
            <a:r>
              <a:rPr lang="th-TH" sz="3200" b="1" dirty="0">
                <a:latin typeface="TH SarabunIT๙" pitchFamily="34" charset="-34"/>
                <a:ea typeface="Calibri"/>
                <a:cs typeface="TH SarabunIT๙" pitchFamily="34" charset="-34"/>
              </a:rPr>
              <a:t>มีอำนาจในการออกกฎกระทรวงฯ</a:t>
            </a:r>
            <a:r>
              <a:rPr lang="th-TH" sz="3200" dirty="0">
                <a:latin typeface="TH SarabunIT๙" pitchFamily="34" charset="-34"/>
                <a:ea typeface="Calibri"/>
                <a:cs typeface="TH SarabunIT๙" pitchFamily="34" charset="-34"/>
              </a:rPr>
              <a:t> คือ </a:t>
            </a:r>
            <a:r>
              <a:rPr lang="th-TH" sz="3200" b="1" dirty="0">
                <a:latin typeface="TH SarabunIT๙" pitchFamily="34" charset="-34"/>
                <a:ea typeface="Calibri"/>
                <a:cs typeface="TH SarabunIT๙" pitchFamily="34" charset="-34"/>
              </a:rPr>
              <a:t>นายกรัฐมนตรีและรัฐมนตรีว่าการ</a:t>
            </a:r>
            <a:r>
              <a:rPr lang="th-TH" sz="3200" b="1" dirty="0" smtClean="0">
                <a:latin typeface="TH SarabunIT๙" pitchFamily="34" charset="-34"/>
                <a:ea typeface="Calibri"/>
                <a:cs typeface="TH SarabunIT๙" pitchFamily="34" charset="-34"/>
              </a:rPr>
              <a:t>กระทรวงมหาดไทย </a:t>
            </a:r>
            <a:r>
              <a:rPr lang="th-TH" sz="3200" dirty="0" smtClean="0">
                <a:latin typeface="TH SarabunIT๙" pitchFamily="34" charset="-34"/>
                <a:ea typeface="Calibri"/>
                <a:cs typeface="TH SarabunIT๙" pitchFamily="34" charset="-34"/>
              </a:rPr>
              <a:t>เนื่องจาก</a:t>
            </a:r>
            <a:r>
              <a:rPr lang="th-TH" sz="3200" dirty="0">
                <a:latin typeface="TH SarabunIT๙" pitchFamily="34" charset="-34"/>
                <a:ea typeface="Calibri"/>
                <a:cs typeface="TH SarabunIT๙" pitchFamily="34" charset="-34"/>
              </a:rPr>
              <a:t>กฎกระทรวงฉบับนี้เกี่ยวข้องกับอำนาจหน้าที่ของ 2 หน่วยงาน คือ กระทรวงมหาดไทย และสำนักงานตำรวจแห่งชาติ ซึ่งสำนักงานตำรวจชาตินั้นเป็นส่วนราชการที่อยู่ในบังคับบัญชาของนายกรัฐมนตรี ฉะนั้น นายกรัฐมนตรี และรัฐมนตรีว่าการกระทรวงมหาดไทย จึงมีอำนาจในการออกกฎกระทรวงและลงนามในท้ายกฎกระทรวงดังกล่าว </a:t>
            </a:r>
            <a:endParaRPr lang="en-US" sz="3200" dirty="0">
              <a:latin typeface="TH SarabunIT๙" pitchFamily="34" charset="-34"/>
              <a:ea typeface="Calibri"/>
              <a:cs typeface="TH SarabunIT๙" pitchFamily="34" charset="-34"/>
            </a:endParaRPr>
          </a:p>
          <a:p>
            <a:endParaRPr lang="th-TH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67544" y="2996952"/>
            <a:ext cx="331236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156176" y="2420888"/>
            <a:ext cx="185742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872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539552" y="692696"/>
            <a:ext cx="8280920" cy="4896544"/>
          </a:xfrm>
        </p:spPr>
        <p:txBody>
          <a:bodyPr>
            <a:normAutofit/>
          </a:bodyPr>
          <a:lstStyle/>
          <a:p>
            <a:pPr algn="ctr"/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>ขอบคุณค่ะ</a:t>
            </a:r>
            <a:br>
              <a:rPr lang="th-TH" dirty="0" smtClean="0"/>
            </a:br>
            <a:r>
              <a:rPr lang="th-TH" dirty="0"/>
              <a:t/>
            </a:r>
            <a:br>
              <a:rPr lang="th-TH" dirty="0"/>
            </a:b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07542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2546238"/>
          </a:xfrm>
        </p:spPr>
        <p:txBody>
          <a:bodyPr>
            <a:noAutofit/>
          </a:bodyPr>
          <a:lstStyle/>
          <a:p>
            <a:pPr algn="ctr"/>
            <a:r>
              <a:rPr lang="th-TH" sz="4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กฎกระทรวงกำหนดการสอบสวนคดีอาญาบางประเภทฯ </a:t>
            </a:r>
            <a:r>
              <a:rPr lang="th-TH" sz="4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                   พ.ศ. 2554 และที่แก้ไขเพิ่มเติม ฉบับที่ 2 พ.ศ. 2555</a:t>
            </a:r>
            <a:br>
              <a:rPr lang="th-TH" sz="4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4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มีสาระสำคัญ ดังนี้  </a:t>
            </a:r>
            <a:r>
              <a:rPr lang="en-US" sz="4000" dirty="0"/>
              <a:t/>
            </a:r>
            <a:br>
              <a:rPr lang="en-US" sz="4000" dirty="0"/>
            </a:br>
            <a:endParaRPr lang="th-TH" sz="4000" dirty="0"/>
          </a:p>
        </p:txBody>
      </p:sp>
      <p:sp>
        <p:nvSpPr>
          <p:cNvPr id="7" name="ชื่อเรื่อง 1"/>
          <p:cNvSpPr txBox="1">
            <a:spLocks/>
          </p:cNvSpPr>
          <p:nvPr/>
        </p:nvSpPr>
        <p:spPr>
          <a:xfrm>
            <a:off x="683568" y="2132856"/>
            <a:ext cx="7920880" cy="4536504"/>
          </a:xfrm>
          <a:prstGeom prst="rect">
            <a:avLst/>
          </a:prstGeom>
        </p:spPr>
        <p:txBody>
          <a:bodyPr vert="horz" lIns="45720" rIns="45720" anchor="t">
            <a:normAutofit fontScale="97500"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lang="en-US" sz="4600" b="1" kern="1200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dirty="0" smtClean="0"/>
              <a:t/>
            </a:r>
            <a:br>
              <a:rPr lang="th-TH" dirty="0" smtClean="0"/>
            </a:b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11938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th-TH" sz="5400" b="1" dirty="0" smtClean="0">
                <a:solidFill>
                  <a:schemeClr val="tx1"/>
                </a:solidFill>
                <a:latin typeface="TH SarabunIT๙" pitchFamily="34" charset="-34"/>
                <a:ea typeface="Calibri"/>
                <a:cs typeface="TH SarabunIT๙" pitchFamily="34" charset="-34"/>
              </a:rPr>
              <a:t>1. เหตุผลการออกกฎกระทรวงกำหนดการสอบสวนคดีอาญาบางประเภทฯ พ.ศ. 2554 คือ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algn="thaiDist">
              <a:lnSpc>
                <a:spcPct val="115000"/>
              </a:lnSpc>
              <a:spcAft>
                <a:spcPts val="0"/>
              </a:spcAft>
            </a:pPr>
            <a:r>
              <a:rPr lang="th-TH" sz="3500" b="1" dirty="0" smtClean="0">
                <a:latin typeface="TH SarabunIT๙" pitchFamily="34" charset="-34"/>
                <a:ea typeface="Calibri"/>
                <a:cs typeface="TH SarabunIT๙" pitchFamily="34" charset="-34"/>
              </a:rPr>
              <a:t>(1) ให้</a:t>
            </a:r>
            <a:r>
              <a:rPr lang="th-TH" sz="3500" b="1" dirty="0">
                <a:latin typeface="TH SarabunIT๙" pitchFamily="34" charset="-34"/>
                <a:ea typeface="Calibri"/>
                <a:cs typeface="TH SarabunIT๙" pitchFamily="34" charset="-34"/>
              </a:rPr>
              <a:t>สอดคล้องกับประมวลกฎหมายวิธีพิจารณาความอาญา ม.18 </a:t>
            </a:r>
            <a:r>
              <a:rPr lang="th-TH" sz="3500" b="1" dirty="0" smtClean="0">
                <a:latin typeface="TH SarabunIT๙" pitchFamily="34" charset="-34"/>
                <a:ea typeface="Calibri"/>
                <a:cs typeface="TH SarabunIT๙" pitchFamily="34" charset="-34"/>
              </a:rPr>
              <a:t>                     ที่</a:t>
            </a:r>
            <a:r>
              <a:rPr lang="th-TH" sz="3500" b="1" dirty="0">
                <a:latin typeface="TH SarabunIT๙" pitchFamily="34" charset="-34"/>
                <a:ea typeface="Calibri"/>
                <a:cs typeface="TH SarabunIT๙" pitchFamily="34" charset="-34"/>
              </a:rPr>
              <a:t>ให้พนักงานสอบสวนฝ่ายปกครองชั้นผู้ใหญ่และปลัดอำเภอมี</a:t>
            </a:r>
            <a:r>
              <a:rPr lang="th-TH" sz="3500" b="1" dirty="0" smtClean="0">
                <a:latin typeface="TH SarabunIT๙" pitchFamily="34" charset="-34"/>
                <a:ea typeface="Calibri"/>
                <a:cs typeface="TH SarabunIT๙" pitchFamily="34" charset="-34"/>
              </a:rPr>
              <a:t>อำนาจ       ในกา</a:t>
            </a:r>
            <a:r>
              <a:rPr lang="th-TH" sz="3500" b="1" dirty="0">
                <a:latin typeface="TH SarabunIT๙" pitchFamily="34" charset="-34"/>
                <a:ea typeface="Calibri"/>
                <a:cs typeface="TH SarabunIT๙" pitchFamily="34" charset="-34"/>
              </a:rPr>
              <a:t>รสอบสวนความผิดอาญาในจังหวัดอื่นนอกจากกรุงเทพมหานคร</a:t>
            </a:r>
            <a:endParaRPr lang="en-US" sz="3500" b="1" dirty="0">
              <a:latin typeface="TH SarabunIT๙" pitchFamily="34" charset="-34"/>
              <a:ea typeface="Calibri"/>
              <a:cs typeface="TH SarabunIT๙" pitchFamily="34" charset="-34"/>
            </a:endParaRPr>
          </a:p>
          <a:p>
            <a:pPr lvl="0" algn="thaiDist">
              <a:lnSpc>
                <a:spcPct val="115000"/>
              </a:lnSpc>
              <a:spcAft>
                <a:spcPts val="0"/>
              </a:spcAft>
            </a:pPr>
            <a:r>
              <a:rPr lang="th-TH" sz="3500" b="1" spc="-90" dirty="0" smtClean="0">
                <a:latin typeface="TH SarabunIT๙" pitchFamily="34" charset="-34"/>
                <a:ea typeface="Calibri"/>
                <a:cs typeface="TH SarabunIT๙" pitchFamily="34" charset="-34"/>
              </a:rPr>
              <a:t>(</a:t>
            </a:r>
            <a:r>
              <a:rPr lang="th-TH" sz="3500" b="1" dirty="0" smtClean="0">
                <a:latin typeface="TH SarabunIT๙" pitchFamily="34" charset="-34"/>
                <a:ea typeface="Calibri"/>
                <a:cs typeface="TH SarabunIT๙" pitchFamily="34" charset="-34"/>
              </a:rPr>
              <a:t>2) ให้</a:t>
            </a:r>
            <a:r>
              <a:rPr lang="th-TH" sz="3500" b="1" dirty="0">
                <a:latin typeface="TH SarabunIT๙" pitchFamily="34" charset="-34"/>
                <a:ea typeface="Calibri"/>
                <a:cs typeface="TH SarabunIT๙" pitchFamily="34" charset="-34"/>
              </a:rPr>
              <a:t>สอดคล้องกับภารกิจของกระทรวงมหาดไทยในการรักษาความสงบเรียบร้อย การอำนวยความเป็นธรรม </a:t>
            </a:r>
            <a:endParaRPr lang="en-US" sz="3500" b="1" dirty="0">
              <a:latin typeface="TH SarabunIT๙" pitchFamily="34" charset="-34"/>
              <a:ea typeface="Calibri"/>
              <a:cs typeface="TH SarabunIT๙" pitchFamily="34" charset="-34"/>
            </a:endParaRPr>
          </a:p>
          <a:p>
            <a:pPr lvl="0" algn="thaiDist">
              <a:lnSpc>
                <a:spcPct val="115000"/>
              </a:lnSpc>
              <a:spcAft>
                <a:spcPts val="0"/>
              </a:spcAft>
            </a:pPr>
            <a:r>
              <a:rPr lang="th-TH" sz="3500" b="1" dirty="0" smtClean="0">
                <a:latin typeface="TH SarabunIT๙" pitchFamily="34" charset="-34"/>
                <a:ea typeface="Calibri"/>
                <a:cs typeface="TH SarabunIT๙" pitchFamily="34" charset="-34"/>
              </a:rPr>
              <a:t>(3) ให้</a:t>
            </a:r>
            <a:r>
              <a:rPr lang="th-TH" sz="3500" b="1" dirty="0">
                <a:latin typeface="TH SarabunIT๙" pitchFamily="34" charset="-34"/>
                <a:ea typeface="Calibri"/>
                <a:cs typeface="TH SarabunIT๙" pitchFamily="34" charset="-34"/>
              </a:rPr>
              <a:t>การบังคับใช้กฎหมายตามภารกิจเป็นไปอย่างมีประสิทธิภาพ</a:t>
            </a:r>
            <a:endParaRPr lang="en-US" sz="3500" b="1" dirty="0">
              <a:latin typeface="TH SarabunIT๙" pitchFamily="34" charset="-34"/>
              <a:ea typeface="Calibri"/>
              <a:cs typeface="TH SarabunIT๙" pitchFamily="34" charset="-34"/>
            </a:endParaRPr>
          </a:p>
          <a:p>
            <a:pPr lvl="0" algn="thaiDist">
              <a:lnSpc>
                <a:spcPct val="115000"/>
              </a:lnSpc>
              <a:spcAft>
                <a:spcPts val="0"/>
              </a:spcAft>
            </a:pPr>
            <a:r>
              <a:rPr lang="th-TH" sz="3500" b="1" dirty="0" smtClean="0">
                <a:latin typeface="TH SarabunIT๙" pitchFamily="34" charset="-34"/>
                <a:ea typeface="Calibri"/>
                <a:cs typeface="TH SarabunIT๙" pitchFamily="34" charset="-34"/>
              </a:rPr>
              <a:t>(4) ให้</a:t>
            </a:r>
            <a:r>
              <a:rPr lang="th-TH" sz="3500" b="1" dirty="0">
                <a:latin typeface="TH SarabunIT๙" pitchFamily="34" charset="-34"/>
                <a:ea typeface="Calibri"/>
                <a:cs typeface="TH SarabunIT๙" pitchFamily="34" charset="-34"/>
              </a:rPr>
              <a:t>พนักงานสอบสวนฝ่ายปกครอง ทำการสอบสวนความผิด</a:t>
            </a:r>
            <a:r>
              <a:rPr lang="th-TH" sz="3500" b="1" dirty="0" smtClean="0">
                <a:latin typeface="TH SarabunIT๙" pitchFamily="34" charset="-34"/>
                <a:ea typeface="Calibri"/>
                <a:cs typeface="TH SarabunIT๙" pitchFamily="34" charset="-34"/>
              </a:rPr>
              <a:t>อาญา                   บาง</a:t>
            </a:r>
            <a:r>
              <a:rPr lang="th-TH" sz="3500" b="1" dirty="0">
                <a:latin typeface="TH SarabunIT๙" pitchFamily="34" charset="-34"/>
                <a:ea typeface="Calibri"/>
                <a:cs typeface="TH SarabunIT๙" pitchFamily="34" charset="-34"/>
              </a:rPr>
              <a:t>ประเภทในจังหวัดอื่นนอกจากกรุงเทพมหานคร รวมทั้งทำการสอบสวนร่วมกับพนักงานสอบสวนฝ่ายตำรวจ</a:t>
            </a:r>
            <a:endParaRPr lang="en-US" sz="3500" b="1" dirty="0">
              <a:latin typeface="TH SarabunIT๙" pitchFamily="34" charset="-34"/>
              <a:ea typeface="Calibri"/>
              <a:cs typeface="TH SarabunIT๙" pitchFamily="34" charset="-34"/>
            </a:endParaRPr>
          </a:p>
          <a:p>
            <a:pPr algn="thaiDist"/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158584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539552" y="1052736"/>
            <a:ext cx="8280920" cy="3384376"/>
          </a:xfrm>
        </p:spPr>
        <p:txBody>
          <a:bodyPr>
            <a:normAutofit/>
          </a:bodyPr>
          <a:lstStyle/>
          <a:p>
            <a:pPr lvl="0" algn="thaiDist">
              <a:lnSpc>
                <a:spcPct val="115000"/>
              </a:lnSpc>
              <a:spcAft>
                <a:spcPts val="0"/>
              </a:spcAft>
            </a:pPr>
            <a:r>
              <a:rPr lang="th-TH" sz="3200" b="1" dirty="0" smtClean="0">
                <a:latin typeface="TH SarabunIT๙" pitchFamily="34" charset="-34"/>
                <a:ea typeface="Calibri"/>
                <a:cs typeface="TH SarabunIT๙" pitchFamily="34" charset="-34"/>
              </a:rPr>
              <a:t>2. กฎกระทรวง</a:t>
            </a:r>
            <a:r>
              <a:rPr lang="th-TH" sz="3200" b="1" dirty="0">
                <a:latin typeface="TH SarabunIT๙" pitchFamily="34" charset="-34"/>
                <a:ea typeface="Calibri"/>
                <a:cs typeface="TH SarabunIT๙" pitchFamily="34" charset="-34"/>
              </a:rPr>
              <a:t>กำหนดการสอบสวนคดีอาญาบางประเภทฯ </a:t>
            </a:r>
            <a:r>
              <a:rPr lang="th-TH" sz="3200" b="1" dirty="0" smtClean="0">
                <a:latin typeface="TH SarabunIT๙" pitchFamily="34" charset="-34"/>
                <a:ea typeface="Calibri"/>
                <a:cs typeface="TH SarabunIT๙" pitchFamily="34" charset="-34"/>
              </a:rPr>
              <a:t>ฉบับ</a:t>
            </a:r>
            <a:r>
              <a:rPr lang="th-TH" sz="3200" b="1" dirty="0">
                <a:latin typeface="TH SarabunIT๙" pitchFamily="34" charset="-34"/>
                <a:ea typeface="Calibri"/>
                <a:cs typeface="TH SarabunIT๙" pitchFamily="34" charset="-34"/>
              </a:rPr>
              <a:t>ที่ 1 </a:t>
            </a:r>
            <a:r>
              <a:rPr lang="th-TH" sz="3200" b="1" dirty="0" smtClean="0">
                <a:latin typeface="TH SarabunIT๙" pitchFamily="34" charset="-34"/>
                <a:ea typeface="Calibri"/>
                <a:cs typeface="TH SarabunIT๙" pitchFamily="34" charset="-34"/>
              </a:rPr>
              <a:t>   พ.ศ. 2554 </a:t>
            </a:r>
            <a:r>
              <a:rPr lang="th-TH" sz="3200" b="1" dirty="0">
                <a:latin typeface="TH SarabunIT๙" pitchFamily="34" charset="-34"/>
                <a:ea typeface="Calibri"/>
                <a:cs typeface="TH SarabunIT๙" pitchFamily="34" charset="-34"/>
              </a:rPr>
              <a:t>ประกาศในราชกิจจา</a:t>
            </a:r>
            <a:r>
              <a:rPr lang="th-TH" sz="3200" b="1" dirty="0" err="1">
                <a:latin typeface="TH SarabunIT๙" pitchFamily="34" charset="-34"/>
                <a:ea typeface="Calibri"/>
                <a:cs typeface="TH SarabunIT๙" pitchFamily="34" charset="-34"/>
              </a:rPr>
              <a:t>นุเบกษา</a:t>
            </a:r>
            <a:r>
              <a:rPr lang="th-TH" sz="3200" b="1" dirty="0">
                <a:latin typeface="TH SarabunIT๙" pitchFamily="34" charset="-34"/>
                <a:ea typeface="Calibri"/>
                <a:cs typeface="TH SarabunIT๙" pitchFamily="34" charset="-34"/>
              </a:rPr>
              <a:t> วันที่ </a:t>
            </a:r>
            <a:r>
              <a:rPr lang="th-TH" sz="3200" b="1" dirty="0" smtClean="0">
                <a:latin typeface="TH SarabunIT๙" pitchFamily="34" charset="-34"/>
                <a:ea typeface="Calibri"/>
                <a:cs typeface="TH SarabunIT๙" pitchFamily="34" charset="-34"/>
              </a:rPr>
              <a:t>17 </a:t>
            </a:r>
            <a:r>
              <a:rPr lang="th-TH" sz="3200" b="1" dirty="0">
                <a:latin typeface="TH SarabunIT๙" pitchFamily="34" charset="-34"/>
                <a:ea typeface="Calibri"/>
                <a:cs typeface="TH SarabunIT๙" pitchFamily="34" charset="-34"/>
              </a:rPr>
              <a:t>มิถุนายน 2554 </a:t>
            </a:r>
            <a:endParaRPr lang="th-TH" sz="3200" b="1" dirty="0" smtClean="0">
              <a:latin typeface="TH SarabunIT๙" pitchFamily="34" charset="-34"/>
              <a:ea typeface="Calibri"/>
              <a:cs typeface="TH SarabunIT๙" pitchFamily="34" charset="-34"/>
            </a:endParaRPr>
          </a:p>
          <a:p>
            <a:pPr lvl="0" algn="thaiDist">
              <a:lnSpc>
                <a:spcPct val="115000"/>
              </a:lnSpc>
              <a:spcAft>
                <a:spcPts val="0"/>
              </a:spcAft>
            </a:pPr>
            <a:r>
              <a:rPr lang="th-TH" sz="3200" b="1" dirty="0" smtClean="0">
                <a:latin typeface="TH SarabunIT๙" pitchFamily="34" charset="-34"/>
                <a:ea typeface="Calibri"/>
                <a:cs typeface="TH SarabunIT๙" pitchFamily="34" charset="-34"/>
              </a:rPr>
              <a:t>และ</a:t>
            </a:r>
            <a:r>
              <a:rPr lang="th-TH" sz="3200" b="1" dirty="0">
                <a:latin typeface="TH SarabunIT๙" pitchFamily="34" charset="-34"/>
                <a:ea typeface="Calibri"/>
                <a:cs typeface="TH SarabunIT๙" pitchFamily="34" charset="-34"/>
              </a:rPr>
              <a:t>กำหนดให้มีผลใช้</a:t>
            </a:r>
            <a:r>
              <a:rPr lang="th-TH" sz="3200" b="1" dirty="0" smtClean="0">
                <a:latin typeface="TH SarabunIT๙" pitchFamily="34" charset="-34"/>
                <a:ea typeface="Calibri"/>
                <a:cs typeface="TH SarabunIT๙" pitchFamily="34" charset="-34"/>
              </a:rPr>
              <a:t>บังคับ เมื่อ</a:t>
            </a:r>
            <a:r>
              <a:rPr lang="th-TH" sz="3200" b="1" dirty="0">
                <a:latin typeface="TH SarabunIT๙" pitchFamily="34" charset="-34"/>
                <a:ea typeface="Calibri"/>
                <a:cs typeface="TH SarabunIT๙" pitchFamily="34" charset="-34"/>
              </a:rPr>
              <a:t>พ้นกำหนด 1 ปี นับแต่วัน</a:t>
            </a:r>
            <a:r>
              <a:rPr lang="th-TH" sz="3200" b="1" dirty="0" smtClean="0">
                <a:latin typeface="TH SarabunIT๙" pitchFamily="34" charset="-34"/>
                <a:ea typeface="Calibri"/>
                <a:cs typeface="TH SarabunIT๙" pitchFamily="34" charset="-34"/>
              </a:rPr>
              <a:t>ประกาศ</a:t>
            </a:r>
          </a:p>
          <a:p>
            <a:pPr lvl="0" algn="thaiDi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th-TH" sz="3200" b="1" dirty="0" smtClean="0">
                <a:latin typeface="TH SarabunIT๙" pitchFamily="34" charset="-34"/>
                <a:ea typeface="Calibri"/>
                <a:cs typeface="TH SarabunIT๙" pitchFamily="34" charset="-34"/>
              </a:rPr>
              <a:t>ใน</a:t>
            </a:r>
            <a:r>
              <a:rPr lang="th-TH" sz="3200" b="1" dirty="0">
                <a:latin typeface="TH SarabunIT๙" pitchFamily="34" charset="-34"/>
                <a:ea typeface="Calibri"/>
                <a:cs typeface="TH SarabunIT๙" pitchFamily="34" charset="-34"/>
              </a:rPr>
              <a:t>ราชกิจจา</a:t>
            </a:r>
            <a:r>
              <a:rPr lang="th-TH" sz="3200" b="1" dirty="0" err="1" smtClean="0">
                <a:latin typeface="TH SarabunIT๙" pitchFamily="34" charset="-34"/>
                <a:ea typeface="Calibri"/>
                <a:cs typeface="TH SarabunIT๙" pitchFamily="34" charset="-34"/>
              </a:rPr>
              <a:t>นุเบกษา</a:t>
            </a:r>
            <a:r>
              <a:rPr lang="th-TH" sz="3200" b="1" dirty="0">
                <a:latin typeface="TH SarabunIT๙" pitchFamily="34" charset="-34"/>
                <a:ea typeface="Calibri"/>
                <a:cs typeface="TH SarabunIT๙" pitchFamily="34" charset="-34"/>
              </a:rPr>
              <a:t> </a:t>
            </a:r>
            <a:r>
              <a:rPr lang="th-TH" sz="3200" b="1" dirty="0" smtClean="0">
                <a:latin typeface="TH SarabunIT๙" pitchFamily="34" charset="-34"/>
                <a:ea typeface="Calibri"/>
                <a:cs typeface="TH SarabunIT๙" pitchFamily="34" charset="-34"/>
              </a:rPr>
              <a:t>เป็น</a:t>
            </a:r>
            <a:r>
              <a:rPr lang="th-TH" sz="3200" b="1" dirty="0">
                <a:latin typeface="TH SarabunIT๙" pitchFamily="34" charset="-34"/>
                <a:ea typeface="Calibri"/>
                <a:cs typeface="TH SarabunIT๙" pitchFamily="34" charset="-34"/>
              </a:rPr>
              <a:t>ต้นไป</a:t>
            </a:r>
            <a:endParaRPr lang="en-US" sz="3200" b="1" dirty="0">
              <a:latin typeface="TH SarabunIT๙" pitchFamily="34" charset="-34"/>
              <a:ea typeface="Calibri"/>
              <a:cs typeface="TH SarabunIT๙" pitchFamily="34" charset="-34"/>
            </a:endParaRPr>
          </a:p>
          <a:p>
            <a:pPr algn="thaiDist"/>
            <a:endParaRPr lang="th-TH" sz="2800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143504" y="3071810"/>
            <a:ext cx="292895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857620" y="3714752"/>
            <a:ext cx="178595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872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thaiDi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ffectLst/>
                <a:latin typeface="Calibri"/>
                <a:ea typeface="Calibri"/>
                <a:cs typeface="Cordia New"/>
              </a:rPr>
              <a:t/>
            </a:r>
            <a:br>
              <a:rPr lang="en-US" sz="2800" dirty="0">
                <a:effectLst/>
                <a:latin typeface="Calibri"/>
                <a:ea typeface="Calibri"/>
                <a:cs typeface="Cordia New"/>
              </a:rPr>
            </a:br>
            <a:r>
              <a:rPr lang="th-TH" sz="2800" b="1" dirty="0" smtClean="0">
                <a:latin typeface="TH SarabunIT๙" pitchFamily="34" charset="-34"/>
                <a:ea typeface="Calibri"/>
                <a:cs typeface="TH SarabunIT๙" pitchFamily="34" charset="-34"/>
              </a:rPr>
              <a:t>3. เหตุผลที่กฎกระทรวงฯ ปี 2554 บัญญัติให้มีผลใช้บังคับเมื่อพ้นกำหนด 1 ปี </a:t>
            </a:r>
            <a:br>
              <a:rPr lang="th-TH" sz="2800" b="1" dirty="0" smtClean="0">
                <a:latin typeface="TH SarabunIT๙" pitchFamily="34" charset="-34"/>
                <a:ea typeface="Calibri"/>
                <a:cs typeface="TH SarabunIT๙" pitchFamily="34" charset="-34"/>
              </a:rPr>
            </a:br>
            <a:r>
              <a:rPr lang="th-TH" sz="2800" b="1" dirty="0" smtClean="0">
                <a:latin typeface="TH SarabunIT๙" pitchFamily="34" charset="-34"/>
                <a:ea typeface="Calibri"/>
                <a:cs typeface="TH SarabunIT๙" pitchFamily="34" charset="-34"/>
              </a:rPr>
              <a:t>นับแต่วันประกาศในราชกิจจา</a:t>
            </a:r>
            <a:r>
              <a:rPr lang="th-TH" sz="2800" b="1" dirty="0" err="1" smtClean="0">
                <a:latin typeface="TH SarabunIT๙" pitchFamily="34" charset="-34"/>
                <a:ea typeface="Calibri"/>
                <a:cs typeface="TH SarabunIT๙" pitchFamily="34" charset="-34"/>
              </a:rPr>
              <a:t>นุเบกษา</a:t>
            </a:r>
            <a:r>
              <a:rPr lang="th-TH" sz="2800" b="1" dirty="0" smtClean="0">
                <a:latin typeface="TH SarabunIT๙" pitchFamily="34" charset="-34"/>
                <a:ea typeface="Calibri"/>
                <a:cs typeface="TH SarabunIT๙" pitchFamily="34" charset="-34"/>
              </a:rPr>
              <a:t> มี 3 ประการ คือ</a:t>
            </a:r>
            <a:endParaRPr lang="th-TH" sz="2800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thaiDist">
              <a:lnSpc>
                <a:spcPct val="115000"/>
              </a:lnSpc>
              <a:spcAft>
                <a:spcPts val="0"/>
              </a:spcAft>
            </a:pPr>
            <a:r>
              <a:rPr lang="th-TH" sz="2800" dirty="0" smtClean="0">
                <a:latin typeface="TH SarabunIT๙" pitchFamily="34" charset="-34"/>
                <a:ea typeface="Calibri"/>
                <a:cs typeface="TH SarabunIT๙" pitchFamily="34" charset="-34"/>
              </a:rPr>
              <a:t>(1) ให้</a:t>
            </a:r>
            <a:r>
              <a:rPr lang="th-TH" sz="2800" dirty="0">
                <a:latin typeface="TH SarabunIT๙" pitchFamily="34" charset="-34"/>
                <a:ea typeface="Calibri"/>
                <a:cs typeface="TH SarabunIT๙" pitchFamily="34" charset="-34"/>
              </a:rPr>
              <a:t>กรมการปกครองมีเวลาเตรียมความพร้อมในด้านอัตรากำลังพนักงานสอบสวน</a:t>
            </a:r>
            <a:endParaRPr lang="en-US" sz="1600" dirty="0">
              <a:latin typeface="TH SarabunIT๙" pitchFamily="34" charset="-34"/>
              <a:ea typeface="Calibri"/>
              <a:cs typeface="TH SarabunIT๙" pitchFamily="34" charset="-34"/>
            </a:endParaRPr>
          </a:p>
          <a:p>
            <a:pPr lvl="0" algn="thaiDist">
              <a:lnSpc>
                <a:spcPct val="115000"/>
              </a:lnSpc>
              <a:spcAft>
                <a:spcPts val="0"/>
              </a:spcAft>
            </a:pPr>
            <a:r>
              <a:rPr lang="th-TH" sz="2800" dirty="0" smtClean="0">
                <a:latin typeface="TH SarabunIT๙" pitchFamily="34" charset="-34"/>
                <a:ea typeface="Calibri"/>
                <a:cs typeface="TH SarabunIT๙" pitchFamily="34" charset="-34"/>
              </a:rPr>
              <a:t>(2) ให้</a:t>
            </a:r>
            <a:r>
              <a:rPr lang="th-TH" sz="2800" dirty="0">
                <a:latin typeface="TH SarabunIT๙" pitchFamily="34" charset="-34"/>
                <a:ea typeface="Calibri"/>
                <a:cs typeface="TH SarabunIT๙" pitchFamily="34" charset="-34"/>
              </a:rPr>
              <a:t>กรมการปกครองมีเวลาเตรียมความพร้อมด้านการจัดระบบการบริหารงานคดี </a:t>
            </a:r>
            <a:r>
              <a:rPr lang="th-TH" sz="2800" dirty="0" smtClean="0">
                <a:latin typeface="TH SarabunIT๙" pitchFamily="34" charset="-34"/>
                <a:ea typeface="Calibri"/>
                <a:cs typeface="TH SarabunIT๙" pitchFamily="34" charset="-34"/>
              </a:rPr>
              <a:t/>
            </a:r>
            <a:br>
              <a:rPr lang="th-TH" sz="2800" dirty="0" smtClean="0">
                <a:latin typeface="TH SarabunIT๙" pitchFamily="34" charset="-34"/>
                <a:ea typeface="Calibri"/>
                <a:cs typeface="TH SarabunIT๙" pitchFamily="34" charset="-34"/>
              </a:rPr>
            </a:br>
            <a:r>
              <a:rPr lang="th-TH" sz="2800" dirty="0" smtClean="0">
                <a:latin typeface="TH SarabunIT๙" pitchFamily="34" charset="-34"/>
                <a:ea typeface="Calibri"/>
                <a:cs typeface="TH SarabunIT๙" pitchFamily="34" charset="-34"/>
              </a:rPr>
              <a:t>การ</a:t>
            </a:r>
            <a:r>
              <a:rPr lang="th-TH" sz="2800" dirty="0">
                <a:latin typeface="TH SarabunIT๙" pitchFamily="34" charset="-34"/>
                <a:ea typeface="Calibri"/>
                <a:cs typeface="TH SarabunIT๙" pitchFamily="34" charset="-34"/>
              </a:rPr>
              <a:t>พัฒนาองค์ความรู้ และหลักเกณฑ์การสอบสวน </a:t>
            </a:r>
            <a:endParaRPr lang="en-US" sz="1600" dirty="0">
              <a:latin typeface="TH SarabunIT๙" pitchFamily="34" charset="-34"/>
              <a:ea typeface="Calibri"/>
              <a:cs typeface="TH SarabunIT๙" pitchFamily="34" charset="-34"/>
            </a:endParaRPr>
          </a:p>
          <a:p>
            <a:pPr lvl="0" algn="thaiDist">
              <a:lnSpc>
                <a:spcPct val="115000"/>
              </a:lnSpc>
              <a:spcAft>
                <a:spcPts val="0"/>
              </a:spcAft>
            </a:pPr>
            <a:r>
              <a:rPr lang="th-TH" sz="2800" dirty="0" smtClean="0">
                <a:latin typeface="TH SarabunIT๙" pitchFamily="34" charset="-34"/>
                <a:ea typeface="Calibri"/>
                <a:cs typeface="TH SarabunIT๙" pitchFamily="34" charset="-34"/>
              </a:rPr>
              <a:t>(3) ให้</a:t>
            </a:r>
            <a:r>
              <a:rPr lang="th-TH" sz="2800" dirty="0">
                <a:latin typeface="TH SarabunIT๙" pitchFamily="34" charset="-34"/>
                <a:ea typeface="Calibri"/>
                <a:cs typeface="TH SarabunIT๙" pitchFamily="34" charset="-34"/>
              </a:rPr>
              <a:t>กรมการปกครองมีเวลาเตรียมความพร้อมด้านวัสดุ อุปกรณ์ที่ใช้ในการสอบสวน ยานพาหนะ และสมาชิก </a:t>
            </a:r>
            <a:r>
              <a:rPr lang="th-TH" sz="2800" dirty="0" err="1">
                <a:latin typeface="TH SarabunIT๙" pitchFamily="34" charset="-34"/>
                <a:ea typeface="Calibri"/>
                <a:cs typeface="TH SarabunIT๙" pitchFamily="34" charset="-34"/>
              </a:rPr>
              <a:t>อส</a:t>
            </a:r>
            <a:r>
              <a:rPr lang="th-TH" sz="2800" dirty="0">
                <a:latin typeface="TH SarabunIT๙" pitchFamily="34" charset="-34"/>
                <a:ea typeface="Calibri"/>
                <a:cs typeface="TH SarabunIT๙" pitchFamily="34" charset="-34"/>
              </a:rPr>
              <a:t>. ในการนำตัวผู้ต้องหาส่งพนักงาน</a:t>
            </a:r>
            <a:r>
              <a:rPr lang="th-TH" sz="2800" dirty="0" smtClean="0">
                <a:latin typeface="TH SarabunIT๙" pitchFamily="34" charset="-34"/>
                <a:ea typeface="Calibri"/>
                <a:cs typeface="TH SarabunIT๙" pitchFamily="34" charset="-34"/>
              </a:rPr>
              <a:t>อัยการ    เพื่อ</a:t>
            </a:r>
            <a:r>
              <a:rPr lang="th-TH" sz="2800" dirty="0">
                <a:latin typeface="TH SarabunIT๙" pitchFamily="34" charset="-34"/>
                <a:ea typeface="Calibri"/>
                <a:cs typeface="TH SarabunIT๙" pitchFamily="34" charset="-34"/>
              </a:rPr>
              <a:t>ฟ้องศาล </a:t>
            </a:r>
            <a:r>
              <a:rPr lang="th-TH" sz="2800" dirty="0" smtClean="0">
                <a:latin typeface="TH SarabunIT๙" pitchFamily="34" charset="-34"/>
                <a:ea typeface="Calibri"/>
                <a:cs typeface="TH SarabunIT๙" pitchFamily="34" charset="-34"/>
              </a:rPr>
              <a:t>รวมทั้ง</a:t>
            </a:r>
            <a:r>
              <a:rPr lang="th-TH" sz="2800" dirty="0">
                <a:latin typeface="TH SarabunIT๙" pitchFamily="34" charset="-34"/>
                <a:ea typeface="Calibri"/>
                <a:cs typeface="TH SarabunIT๙" pitchFamily="34" charset="-34"/>
              </a:rPr>
              <a:t>การตั้งงบประมาณสนับสนุนจังหวัดและอำเภอ</a:t>
            </a:r>
            <a:endParaRPr lang="en-US" sz="1600" dirty="0">
              <a:latin typeface="TH SarabunIT๙" pitchFamily="34" charset="-34"/>
              <a:ea typeface="Calibri"/>
              <a:cs typeface="TH SarabunIT๙" pitchFamily="34" charset="-34"/>
            </a:endParaRPr>
          </a:p>
          <a:p>
            <a:pPr algn="thaiDist"/>
            <a:endParaRPr lang="th-TH" sz="2800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7872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683568" y="1412776"/>
            <a:ext cx="8064896" cy="3600400"/>
          </a:xfrm>
        </p:spPr>
        <p:txBody>
          <a:bodyPr>
            <a:normAutofit/>
          </a:bodyPr>
          <a:lstStyle/>
          <a:p>
            <a:pPr lvl="0" algn="l">
              <a:lnSpc>
                <a:spcPct val="115000"/>
              </a:lnSpc>
              <a:spcAft>
                <a:spcPts val="0"/>
              </a:spcAft>
            </a:pPr>
            <a:r>
              <a:rPr lang="th-TH" sz="2800" b="1" dirty="0" smtClean="0">
                <a:latin typeface="TH SarabunIT๙" pitchFamily="34" charset="-34"/>
                <a:ea typeface="Calibri"/>
                <a:cs typeface="TH SarabunIT๙" pitchFamily="34" charset="-34"/>
              </a:rPr>
              <a:t>4. กฎกระทรวง</a:t>
            </a:r>
            <a:r>
              <a:rPr lang="th-TH" sz="2800" b="1" dirty="0">
                <a:latin typeface="TH SarabunIT๙" pitchFamily="34" charset="-34"/>
                <a:ea typeface="Calibri"/>
                <a:cs typeface="TH SarabunIT๙" pitchFamily="34" charset="-34"/>
              </a:rPr>
              <a:t>กำหนดการสอบสวนคดีอาญาบางประเภทฯ ฉบับที่ 2 </a:t>
            </a:r>
            <a:r>
              <a:rPr lang="th-TH" sz="2800" b="1" dirty="0" smtClean="0">
                <a:latin typeface="TH SarabunIT๙" pitchFamily="34" charset="-34"/>
                <a:ea typeface="Calibri"/>
                <a:cs typeface="TH SarabunIT๙" pitchFamily="34" charset="-34"/>
              </a:rPr>
              <a:t>พ.ศ. 2555 </a:t>
            </a:r>
            <a:br>
              <a:rPr lang="th-TH" sz="2800" b="1" dirty="0" smtClean="0">
                <a:latin typeface="TH SarabunIT๙" pitchFamily="34" charset="-34"/>
                <a:ea typeface="Calibri"/>
                <a:cs typeface="TH SarabunIT๙" pitchFamily="34" charset="-34"/>
              </a:rPr>
            </a:br>
            <a:r>
              <a:rPr lang="th-TH" sz="2800" b="1" dirty="0" smtClean="0">
                <a:latin typeface="TH SarabunIT๙" pitchFamily="34" charset="-34"/>
                <a:ea typeface="Calibri"/>
                <a:cs typeface="TH SarabunIT๙" pitchFamily="34" charset="-34"/>
              </a:rPr>
              <a:t>ได้</a:t>
            </a:r>
            <a:r>
              <a:rPr lang="th-TH" sz="2800" b="1" dirty="0">
                <a:latin typeface="TH SarabunIT๙" pitchFamily="34" charset="-34"/>
                <a:ea typeface="Calibri"/>
                <a:cs typeface="TH SarabunIT๙" pitchFamily="34" charset="-34"/>
              </a:rPr>
              <a:t>ยกเลิก</a:t>
            </a:r>
            <a:r>
              <a:rPr lang="th-TH" sz="2800" b="1" dirty="0" smtClean="0">
                <a:latin typeface="TH SarabunIT๙" pitchFamily="34" charset="-34"/>
                <a:ea typeface="Calibri"/>
                <a:cs typeface="TH SarabunIT๙" pitchFamily="34" charset="-34"/>
              </a:rPr>
              <a:t>ความผิดทางอาญาตามที่กำหนดไว้ในกฎกระทรวง</a:t>
            </a:r>
            <a:r>
              <a:rPr lang="th-TH" sz="2800" b="1" dirty="0">
                <a:latin typeface="TH SarabunIT๙" pitchFamily="34" charset="-34"/>
                <a:ea typeface="Calibri"/>
                <a:cs typeface="TH SarabunIT๙" pitchFamily="34" charset="-34"/>
              </a:rPr>
              <a:t>กำหนดการสอบสวน</a:t>
            </a:r>
            <a:r>
              <a:rPr lang="th-TH" sz="2800" b="1" dirty="0" smtClean="0">
                <a:latin typeface="TH SarabunIT๙" pitchFamily="34" charset="-34"/>
                <a:ea typeface="Calibri"/>
                <a:cs typeface="TH SarabunIT๙" pitchFamily="34" charset="-34"/>
              </a:rPr>
              <a:t>คดีอาญาบาง</a:t>
            </a:r>
            <a:r>
              <a:rPr lang="th-TH" sz="2800" b="1" dirty="0">
                <a:latin typeface="TH SarabunIT๙" pitchFamily="34" charset="-34"/>
                <a:ea typeface="Calibri"/>
                <a:cs typeface="TH SarabunIT๙" pitchFamily="34" charset="-34"/>
              </a:rPr>
              <a:t>ประเภทฯ </a:t>
            </a:r>
            <a:r>
              <a:rPr lang="th-TH" sz="2800" b="1" dirty="0" smtClean="0">
                <a:latin typeface="TH SarabunIT๙" pitchFamily="34" charset="-34"/>
                <a:ea typeface="Calibri"/>
                <a:cs typeface="TH SarabunIT๙" pitchFamily="34" charset="-34"/>
              </a:rPr>
              <a:t>พ.ศ. 2554 </a:t>
            </a:r>
            <a:r>
              <a:rPr lang="th-TH" sz="2800" b="1" u="sng" dirty="0">
                <a:latin typeface="TH SarabunIT๙" pitchFamily="34" charset="-34"/>
                <a:ea typeface="Calibri"/>
                <a:cs typeface="TH SarabunIT๙" pitchFamily="34" charset="-34"/>
              </a:rPr>
              <a:t>จำนวน 3 ฉบับ </a:t>
            </a:r>
            <a:r>
              <a:rPr lang="th-TH" sz="2800" b="1" dirty="0">
                <a:latin typeface="TH SarabunIT๙" pitchFamily="34" charset="-34"/>
                <a:ea typeface="Calibri"/>
                <a:cs typeface="TH SarabunIT๙" pitchFamily="34" charset="-34"/>
              </a:rPr>
              <a:t>ได้แก่ กฎหมายว่า</a:t>
            </a:r>
            <a:r>
              <a:rPr lang="th-TH" sz="2800" b="1" dirty="0" smtClean="0">
                <a:latin typeface="TH SarabunIT๙" pitchFamily="34" charset="-34"/>
                <a:ea typeface="Calibri"/>
                <a:cs typeface="TH SarabunIT๙" pitchFamily="34" charset="-34"/>
              </a:rPr>
              <a:t>ด้วย               การ</a:t>
            </a:r>
            <a:r>
              <a:rPr lang="th-TH" sz="2800" b="1" dirty="0">
                <a:latin typeface="TH SarabunIT๙" pitchFamily="34" charset="-34"/>
                <a:ea typeface="Calibri"/>
                <a:cs typeface="TH SarabunIT๙" pitchFamily="34" charset="-34"/>
              </a:rPr>
              <a:t>พนัน กฎหมายว่าด้วยสถานบริการ และกฎหมายว่าด้วยอาวุธปืน เครื่องกระสุนปืน </a:t>
            </a:r>
            <a:r>
              <a:rPr lang="th-TH" sz="2800" b="1" dirty="0" smtClean="0">
                <a:latin typeface="TH SarabunIT๙" pitchFamily="34" charset="-34"/>
                <a:ea typeface="Calibri"/>
                <a:cs typeface="TH SarabunIT๙" pitchFamily="34" charset="-34"/>
              </a:rPr>
              <a:t>วัตถุ</a:t>
            </a:r>
            <a:r>
              <a:rPr lang="th-TH" sz="2800" b="1" dirty="0">
                <a:latin typeface="TH SarabunIT๙" pitchFamily="34" charset="-34"/>
                <a:ea typeface="Calibri"/>
                <a:cs typeface="TH SarabunIT๙" pitchFamily="34" charset="-34"/>
              </a:rPr>
              <a:t>ระเบิด ดอกไม้</a:t>
            </a:r>
            <a:r>
              <a:rPr lang="th-TH" sz="2800" b="1" dirty="0" smtClean="0">
                <a:latin typeface="TH SarabunIT๙" pitchFamily="34" charset="-34"/>
                <a:ea typeface="Calibri"/>
                <a:cs typeface="TH SarabunIT๙" pitchFamily="34" charset="-34"/>
              </a:rPr>
              <a:t>เพลิง </a:t>
            </a:r>
            <a:r>
              <a:rPr lang="th-TH" sz="2800" b="1" dirty="0">
                <a:latin typeface="TH SarabunIT๙" pitchFamily="34" charset="-34"/>
                <a:ea typeface="Calibri"/>
                <a:cs typeface="TH SarabunIT๙" pitchFamily="34" charset="-34"/>
              </a:rPr>
              <a:t>และสิ่งเทียมอาวุธปืน </a:t>
            </a:r>
            <a:endParaRPr lang="en-US" sz="1600" b="1" dirty="0">
              <a:latin typeface="TH SarabunIT๙" pitchFamily="34" charset="-34"/>
              <a:ea typeface="Calibri"/>
              <a:cs typeface="TH SarabunIT๙" pitchFamily="34" charset="-34"/>
            </a:endParaRPr>
          </a:p>
          <a:p>
            <a:pPr algn="thaiDist"/>
            <a:endParaRPr lang="th-TH" sz="2800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7872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th-TH" sz="3600" b="1" dirty="0" smtClean="0">
                <a:latin typeface="TH SarabunIT๙" pitchFamily="34" charset="-34"/>
                <a:ea typeface="Calibri"/>
                <a:cs typeface="TH SarabunIT๙" pitchFamily="34" charset="-34"/>
              </a:rPr>
              <a:t>5. เหตุผลในการออกกฎกระทรวงกำหนดการสอบสวนคดีอาญาบางประเภทฯ ฉบับที่ 2 พ.ศ. 2555  คือ</a:t>
            </a:r>
            <a:endParaRPr lang="th-TH" sz="3600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thaiDist">
              <a:lnSpc>
                <a:spcPct val="115000"/>
              </a:lnSpc>
              <a:spcAft>
                <a:spcPts val="0"/>
              </a:spcAft>
            </a:pPr>
            <a:r>
              <a:rPr lang="th-TH" sz="3500" dirty="0" smtClean="0">
                <a:latin typeface="TH SarabunIT๙" pitchFamily="34" charset="-34"/>
                <a:ea typeface="Calibri"/>
                <a:cs typeface="TH SarabunIT๙" pitchFamily="34" charset="-34"/>
              </a:rPr>
              <a:t>(1) โดย</a:t>
            </a:r>
            <a:r>
              <a:rPr lang="th-TH" sz="3500" dirty="0">
                <a:latin typeface="TH SarabunIT๙" pitchFamily="34" charset="-34"/>
                <a:ea typeface="Calibri"/>
                <a:cs typeface="TH SarabunIT๙" pitchFamily="34" charset="-34"/>
              </a:rPr>
              <a:t>ที่ความผิดตามกฎหมายว่าด้วยการพนัน กฎหมายว่าด้วยสถานบริการ และกฎหมายว่าด้วยอาวุธปืน เครื่องกระสุนปืน วัตถุระเบิด ดอกไม้เพลิง และสิ่งเทียมอาวุธปืน มีสถิติการ</a:t>
            </a:r>
            <a:r>
              <a:rPr lang="th-TH" sz="3500" dirty="0" smtClean="0">
                <a:latin typeface="TH SarabunIT๙" pitchFamily="34" charset="-34"/>
                <a:ea typeface="Calibri"/>
                <a:cs typeface="TH SarabunIT๙" pitchFamily="34" charset="-34"/>
              </a:rPr>
              <a:t>เกิดคดี</a:t>
            </a:r>
            <a:r>
              <a:rPr lang="th-TH" sz="3500" dirty="0">
                <a:latin typeface="TH SarabunIT๙" pitchFamily="34" charset="-34"/>
                <a:ea typeface="Calibri"/>
                <a:cs typeface="TH SarabunIT๙" pitchFamily="34" charset="-34"/>
              </a:rPr>
              <a:t>สูง ซึ่งเกี่ยวกันกับอาชญากรรมร้ายแรง สมควรแก้ไขให้พนักงานสอบสวนฝ่ายตำรวจสอบสวนในความผิดดังกล่าว</a:t>
            </a:r>
            <a:endParaRPr lang="en-US" sz="3500" dirty="0">
              <a:latin typeface="TH SarabunIT๙" pitchFamily="34" charset="-34"/>
              <a:ea typeface="Calibri"/>
              <a:cs typeface="TH SarabunIT๙" pitchFamily="34" charset="-34"/>
            </a:endParaRPr>
          </a:p>
          <a:p>
            <a:pPr lvl="0" algn="thaiDist">
              <a:lnSpc>
                <a:spcPct val="115000"/>
              </a:lnSpc>
              <a:spcAft>
                <a:spcPts val="0"/>
              </a:spcAft>
            </a:pPr>
            <a:r>
              <a:rPr lang="th-TH" sz="3500" dirty="0" smtClean="0">
                <a:latin typeface="TH SarabunIT๙" pitchFamily="34" charset="-34"/>
                <a:ea typeface="Calibri"/>
                <a:cs typeface="TH SarabunIT๙" pitchFamily="34" charset="-34"/>
              </a:rPr>
              <a:t>(2) เพื่อ</a:t>
            </a:r>
            <a:r>
              <a:rPr lang="th-TH" sz="3500" dirty="0">
                <a:latin typeface="TH SarabunIT๙" pitchFamily="34" charset="-34"/>
                <a:ea typeface="Calibri"/>
                <a:cs typeface="TH SarabunIT๙" pitchFamily="34" charset="-34"/>
              </a:rPr>
              <a:t>ไม่ให้เกิดปัญหาเกี่ยวกับสถานที่ควบคุมผู้ต้องหา สมควร</a:t>
            </a:r>
            <a:r>
              <a:rPr lang="th-TH" sz="3500" dirty="0" smtClean="0">
                <a:latin typeface="TH SarabunIT๙" pitchFamily="34" charset="-34"/>
                <a:ea typeface="Calibri"/>
                <a:cs typeface="TH SarabunIT๙" pitchFamily="34" charset="-34"/>
              </a:rPr>
              <a:t>แก้ไข   โดย</a:t>
            </a:r>
            <a:r>
              <a:rPr lang="th-TH" sz="3500" dirty="0">
                <a:latin typeface="TH SarabunIT๙" pitchFamily="34" charset="-34"/>
                <a:ea typeface="Calibri"/>
                <a:cs typeface="TH SarabunIT๙" pitchFamily="34" charset="-34"/>
              </a:rPr>
              <a:t>กำหนดข้อยกเว้นให้พนักงานสอบสวนฝ่ายปกครองมอบตัวผู้ต้องหาฝากควบคุมไว้ ณ สถานีตำรวจแห่งท้องที่ที่ทำการของพนักงานสอบสวนฝ่ายปกครองตั้งอยู่และให้เจ้าหน้าที่ตำรวจทำการควบคุมไว้ </a:t>
            </a:r>
            <a:endParaRPr lang="en-US" sz="3500" dirty="0">
              <a:latin typeface="TH SarabunIT๙" pitchFamily="34" charset="-34"/>
              <a:ea typeface="Calibri"/>
              <a:cs typeface="TH SarabunIT๙" pitchFamily="34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57872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type="subTitle" idx="1"/>
          </p:nvPr>
        </p:nvSpPr>
        <p:spPr>
          <a:xfrm>
            <a:off x="395536" y="1556792"/>
            <a:ext cx="8182004" cy="2480830"/>
          </a:xfrm>
        </p:spPr>
        <p:txBody>
          <a:bodyPr>
            <a:normAutofit fontScale="92500" lnSpcReduction="10000"/>
          </a:bodyPr>
          <a:lstStyle/>
          <a:p>
            <a:pPr marL="36576" lvl="0" indent="0" algn="l">
              <a:buNone/>
            </a:pPr>
            <a:r>
              <a:rPr lang="th-TH" sz="3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6. ใน</a:t>
            </a:r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กรณีการกระทำความผิดอาญาตาม</a:t>
            </a:r>
            <a:r>
              <a:rPr lang="th-TH" sz="3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กฎหมาย 16 </a:t>
            </a:r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ฉบับ </a:t>
            </a:r>
            <a:r>
              <a:rPr lang="th-TH" sz="3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     เป็น</a:t>
            </a:r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การกระทำกรรม</a:t>
            </a:r>
            <a:r>
              <a:rPr lang="th-TH" sz="3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เดียว</a:t>
            </a:r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3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ซึ่ง</a:t>
            </a:r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เป็นความผิดตามกฎหมายอื่นด้วย </a:t>
            </a:r>
            <a:r>
              <a:rPr lang="th-TH" sz="3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   ถ้า</a:t>
            </a:r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ความผิดอาญาตามกฎหมาย 16 ฉบับ </a:t>
            </a:r>
            <a:r>
              <a:rPr lang="th-TH" sz="3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เป็น</a:t>
            </a:r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ความผิดที่</a:t>
            </a:r>
            <a:r>
              <a:rPr lang="th-TH" sz="3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มีโทษ</a:t>
            </a:r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หนักที่สุด ให้พนักงานสอบสวนฝ่ายปกครองทำการ</a:t>
            </a:r>
            <a:r>
              <a:rPr lang="th-TH" sz="3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สอบสวนการ</a:t>
            </a:r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กระทำความผิดอาญาตามกฎหมายนั้นด้วย </a:t>
            </a:r>
            <a:endParaRPr lang="en-US" sz="36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l"/>
            <a:endParaRPr lang="th-TH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571472" y="4357694"/>
            <a:ext cx="378621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676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228</TotalTime>
  <Words>1602</Words>
  <Application>Microsoft Office PowerPoint</Application>
  <PresentationFormat>นำเสนอทางหน้าจอ (4:3)</PresentationFormat>
  <Paragraphs>80</Paragraphs>
  <Slides>26</Slides>
  <Notes>1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26</vt:i4>
      </vt:variant>
    </vt:vector>
  </HeadingPairs>
  <TitlesOfParts>
    <vt:vector size="33" baseType="lpstr">
      <vt:lpstr>Browallia New</vt:lpstr>
      <vt:lpstr>Calibri</vt:lpstr>
      <vt:lpstr>Constantia</vt:lpstr>
      <vt:lpstr>Cordia New</vt:lpstr>
      <vt:lpstr>TH SarabunIT๙</vt:lpstr>
      <vt:lpstr>Wingdings 2</vt:lpstr>
      <vt:lpstr>Flow</vt:lpstr>
      <vt:lpstr>การอำนวยความเป็นธรรม ในหน้าที่ของฝ่ายปกครอง</vt:lpstr>
      <vt:lpstr>กฎกระทรวงกำหนดการสอบสวนคดีอาญาบางประเภทฯ พ.ศ. 2554 กำหนดให้พนักงานสอบสวนฝ่ายปกครองมีอำนาจในการสอบสวนความผิดอาญาตามกฎหมายดังต่อไปนี้ได้ </vt:lpstr>
      <vt:lpstr>กฎกระทรวงกำหนดการสอบสวนคดีอาญาบางประเภทฯ                     พ.ศ. 2554 และที่แก้ไขเพิ่มเติม ฉบับที่ 2 พ.ศ. 2555 มีสาระสำคัญ ดังนี้   </vt:lpstr>
      <vt:lpstr>1. เหตุผลการออกกฎกระทรวงกำหนดการสอบสวนคดีอาญาบางประเภทฯ พ.ศ. 2554 คือ</vt:lpstr>
      <vt:lpstr>งานนำเสนอ PowerPoint</vt:lpstr>
      <vt:lpstr> 3. เหตุผลที่กฎกระทรวงฯ ปี 2554 บัญญัติให้มีผลใช้บังคับเมื่อพ้นกำหนด 1 ปี  นับแต่วันประกาศในราชกิจจานุเบกษา มี 3 ประการ คือ</vt:lpstr>
      <vt:lpstr>งานนำเสนอ PowerPoint</vt:lpstr>
      <vt:lpstr>5. เหตุผลในการออกกฎกระทรวงกำหนดการสอบสวนคดีอาญาบางประเภทฯ ฉบับที่ 2 พ.ศ. 2555  คือ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17. แนวทางการกันผู้ต้องหาซึ่งมิใช่ตัวการสำคัญไว้เป็นพยาน</vt:lpstr>
      <vt:lpstr>18. เมื่อพนักงานสอบสวนฝ่ายปกครองเห็นว่าการสอบสวน เสร็จแล้ว ให้ดำเนินการ ดังนี้</vt:lpstr>
      <vt:lpstr>19. เมื่อไม่ปรากฏว่าผู้ใดเป็นผู้กระทำความผิด  ให้พนักงานสอบสวนฝ่ายปกครอง ดำเนินการ ดังนี้</vt:lpstr>
      <vt:lpstr>20. ผู้มีอำนาจควบคุม ตรวจตรา หรือแนะนำเพื่อให้การสอบสวนเป็นไปตามกฎหมาย</vt:lpstr>
      <vt:lpstr>งานนำเสนอ PowerPoint</vt:lpstr>
      <vt:lpstr>งานนำเสนอ PowerPoint</vt:lpstr>
      <vt:lpstr> ขอบคุณค่ะ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กฎกระทรวงกำหนดการสอบสวนคดีอาญาบางประเภทฯ พ.ศ. 2554 กำหนดให้พนักงานสอบสวนฝ่ายปกครองมีอำนาจในการสอบสวนความผิดอาญาตามกฎหมายดังต่อไปนี้ได้</dc:title>
  <dc:creator>LEMEL</dc:creator>
  <cp:lastModifiedBy>acer</cp:lastModifiedBy>
  <cp:revision>27</cp:revision>
  <cp:lastPrinted>2017-01-16T04:34:05Z</cp:lastPrinted>
  <dcterms:created xsi:type="dcterms:W3CDTF">2017-01-16T02:58:50Z</dcterms:created>
  <dcterms:modified xsi:type="dcterms:W3CDTF">2017-01-16T08:55:38Z</dcterms:modified>
</cp:coreProperties>
</file>