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3"/>
  </p:notesMasterIdLst>
  <p:handoutMasterIdLst>
    <p:handoutMasterId r:id="rId134"/>
  </p:handoutMasterIdLst>
  <p:sldIdLst>
    <p:sldId id="2678" r:id="rId2"/>
    <p:sldId id="1949" r:id="rId3"/>
    <p:sldId id="1952" r:id="rId4"/>
    <p:sldId id="1971" r:id="rId5"/>
    <p:sldId id="2581" r:id="rId6"/>
    <p:sldId id="1235" r:id="rId7"/>
    <p:sldId id="2566" r:id="rId8"/>
    <p:sldId id="2568" r:id="rId9"/>
    <p:sldId id="2567" r:id="rId10"/>
    <p:sldId id="2569" r:id="rId11"/>
    <p:sldId id="2570" r:id="rId12"/>
    <p:sldId id="2571" r:id="rId13"/>
    <p:sldId id="2582" r:id="rId14"/>
    <p:sldId id="2572" r:id="rId15"/>
    <p:sldId id="2573" r:id="rId16"/>
    <p:sldId id="2574" r:id="rId17"/>
    <p:sldId id="2575" r:id="rId18"/>
    <p:sldId id="2583" r:id="rId19"/>
    <p:sldId id="2577" r:id="rId20"/>
    <p:sldId id="2579" r:id="rId21"/>
    <p:sldId id="2578" r:id="rId22"/>
    <p:sldId id="2524" r:id="rId23"/>
    <p:sldId id="2532" r:id="rId24"/>
    <p:sldId id="2526" r:id="rId25"/>
    <p:sldId id="2527" r:id="rId26"/>
    <p:sldId id="2552" r:id="rId27"/>
    <p:sldId id="2528" r:id="rId28"/>
    <p:sldId id="2533" r:id="rId29"/>
    <p:sldId id="2610" r:id="rId30"/>
    <p:sldId id="2553" r:id="rId31"/>
    <p:sldId id="2554" r:id="rId32"/>
    <p:sldId id="2555" r:id="rId33"/>
    <p:sldId id="2556" r:id="rId34"/>
    <p:sldId id="2557" r:id="rId35"/>
    <p:sldId id="2558" r:id="rId36"/>
    <p:sldId id="2559" r:id="rId37"/>
    <p:sldId id="2560" r:id="rId38"/>
    <p:sldId id="2561" r:id="rId39"/>
    <p:sldId id="2562" r:id="rId40"/>
    <p:sldId id="2611" r:id="rId41"/>
    <p:sldId id="2580" r:id="rId42"/>
    <p:sldId id="2584" r:id="rId43"/>
    <p:sldId id="2585" r:id="rId44"/>
    <p:sldId id="2586" r:id="rId45"/>
    <p:sldId id="2587" r:id="rId46"/>
    <p:sldId id="2588" r:id="rId47"/>
    <p:sldId id="2589" r:id="rId48"/>
    <p:sldId id="2590" r:id="rId49"/>
    <p:sldId id="2591" r:id="rId50"/>
    <p:sldId id="2592" r:id="rId51"/>
    <p:sldId id="2593" r:id="rId52"/>
    <p:sldId id="2594" r:id="rId53"/>
    <p:sldId id="2595" r:id="rId54"/>
    <p:sldId id="2596" r:id="rId55"/>
    <p:sldId id="2597" r:id="rId56"/>
    <p:sldId id="2598" r:id="rId57"/>
    <p:sldId id="2599" r:id="rId58"/>
    <p:sldId id="2600" r:id="rId59"/>
    <p:sldId id="2601" r:id="rId60"/>
    <p:sldId id="2602" r:id="rId61"/>
    <p:sldId id="2603" r:id="rId62"/>
    <p:sldId id="2604" r:id="rId63"/>
    <p:sldId id="2605" r:id="rId64"/>
    <p:sldId id="2606" r:id="rId65"/>
    <p:sldId id="2607" r:id="rId66"/>
    <p:sldId id="2608" r:id="rId67"/>
    <p:sldId id="2609" r:id="rId68"/>
    <p:sldId id="2612" r:id="rId69"/>
    <p:sldId id="2613" r:id="rId70"/>
    <p:sldId id="2614" r:id="rId71"/>
    <p:sldId id="2615" r:id="rId72"/>
    <p:sldId id="2616" r:id="rId73"/>
    <p:sldId id="2617" r:id="rId74"/>
    <p:sldId id="2618" r:id="rId75"/>
    <p:sldId id="2619" r:id="rId76"/>
    <p:sldId id="2620" r:id="rId77"/>
    <p:sldId id="2621" r:id="rId78"/>
    <p:sldId id="2622" r:id="rId79"/>
    <p:sldId id="2623" r:id="rId80"/>
    <p:sldId id="2624" r:id="rId81"/>
    <p:sldId id="2625" r:id="rId82"/>
    <p:sldId id="2626" r:id="rId83"/>
    <p:sldId id="2627" r:id="rId84"/>
    <p:sldId id="2628" r:id="rId85"/>
    <p:sldId id="2629" r:id="rId86"/>
    <p:sldId id="2630" r:id="rId87"/>
    <p:sldId id="2631" r:id="rId88"/>
    <p:sldId id="2632" r:id="rId89"/>
    <p:sldId id="2633" r:id="rId90"/>
    <p:sldId id="2634" r:id="rId91"/>
    <p:sldId id="2635" r:id="rId92"/>
    <p:sldId id="2637" r:id="rId93"/>
    <p:sldId id="2641" r:id="rId94"/>
    <p:sldId id="2644" r:id="rId95"/>
    <p:sldId id="2645" r:id="rId96"/>
    <p:sldId id="2646" r:id="rId97"/>
    <p:sldId id="2647" r:id="rId98"/>
    <p:sldId id="2648" r:id="rId99"/>
    <p:sldId id="2649" r:id="rId100"/>
    <p:sldId id="2638" r:id="rId101"/>
    <p:sldId id="2642" r:id="rId102"/>
    <p:sldId id="2650" r:id="rId103"/>
    <p:sldId id="2651" r:id="rId104"/>
    <p:sldId id="2652" r:id="rId105"/>
    <p:sldId id="2653" r:id="rId106"/>
    <p:sldId id="2654" r:id="rId107"/>
    <p:sldId id="2655" r:id="rId108"/>
    <p:sldId id="2656" r:id="rId109"/>
    <p:sldId id="2657" r:id="rId110"/>
    <p:sldId id="2658" r:id="rId111"/>
    <p:sldId id="2659" r:id="rId112"/>
    <p:sldId id="2660" r:id="rId113"/>
    <p:sldId id="2661" r:id="rId114"/>
    <p:sldId id="2662" r:id="rId115"/>
    <p:sldId id="2663" r:id="rId116"/>
    <p:sldId id="2664" r:id="rId117"/>
    <p:sldId id="2665" r:id="rId118"/>
    <p:sldId id="2666" r:id="rId119"/>
    <p:sldId id="2667" r:id="rId120"/>
    <p:sldId id="2668" r:id="rId121"/>
    <p:sldId id="2669" r:id="rId122"/>
    <p:sldId id="2639" r:id="rId123"/>
    <p:sldId id="2643" r:id="rId124"/>
    <p:sldId id="2670" r:id="rId125"/>
    <p:sldId id="2671" r:id="rId126"/>
    <p:sldId id="2672" r:id="rId127"/>
    <p:sldId id="2673" r:id="rId128"/>
    <p:sldId id="2674" r:id="rId129"/>
    <p:sldId id="2675" r:id="rId130"/>
    <p:sldId id="2676" r:id="rId131"/>
    <p:sldId id="2677" r:id="rId132"/>
  </p:sldIdLst>
  <p:sldSz cx="9144000" cy="6858000" type="screen4x3"/>
  <p:notesSz cx="7099300" cy="102346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Franklin Gothic Book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Franklin Gothic Book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Franklin Gothic Book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Franklin Gothic Book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Franklin Gothic Book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Franklin Gothic Book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Franklin Gothic Book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Franklin Gothic Book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Franklin Gothic Book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D5F12F"/>
    <a:srgbClr val="FFFF99"/>
    <a:srgbClr val="FF99CC"/>
    <a:srgbClr val="4ED267"/>
    <a:srgbClr val="4CC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2895" autoAdjust="0"/>
  </p:normalViewPr>
  <p:slideViewPr>
    <p:cSldViewPr>
      <p:cViewPr>
        <p:scale>
          <a:sx n="60" d="100"/>
          <a:sy n="60" d="100"/>
        </p:scale>
        <p:origin x="-900" y="-264"/>
      </p:cViewPr>
      <p:guideLst>
        <p:guide orient="horz" pos="1706"/>
        <p:guide pos="2880"/>
      </p:guideLst>
    </p:cSldViewPr>
  </p:slideViewPr>
  <p:outlineViewPr>
    <p:cViewPr>
      <p:scale>
        <a:sx n="33" d="100"/>
        <a:sy n="33" d="100"/>
      </p:scale>
      <p:origin x="0" y="52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A909AA-FDAC-4221-A30C-C7157B8E39F6}" type="doc">
      <dgm:prSet loTypeId="urn:microsoft.com/office/officeart/2005/8/layout/hierarchy1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C1032880-2A2A-48EC-9B8E-ABD0370D1BCA}">
      <dgm:prSet phldrT="[ข้อความ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th-TH" sz="1100" b="1" dirty="0" smtClean="0">
              <a:latin typeface="Tahoma" pitchFamily="34" charset="0"/>
              <a:cs typeface="Tahoma" pitchFamily="34" charset="0"/>
            </a:rPr>
            <a:t>คณะกรรมการอำนวยการฯ</a:t>
          </a:r>
        </a:p>
        <a:p>
          <a:pPr>
            <a:spcAft>
              <a:spcPct val="35000"/>
            </a:spcAft>
          </a:pPr>
          <a:r>
            <a:rPr lang="th-TH" sz="1100" b="1" dirty="0" smtClean="0">
              <a:latin typeface="Tahoma" pitchFamily="34" charset="0"/>
              <a:cs typeface="Tahoma" pitchFamily="34" charset="0"/>
            </a:rPr>
            <a:t>ผู้อำนวยการ</a:t>
          </a:r>
          <a:r>
            <a:rPr lang="en-US" sz="1100" b="1" dirty="0" smtClean="0">
              <a:latin typeface="Tahoma" pitchFamily="34" charset="0"/>
              <a:cs typeface="Tahoma" pitchFamily="34" charset="0"/>
            </a:rPr>
            <a:t> : </a:t>
          </a:r>
          <a:r>
            <a:rPr lang="th-TH" sz="1100" b="1" dirty="0" smtClean="0">
              <a:latin typeface="Tahoma" pitchFamily="34" charset="0"/>
              <a:cs typeface="Tahoma" pitchFamily="34" charset="0"/>
            </a:rPr>
            <a:t>นายอำเภอ</a:t>
          </a:r>
          <a:endParaRPr lang="th-TH" sz="1100" b="1" dirty="0">
            <a:latin typeface="Tahoma" pitchFamily="34" charset="0"/>
            <a:cs typeface="Tahoma" pitchFamily="34" charset="0"/>
          </a:endParaRPr>
        </a:p>
      </dgm:t>
    </dgm:pt>
    <dgm:pt modelId="{9C732F2A-49DD-4A0C-B96C-8B8F6C203300}" type="parTrans" cxnId="{D2E28D44-58F2-484C-AAE5-350F4FAEFA94}">
      <dgm:prSet/>
      <dgm:spPr/>
      <dgm:t>
        <a:bodyPr/>
        <a:lstStyle/>
        <a:p>
          <a:endParaRPr lang="th-TH" sz="1400">
            <a:cs typeface="+mj-cs"/>
          </a:endParaRPr>
        </a:p>
      </dgm:t>
    </dgm:pt>
    <dgm:pt modelId="{CE868C7B-63C7-4502-8081-C83068FA7FCB}" type="sibTrans" cxnId="{D2E28D44-58F2-484C-AAE5-350F4FAEFA94}">
      <dgm:prSet/>
      <dgm:spPr/>
      <dgm:t>
        <a:bodyPr/>
        <a:lstStyle/>
        <a:p>
          <a:endParaRPr lang="th-TH" sz="1400">
            <a:cs typeface="+mj-cs"/>
          </a:endParaRPr>
        </a:p>
      </dgm:t>
    </dgm:pt>
    <dgm:pt modelId="{18A80772-A258-4B52-A5C5-FB1D91CC34A7}">
      <dgm:prSet phldrT="[ข้อความ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000" b="1" dirty="0" smtClean="0">
              <a:latin typeface="Tahoma" pitchFamily="34" charset="0"/>
              <a:cs typeface="Tahoma" pitchFamily="34" charset="0"/>
            </a:rPr>
            <a:t>ชุดปฏิบัติการตำบล (</a:t>
          </a:r>
          <a:r>
            <a:rPr lang="th-TH" sz="1000" b="1" dirty="0" err="1" smtClean="0">
              <a:latin typeface="Tahoma" pitchFamily="34" charset="0"/>
              <a:cs typeface="Tahoma" pitchFamily="34" charset="0"/>
            </a:rPr>
            <a:t>ชปต.</a:t>
          </a:r>
          <a:r>
            <a:rPr lang="th-TH" sz="1000" b="1" dirty="0" smtClean="0">
              <a:latin typeface="Tahoma" pitchFamily="34" charset="0"/>
              <a:cs typeface="Tahoma" pitchFamily="34" charset="0"/>
            </a:rPr>
            <a:t>)</a:t>
          </a:r>
          <a:endParaRPr lang="th-TH" sz="1000" b="1" dirty="0">
            <a:latin typeface="Tahoma" pitchFamily="34" charset="0"/>
            <a:cs typeface="Tahoma" pitchFamily="34" charset="0"/>
          </a:endParaRPr>
        </a:p>
      </dgm:t>
    </dgm:pt>
    <dgm:pt modelId="{B9214755-D646-4DCA-BFDD-ABEB1689DDE5}" type="parTrans" cxnId="{CA237DD8-B83F-4D28-B316-0064A79F62C9}">
      <dgm:prSet/>
      <dgm:spPr/>
      <dgm:t>
        <a:bodyPr/>
        <a:lstStyle/>
        <a:p>
          <a:endParaRPr lang="th-TH" sz="1400">
            <a:cs typeface="+mj-cs"/>
          </a:endParaRPr>
        </a:p>
      </dgm:t>
    </dgm:pt>
    <dgm:pt modelId="{29F7911A-699D-4597-8607-CAD56C05B22A}" type="sibTrans" cxnId="{CA237DD8-B83F-4D28-B316-0064A79F62C9}">
      <dgm:prSet/>
      <dgm:spPr/>
      <dgm:t>
        <a:bodyPr/>
        <a:lstStyle/>
        <a:p>
          <a:endParaRPr lang="th-TH" sz="1400">
            <a:cs typeface="+mj-cs"/>
          </a:endParaRPr>
        </a:p>
      </dgm:t>
    </dgm:pt>
    <dgm:pt modelId="{92487003-BC51-4DAB-B8B3-D027D1D8263F}">
      <dgm:prSet phldrT="[ข้อความ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000" b="1" dirty="0" smtClean="0">
              <a:latin typeface="Tahoma" pitchFamily="34" charset="0"/>
              <a:cs typeface="Tahoma" pitchFamily="34" charset="0"/>
            </a:rPr>
            <a:t>ชุดปฏิบัติการตำบล (</a:t>
          </a:r>
          <a:r>
            <a:rPr lang="th-TH" sz="1000" b="1" dirty="0" err="1" smtClean="0">
              <a:latin typeface="Tahoma" pitchFamily="34" charset="0"/>
              <a:cs typeface="Tahoma" pitchFamily="34" charset="0"/>
            </a:rPr>
            <a:t>ชปต.</a:t>
          </a:r>
          <a:r>
            <a:rPr lang="th-TH" sz="1000" b="1" dirty="0" smtClean="0">
              <a:latin typeface="Tahoma" pitchFamily="34" charset="0"/>
              <a:cs typeface="Tahoma" pitchFamily="34" charset="0"/>
            </a:rPr>
            <a:t>)</a:t>
          </a:r>
          <a:endParaRPr lang="th-TH" sz="1000" b="1" dirty="0">
            <a:latin typeface="Tahoma" pitchFamily="34" charset="0"/>
            <a:cs typeface="Tahoma" pitchFamily="34" charset="0"/>
          </a:endParaRPr>
        </a:p>
      </dgm:t>
    </dgm:pt>
    <dgm:pt modelId="{9E0F81E0-2619-4260-9386-64C293CCD793}" type="parTrans" cxnId="{A3AE441F-1711-419B-9A8F-06F47F4B0134}">
      <dgm:prSet/>
      <dgm:spPr>
        <a:solidFill>
          <a:schemeClr val="accent1"/>
        </a:solidFill>
      </dgm:spPr>
      <dgm:t>
        <a:bodyPr/>
        <a:lstStyle/>
        <a:p>
          <a:endParaRPr lang="th-TH" sz="1400">
            <a:solidFill>
              <a:schemeClr val="tx1"/>
            </a:solidFill>
            <a:cs typeface="+mj-cs"/>
          </a:endParaRPr>
        </a:p>
      </dgm:t>
    </dgm:pt>
    <dgm:pt modelId="{D7DEEAC3-6C88-4835-B144-65B9C21F7158}" type="sibTrans" cxnId="{A3AE441F-1711-419B-9A8F-06F47F4B0134}">
      <dgm:prSet/>
      <dgm:spPr/>
      <dgm:t>
        <a:bodyPr/>
        <a:lstStyle/>
        <a:p>
          <a:endParaRPr lang="th-TH" sz="1400">
            <a:cs typeface="+mj-cs"/>
          </a:endParaRPr>
        </a:p>
      </dgm:t>
    </dgm:pt>
    <dgm:pt modelId="{1A43D916-5B38-43BF-8A8A-3833B4D95A6B}">
      <dgm:prSet phldrT="[ข้อความ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000" b="1" dirty="0" smtClean="0">
              <a:latin typeface="Tahoma" pitchFamily="34" charset="0"/>
              <a:cs typeface="Tahoma" pitchFamily="34" charset="0"/>
            </a:rPr>
            <a:t>ชุดปฏิบัติการตำบล (</a:t>
          </a:r>
          <a:r>
            <a:rPr lang="th-TH" sz="1000" b="1" dirty="0" err="1" smtClean="0">
              <a:latin typeface="Tahoma" pitchFamily="34" charset="0"/>
              <a:cs typeface="Tahoma" pitchFamily="34" charset="0"/>
            </a:rPr>
            <a:t>ชปต.</a:t>
          </a:r>
          <a:r>
            <a:rPr lang="th-TH" sz="1000" b="1" dirty="0" smtClean="0">
              <a:latin typeface="Tahoma" pitchFamily="34" charset="0"/>
              <a:cs typeface="Tahoma" pitchFamily="34" charset="0"/>
            </a:rPr>
            <a:t>)</a:t>
          </a:r>
          <a:endParaRPr lang="th-TH" sz="1000" b="1" dirty="0">
            <a:latin typeface="Tahoma" pitchFamily="34" charset="0"/>
            <a:cs typeface="Tahoma" pitchFamily="34" charset="0"/>
          </a:endParaRPr>
        </a:p>
      </dgm:t>
    </dgm:pt>
    <dgm:pt modelId="{6756A30F-B5B3-44AB-A328-FCFAF9604B05}" type="parTrans" cxnId="{0C079ADF-585D-468F-ABA9-A8705051AEB1}">
      <dgm:prSet/>
      <dgm:spPr/>
      <dgm:t>
        <a:bodyPr/>
        <a:lstStyle/>
        <a:p>
          <a:endParaRPr lang="th-TH" sz="1400">
            <a:cs typeface="+mj-cs"/>
          </a:endParaRPr>
        </a:p>
      </dgm:t>
    </dgm:pt>
    <dgm:pt modelId="{31105299-DCEA-41C2-A874-7693493B7AAA}" type="sibTrans" cxnId="{0C079ADF-585D-468F-ABA9-A8705051AEB1}">
      <dgm:prSet/>
      <dgm:spPr/>
      <dgm:t>
        <a:bodyPr/>
        <a:lstStyle/>
        <a:p>
          <a:endParaRPr lang="th-TH" sz="1400">
            <a:cs typeface="+mj-cs"/>
          </a:endParaRPr>
        </a:p>
      </dgm:t>
    </dgm:pt>
    <dgm:pt modelId="{9BC48ABD-38E9-42C8-B3F0-A111D82441F0}">
      <dgm:prSet phldrT="[ข้อความ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100" b="1" dirty="0" smtClean="0">
              <a:latin typeface="Tahoma" pitchFamily="34" charset="0"/>
              <a:cs typeface="Tahoma" pitchFamily="34" charset="0"/>
            </a:rPr>
            <a:t>เชิญ ผบ.หน่วยทหาร /หน่วยความมั่นคงในพื้นที่ เป็นที่ปรึกษา</a:t>
          </a:r>
          <a:endParaRPr lang="th-TH" sz="1100" b="1" dirty="0">
            <a:latin typeface="Tahoma" pitchFamily="34" charset="0"/>
            <a:cs typeface="Tahoma" pitchFamily="34" charset="0"/>
          </a:endParaRPr>
        </a:p>
      </dgm:t>
    </dgm:pt>
    <dgm:pt modelId="{810B4EB4-A8C5-49F4-BD39-7649BBF11733}" type="parTrans" cxnId="{12429899-2D62-496B-B570-6B69FCF21642}">
      <dgm:prSet/>
      <dgm:spPr/>
      <dgm:t>
        <a:bodyPr/>
        <a:lstStyle/>
        <a:p>
          <a:endParaRPr lang="th-TH"/>
        </a:p>
      </dgm:t>
    </dgm:pt>
    <dgm:pt modelId="{1B396A5B-52BF-4060-9CAB-779942106D96}" type="sibTrans" cxnId="{12429899-2D62-496B-B570-6B69FCF21642}">
      <dgm:prSet/>
      <dgm:spPr/>
      <dgm:t>
        <a:bodyPr/>
        <a:lstStyle/>
        <a:p>
          <a:endParaRPr lang="th-TH"/>
        </a:p>
      </dgm:t>
    </dgm:pt>
    <dgm:pt modelId="{631F7D6D-A4D6-4B70-B0CB-5DE64EF39329}" type="pres">
      <dgm:prSet presAssocID="{63A909AA-FDAC-4221-A30C-C7157B8E39F6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F748754A-B5C8-46BF-B4BB-D4F7F3FEDD24}" type="pres">
      <dgm:prSet presAssocID="{C1032880-2A2A-48EC-9B8E-ABD0370D1BCA}" presName="hierRoot1" presStyleCnt="0"/>
      <dgm:spPr/>
      <dgm:t>
        <a:bodyPr/>
        <a:lstStyle/>
        <a:p>
          <a:endParaRPr lang="th-TH"/>
        </a:p>
      </dgm:t>
    </dgm:pt>
    <dgm:pt modelId="{CA9C53DE-20B3-4118-975F-154D0BC293B5}" type="pres">
      <dgm:prSet presAssocID="{C1032880-2A2A-48EC-9B8E-ABD0370D1BCA}" presName="composite" presStyleCnt="0"/>
      <dgm:spPr/>
      <dgm:t>
        <a:bodyPr/>
        <a:lstStyle/>
        <a:p>
          <a:endParaRPr lang="th-TH"/>
        </a:p>
      </dgm:t>
    </dgm:pt>
    <dgm:pt modelId="{D2B2DFFA-868D-441D-9346-D55777AA1097}" type="pres">
      <dgm:prSet presAssocID="{C1032880-2A2A-48EC-9B8E-ABD0370D1BCA}" presName="background" presStyleLbl="node0" presStyleIdx="0" presStyleCnt="2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h-TH"/>
        </a:p>
      </dgm:t>
    </dgm:pt>
    <dgm:pt modelId="{82047509-05A4-4D15-ADEF-34E089639E37}" type="pres">
      <dgm:prSet presAssocID="{C1032880-2A2A-48EC-9B8E-ABD0370D1BCA}" presName="text" presStyleLbl="fgAcc0" presStyleIdx="0" presStyleCnt="2" custScaleX="374643" custScaleY="103045" custLinFactX="-129675" custLinFactY="-49519" custLinFactNeighborX="-200000" custLinFactNeighborY="-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7E4765A-420C-4707-88E7-D3B2D4215929}" type="pres">
      <dgm:prSet presAssocID="{C1032880-2A2A-48EC-9B8E-ABD0370D1BCA}" presName="hierChild2" presStyleCnt="0"/>
      <dgm:spPr/>
      <dgm:t>
        <a:bodyPr/>
        <a:lstStyle/>
        <a:p>
          <a:endParaRPr lang="th-TH"/>
        </a:p>
      </dgm:t>
    </dgm:pt>
    <dgm:pt modelId="{874F51D2-F3F1-435C-BD4A-72DFFE0A40AC}" type="pres">
      <dgm:prSet presAssocID="{B9214755-D646-4DCA-BFDD-ABEB1689DDE5}" presName="Name10" presStyleLbl="parChTrans1D2" presStyleIdx="0" presStyleCnt="3"/>
      <dgm:spPr/>
      <dgm:t>
        <a:bodyPr/>
        <a:lstStyle/>
        <a:p>
          <a:endParaRPr lang="th-TH"/>
        </a:p>
      </dgm:t>
    </dgm:pt>
    <dgm:pt modelId="{4EDA5061-4295-4A37-B5AC-631CA00C7680}" type="pres">
      <dgm:prSet presAssocID="{18A80772-A258-4B52-A5C5-FB1D91CC34A7}" presName="hierRoot2" presStyleCnt="0"/>
      <dgm:spPr/>
      <dgm:t>
        <a:bodyPr/>
        <a:lstStyle/>
        <a:p>
          <a:endParaRPr lang="th-TH"/>
        </a:p>
      </dgm:t>
    </dgm:pt>
    <dgm:pt modelId="{1321CDC0-2F2E-4049-AC69-844D5F61A6A9}" type="pres">
      <dgm:prSet presAssocID="{18A80772-A258-4B52-A5C5-FB1D91CC34A7}" presName="composite2" presStyleCnt="0"/>
      <dgm:spPr/>
      <dgm:t>
        <a:bodyPr/>
        <a:lstStyle/>
        <a:p>
          <a:endParaRPr lang="th-TH"/>
        </a:p>
      </dgm:t>
    </dgm:pt>
    <dgm:pt modelId="{D65F18BA-BE39-4B22-BD85-29BD3C475D47}" type="pres">
      <dgm:prSet presAssocID="{18A80772-A258-4B52-A5C5-FB1D91CC34A7}" presName="background2" presStyleLbl="node2" presStyleIdx="0" presStyleCnt="3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h-TH"/>
        </a:p>
      </dgm:t>
    </dgm:pt>
    <dgm:pt modelId="{5938E903-292C-4D18-B59C-C41CC143850F}" type="pres">
      <dgm:prSet presAssocID="{18A80772-A258-4B52-A5C5-FB1D91CC34A7}" presName="text2" presStyleLbl="fgAcc2" presStyleIdx="0" presStyleCnt="3" custScaleX="269214" custScaleY="143493" custLinFactNeighborX="-74765" custLinFactNeighborY="-6344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B91CEE3-BF67-4440-83F5-1B65A498B11B}" type="pres">
      <dgm:prSet presAssocID="{18A80772-A258-4B52-A5C5-FB1D91CC34A7}" presName="hierChild3" presStyleCnt="0"/>
      <dgm:spPr/>
      <dgm:t>
        <a:bodyPr/>
        <a:lstStyle/>
        <a:p>
          <a:endParaRPr lang="th-TH"/>
        </a:p>
      </dgm:t>
    </dgm:pt>
    <dgm:pt modelId="{A4B919EF-2F6D-4A9C-B0F9-DB9FA1724079}" type="pres">
      <dgm:prSet presAssocID="{9E0F81E0-2619-4260-9386-64C293CCD793}" presName="Name10" presStyleLbl="parChTrans1D2" presStyleIdx="1" presStyleCnt="3"/>
      <dgm:spPr/>
      <dgm:t>
        <a:bodyPr/>
        <a:lstStyle/>
        <a:p>
          <a:endParaRPr lang="th-TH"/>
        </a:p>
      </dgm:t>
    </dgm:pt>
    <dgm:pt modelId="{3D5C642A-8F17-4955-BB37-A14AB34C8B70}" type="pres">
      <dgm:prSet presAssocID="{92487003-BC51-4DAB-B8B3-D027D1D8263F}" presName="hierRoot2" presStyleCnt="0"/>
      <dgm:spPr/>
      <dgm:t>
        <a:bodyPr/>
        <a:lstStyle/>
        <a:p>
          <a:endParaRPr lang="th-TH"/>
        </a:p>
      </dgm:t>
    </dgm:pt>
    <dgm:pt modelId="{9DFE3DF0-E6A6-45E0-AE2C-F0F02746DFCB}" type="pres">
      <dgm:prSet presAssocID="{92487003-BC51-4DAB-B8B3-D027D1D8263F}" presName="composite2" presStyleCnt="0"/>
      <dgm:spPr/>
      <dgm:t>
        <a:bodyPr/>
        <a:lstStyle/>
        <a:p>
          <a:endParaRPr lang="th-TH"/>
        </a:p>
      </dgm:t>
    </dgm:pt>
    <dgm:pt modelId="{4912DF40-4BB2-4119-9CA3-DEC917D304E5}" type="pres">
      <dgm:prSet presAssocID="{92487003-BC51-4DAB-B8B3-D027D1D8263F}" presName="background2" presStyleLbl="node2" presStyleIdx="1" presStyleCnt="3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h-TH"/>
        </a:p>
      </dgm:t>
    </dgm:pt>
    <dgm:pt modelId="{46A01409-F7A3-4345-A02E-E95750AA6058}" type="pres">
      <dgm:prSet presAssocID="{92487003-BC51-4DAB-B8B3-D027D1D8263F}" presName="text2" presStyleLbl="fgAcc2" presStyleIdx="1" presStyleCnt="3" custScaleX="293226" custScaleY="103449" custLinFactY="29932" custLinFactNeighborX="-89996" custLinFactNeighborY="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BC61C79-FC28-4167-A286-222601A52C0C}" type="pres">
      <dgm:prSet presAssocID="{92487003-BC51-4DAB-B8B3-D027D1D8263F}" presName="hierChild3" presStyleCnt="0"/>
      <dgm:spPr/>
      <dgm:t>
        <a:bodyPr/>
        <a:lstStyle/>
        <a:p>
          <a:endParaRPr lang="th-TH"/>
        </a:p>
      </dgm:t>
    </dgm:pt>
    <dgm:pt modelId="{C0780978-FDC5-4A05-AD0E-186E4F18E02C}" type="pres">
      <dgm:prSet presAssocID="{6756A30F-B5B3-44AB-A328-FCFAF9604B05}" presName="Name10" presStyleLbl="parChTrans1D2" presStyleIdx="2" presStyleCnt="3"/>
      <dgm:spPr/>
      <dgm:t>
        <a:bodyPr/>
        <a:lstStyle/>
        <a:p>
          <a:endParaRPr lang="th-TH"/>
        </a:p>
      </dgm:t>
    </dgm:pt>
    <dgm:pt modelId="{4C6A4BBC-6841-4E58-8690-1FC345CD3BD2}" type="pres">
      <dgm:prSet presAssocID="{1A43D916-5B38-43BF-8A8A-3833B4D95A6B}" presName="hierRoot2" presStyleCnt="0"/>
      <dgm:spPr/>
      <dgm:t>
        <a:bodyPr/>
        <a:lstStyle/>
        <a:p>
          <a:endParaRPr lang="th-TH"/>
        </a:p>
      </dgm:t>
    </dgm:pt>
    <dgm:pt modelId="{3A0DEF9D-9736-4E90-A109-EA2C86799BB7}" type="pres">
      <dgm:prSet presAssocID="{1A43D916-5B38-43BF-8A8A-3833B4D95A6B}" presName="composite2" presStyleCnt="0"/>
      <dgm:spPr/>
      <dgm:t>
        <a:bodyPr/>
        <a:lstStyle/>
        <a:p>
          <a:endParaRPr lang="th-TH"/>
        </a:p>
      </dgm:t>
    </dgm:pt>
    <dgm:pt modelId="{47796616-DF2A-45A6-BC7F-5B2A6F4194AE}" type="pres">
      <dgm:prSet presAssocID="{1A43D916-5B38-43BF-8A8A-3833B4D95A6B}" presName="background2" presStyleLbl="node2" presStyleIdx="2" presStyleCnt="3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h-TH"/>
        </a:p>
      </dgm:t>
    </dgm:pt>
    <dgm:pt modelId="{A10F6561-6C52-4F19-94B2-1DFFD3894172}" type="pres">
      <dgm:prSet presAssocID="{1A43D916-5B38-43BF-8A8A-3833B4D95A6B}" presName="text2" presStyleLbl="fgAcc2" presStyleIdx="2" presStyleCnt="3" custScaleX="289247" custScaleY="127782" custLinFactY="115552" custLinFactNeighborX="-19361" custLinFactNeighborY="2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EED29A56-6B8C-44AA-AA07-55299CBBCD63}" type="pres">
      <dgm:prSet presAssocID="{1A43D916-5B38-43BF-8A8A-3833B4D95A6B}" presName="hierChild3" presStyleCnt="0"/>
      <dgm:spPr/>
      <dgm:t>
        <a:bodyPr/>
        <a:lstStyle/>
        <a:p>
          <a:endParaRPr lang="th-TH"/>
        </a:p>
      </dgm:t>
    </dgm:pt>
    <dgm:pt modelId="{0F14F063-ACAA-4B7D-8432-1A7ADDA2A44A}" type="pres">
      <dgm:prSet presAssocID="{9BC48ABD-38E9-42C8-B3F0-A111D82441F0}" presName="hierRoot1" presStyleCnt="0"/>
      <dgm:spPr/>
    </dgm:pt>
    <dgm:pt modelId="{5687C2DD-25A3-43F0-AC74-C4B12128180B}" type="pres">
      <dgm:prSet presAssocID="{9BC48ABD-38E9-42C8-B3F0-A111D82441F0}" presName="composite" presStyleCnt="0"/>
      <dgm:spPr/>
    </dgm:pt>
    <dgm:pt modelId="{27D3411A-25B8-4DC4-AD20-927E7E5F0CF5}" type="pres">
      <dgm:prSet presAssocID="{9BC48ABD-38E9-42C8-B3F0-A111D82441F0}" presName="background" presStyleLbl="node0" presStyleIdx="1" presStyleCnt="2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h-TH"/>
        </a:p>
      </dgm:t>
    </dgm:pt>
    <dgm:pt modelId="{A8256BC9-FF20-4AE8-89D2-91B579D03355}" type="pres">
      <dgm:prSet presAssocID="{9BC48ABD-38E9-42C8-B3F0-A111D82441F0}" presName="text" presStyleLbl="fgAcc0" presStyleIdx="1" presStyleCnt="2" custScaleX="283137" custLinFactX="300000" custLinFactY="-37712" custLinFactNeighborX="350255" custLinFactNeighborY="-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D11BDA8-EF94-49FB-B518-31B5379D697F}" type="pres">
      <dgm:prSet presAssocID="{9BC48ABD-38E9-42C8-B3F0-A111D82441F0}" presName="hierChild2" presStyleCnt="0"/>
      <dgm:spPr/>
    </dgm:pt>
  </dgm:ptLst>
  <dgm:cxnLst>
    <dgm:cxn modelId="{DE0B54BD-8EB3-47F6-A49F-CFE7E891531D}" type="presOf" srcId="{9E0F81E0-2619-4260-9386-64C293CCD793}" destId="{A4B919EF-2F6D-4A9C-B0F9-DB9FA1724079}" srcOrd="0" destOrd="0" presId="urn:microsoft.com/office/officeart/2005/8/layout/hierarchy1"/>
    <dgm:cxn modelId="{12429899-2D62-496B-B570-6B69FCF21642}" srcId="{63A909AA-FDAC-4221-A30C-C7157B8E39F6}" destId="{9BC48ABD-38E9-42C8-B3F0-A111D82441F0}" srcOrd="1" destOrd="0" parTransId="{810B4EB4-A8C5-49F4-BD39-7649BBF11733}" sibTransId="{1B396A5B-52BF-4060-9CAB-779942106D96}"/>
    <dgm:cxn modelId="{82169CFA-5F24-4EA8-AE6E-5E8A0F6F6B34}" type="presOf" srcId="{18A80772-A258-4B52-A5C5-FB1D91CC34A7}" destId="{5938E903-292C-4D18-B59C-C41CC143850F}" srcOrd="0" destOrd="0" presId="urn:microsoft.com/office/officeart/2005/8/layout/hierarchy1"/>
    <dgm:cxn modelId="{A3AE441F-1711-419B-9A8F-06F47F4B0134}" srcId="{C1032880-2A2A-48EC-9B8E-ABD0370D1BCA}" destId="{92487003-BC51-4DAB-B8B3-D027D1D8263F}" srcOrd="1" destOrd="0" parTransId="{9E0F81E0-2619-4260-9386-64C293CCD793}" sibTransId="{D7DEEAC3-6C88-4835-B144-65B9C21F7158}"/>
    <dgm:cxn modelId="{0C079ADF-585D-468F-ABA9-A8705051AEB1}" srcId="{C1032880-2A2A-48EC-9B8E-ABD0370D1BCA}" destId="{1A43D916-5B38-43BF-8A8A-3833B4D95A6B}" srcOrd="2" destOrd="0" parTransId="{6756A30F-B5B3-44AB-A328-FCFAF9604B05}" sibTransId="{31105299-DCEA-41C2-A874-7693493B7AAA}"/>
    <dgm:cxn modelId="{0AC52116-6F02-44F7-A703-9F818F7CD37D}" type="presOf" srcId="{6756A30F-B5B3-44AB-A328-FCFAF9604B05}" destId="{C0780978-FDC5-4A05-AD0E-186E4F18E02C}" srcOrd="0" destOrd="0" presId="urn:microsoft.com/office/officeart/2005/8/layout/hierarchy1"/>
    <dgm:cxn modelId="{CA6B02B9-6C33-4A71-9D91-4FB5C04BD0AC}" type="presOf" srcId="{9BC48ABD-38E9-42C8-B3F0-A111D82441F0}" destId="{A8256BC9-FF20-4AE8-89D2-91B579D03355}" srcOrd="0" destOrd="0" presId="urn:microsoft.com/office/officeart/2005/8/layout/hierarchy1"/>
    <dgm:cxn modelId="{95766C10-7D55-48D7-AD71-5C87FCBB2014}" type="presOf" srcId="{B9214755-D646-4DCA-BFDD-ABEB1689DDE5}" destId="{874F51D2-F3F1-435C-BD4A-72DFFE0A40AC}" srcOrd="0" destOrd="0" presId="urn:microsoft.com/office/officeart/2005/8/layout/hierarchy1"/>
    <dgm:cxn modelId="{50347BE9-7D7E-46C5-8DAD-555B0D51548C}" type="presOf" srcId="{63A909AA-FDAC-4221-A30C-C7157B8E39F6}" destId="{631F7D6D-A4D6-4B70-B0CB-5DE64EF39329}" srcOrd="0" destOrd="0" presId="urn:microsoft.com/office/officeart/2005/8/layout/hierarchy1"/>
    <dgm:cxn modelId="{F3F9B763-30C8-46FE-AA4A-7E9DB34D2F22}" type="presOf" srcId="{C1032880-2A2A-48EC-9B8E-ABD0370D1BCA}" destId="{82047509-05A4-4D15-ADEF-34E089639E37}" srcOrd="0" destOrd="0" presId="urn:microsoft.com/office/officeart/2005/8/layout/hierarchy1"/>
    <dgm:cxn modelId="{A4C07E63-A52A-4431-8F54-A11249FBC21C}" type="presOf" srcId="{92487003-BC51-4DAB-B8B3-D027D1D8263F}" destId="{46A01409-F7A3-4345-A02E-E95750AA6058}" srcOrd="0" destOrd="0" presId="urn:microsoft.com/office/officeart/2005/8/layout/hierarchy1"/>
    <dgm:cxn modelId="{CA237DD8-B83F-4D28-B316-0064A79F62C9}" srcId="{C1032880-2A2A-48EC-9B8E-ABD0370D1BCA}" destId="{18A80772-A258-4B52-A5C5-FB1D91CC34A7}" srcOrd="0" destOrd="0" parTransId="{B9214755-D646-4DCA-BFDD-ABEB1689DDE5}" sibTransId="{29F7911A-699D-4597-8607-CAD56C05B22A}"/>
    <dgm:cxn modelId="{9A094D10-B0D0-4060-8154-01CF90378549}" type="presOf" srcId="{1A43D916-5B38-43BF-8A8A-3833B4D95A6B}" destId="{A10F6561-6C52-4F19-94B2-1DFFD3894172}" srcOrd="0" destOrd="0" presId="urn:microsoft.com/office/officeart/2005/8/layout/hierarchy1"/>
    <dgm:cxn modelId="{D2E28D44-58F2-484C-AAE5-350F4FAEFA94}" srcId="{63A909AA-FDAC-4221-A30C-C7157B8E39F6}" destId="{C1032880-2A2A-48EC-9B8E-ABD0370D1BCA}" srcOrd="0" destOrd="0" parTransId="{9C732F2A-49DD-4A0C-B96C-8B8F6C203300}" sibTransId="{CE868C7B-63C7-4502-8081-C83068FA7FCB}"/>
    <dgm:cxn modelId="{2E59290C-A6EF-47B3-88B8-E021FE77D08E}" type="presParOf" srcId="{631F7D6D-A4D6-4B70-B0CB-5DE64EF39329}" destId="{F748754A-B5C8-46BF-B4BB-D4F7F3FEDD24}" srcOrd="0" destOrd="0" presId="urn:microsoft.com/office/officeart/2005/8/layout/hierarchy1"/>
    <dgm:cxn modelId="{97447769-A275-41E2-8B2C-E3A689255BBF}" type="presParOf" srcId="{F748754A-B5C8-46BF-B4BB-D4F7F3FEDD24}" destId="{CA9C53DE-20B3-4118-975F-154D0BC293B5}" srcOrd="0" destOrd="0" presId="urn:microsoft.com/office/officeart/2005/8/layout/hierarchy1"/>
    <dgm:cxn modelId="{859EBBA2-82D6-4799-976F-AF77A6127231}" type="presParOf" srcId="{CA9C53DE-20B3-4118-975F-154D0BC293B5}" destId="{D2B2DFFA-868D-441D-9346-D55777AA1097}" srcOrd="0" destOrd="0" presId="urn:microsoft.com/office/officeart/2005/8/layout/hierarchy1"/>
    <dgm:cxn modelId="{5FFFCA25-9A99-4EB2-AD0C-9BC86A2C3EDE}" type="presParOf" srcId="{CA9C53DE-20B3-4118-975F-154D0BC293B5}" destId="{82047509-05A4-4D15-ADEF-34E089639E37}" srcOrd="1" destOrd="0" presId="urn:microsoft.com/office/officeart/2005/8/layout/hierarchy1"/>
    <dgm:cxn modelId="{962F77FF-48B7-457F-AD62-2F7864FD1A59}" type="presParOf" srcId="{F748754A-B5C8-46BF-B4BB-D4F7F3FEDD24}" destId="{97E4765A-420C-4707-88E7-D3B2D4215929}" srcOrd="1" destOrd="0" presId="urn:microsoft.com/office/officeart/2005/8/layout/hierarchy1"/>
    <dgm:cxn modelId="{0C3DC6C3-EF7A-4CAE-B700-4E6EECEB542A}" type="presParOf" srcId="{97E4765A-420C-4707-88E7-D3B2D4215929}" destId="{874F51D2-F3F1-435C-BD4A-72DFFE0A40AC}" srcOrd="0" destOrd="0" presId="urn:microsoft.com/office/officeart/2005/8/layout/hierarchy1"/>
    <dgm:cxn modelId="{C58C77DF-6F72-4E8F-A5B7-8308B819D283}" type="presParOf" srcId="{97E4765A-420C-4707-88E7-D3B2D4215929}" destId="{4EDA5061-4295-4A37-B5AC-631CA00C7680}" srcOrd="1" destOrd="0" presId="urn:microsoft.com/office/officeart/2005/8/layout/hierarchy1"/>
    <dgm:cxn modelId="{A622D591-ACEF-4D9E-8224-18B81BD473CB}" type="presParOf" srcId="{4EDA5061-4295-4A37-B5AC-631CA00C7680}" destId="{1321CDC0-2F2E-4049-AC69-844D5F61A6A9}" srcOrd="0" destOrd="0" presId="urn:microsoft.com/office/officeart/2005/8/layout/hierarchy1"/>
    <dgm:cxn modelId="{EF3CB885-77AC-41F9-A711-1EDB337DC25D}" type="presParOf" srcId="{1321CDC0-2F2E-4049-AC69-844D5F61A6A9}" destId="{D65F18BA-BE39-4B22-BD85-29BD3C475D47}" srcOrd="0" destOrd="0" presId="urn:microsoft.com/office/officeart/2005/8/layout/hierarchy1"/>
    <dgm:cxn modelId="{5E836266-6961-4E4B-B317-793BCBEA8B74}" type="presParOf" srcId="{1321CDC0-2F2E-4049-AC69-844D5F61A6A9}" destId="{5938E903-292C-4D18-B59C-C41CC143850F}" srcOrd="1" destOrd="0" presId="urn:microsoft.com/office/officeart/2005/8/layout/hierarchy1"/>
    <dgm:cxn modelId="{0BFFDB63-01BA-4581-AB7C-1F3DD56F7AF1}" type="presParOf" srcId="{4EDA5061-4295-4A37-B5AC-631CA00C7680}" destId="{AB91CEE3-BF67-4440-83F5-1B65A498B11B}" srcOrd="1" destOrd="0" presId="urn:microsoft.com/office/officeart/2005/8/layout/hierarchy1"/>
    <dgm:cxn modelId="{042EBC5D-AF2F-47DC-A8A2-4D7E2C1EF006}" type="presParOf" srcId="{97E4765A-420C-4707-88E7-D3B2D4215929}" destId="{A4B919EF-2F6D-4A9C-B0F9-DB9FA1724079}" srcOrd="2" destOrd="0" presId="urn:microsoft.com/office/officeart/2005/8/layout/hierarchy1"/>
    <dgm:cxn modelId="{0C454D6E-D5A6-40D3-B4BD-CB8C23E15DDE}" type="presParOf" srcId="{97E4765A-420C-4707-88E7-D3B2D4215929}" destId="{3D5C642A-8F17-4955-BB37-A14AB34C8B70}" srcOrd="3" destOrd="0" presId="urn:microsoft.com/office/officeart/2005/8/layout/hierarchy1"/>
    <dgm:cxn modelId="{C5886488-ADAF-46CE-AD32-E27CA6B1FBEE}" type="presParOf" srcId="{3D5C642A-8F17-4955-BB37-A14AB34C8B70}" destId="{9DFE3DF0-E6A6-45E0-AE2C-F0F02746DFCB}" srcOrd="0" destOrd="0" presId="urn:microsoft.com/office/officeart/2005/8/layout/hierarchy1"/>
    <dgm:cxn modelId="{D19B5708-EC36-4C1B-A9DB-2CB18528030E}" type="presParOf" srcId="{9DFE3DF0-E6A6-45E0-AE2C-F0F02746DFCB}" destId="{4912DF40-4BB2-4119-9CA3-DEC917D304E5}" srcOrd="0" destOrd="0" presId="urn:microsoft.com/office/officeart/2005/8/layout/hierarchy1"/>
    <dgm:cxn modelId="{6E10AFCC-3F66-4234-8B5B-ED4737669102}" type="presParOf" srcId="{9DFE3DF0-E6A6-45E0-AE2C-F0F02746DFCB}" destId="{46A01409-F7A3-4345-A02E-E95750AA6058}" srcOrd="1" destOrd="0" presId="urn:microsoft.com/office/officeart/2005/8/layout/hierarchy1"/>
    <dgm:cxn modelId="{AA9C3B8C-92BB-4076-9DAE-0A2A391D241B}" type="presParOf" srcId="{3D5C642A-8F17-4955-BB37-A14AB34C8B70}" destId="{DBC61C79-FC28-4167-A286-222601A52C0C}" srcOrd="1" destOrd="0" presId="urn:microsoft.com/office/officeart/2005/8/layout/hierarchy1"/>
    <dgm:cxn modelId="{8CBC20FE-C52C-48AA-B445-072331E1F487}" type="presParOf" srcId="{97E4765A-420C-4707-88E7-D3B2D4215929}" destId="{C0780978-FDC5-4A05-AD0E-186E4F18E02C}" srcOrd="4" destOrd="0" presId="urn:microsoft.com/office/officeart/2005/8/layout/hierarchy1"/>
    <dgm:cxn modelId="{72520BB0-0CE8-4683-ABE2-C10C6D76F3B1}" type="presParOf" srcId="{97E4765A-420C-4707-88E7-D3B2D4215929}" destId="{4C6A4BBC-6841-4E58-8690-1FC345CD3BD2}" srcOrd="5" destOrd="0" presId="urn:microsoft.com/office/officeart/2005/8/layout/hierarchy1"/>
    <dgm:cxn modelId="{0FC8D77C-575B-488C-9641-2772DA17099D}" type="presParOf" srcId="{4C6A4BBC-6841-4E58-8690-1FC345CD3BD2}" destId="{3A0DEF9D-9736-4E90-A109-EA2C86799BB7}" srcOrd="0" destOrd="0" presId="urn:microsoft.com/office/officeart/2005/8/layout/hierarchy1"/>
    <dgm:cxn modelId="{DB57B7A7-64C0-42BC-8FBF-8DCE74DCF285}" type="presParOf" srcId="{3A0DEF9D-9736-4E90-A109-EA2C86799BB7}" destId="{47796616-DF2A-45A6-BC7F-5B2A6F4194AE}" srcOrd="0" destOrd="0" presId="urn:microsoft.com/office/officeart/2005/8/layout/hierarchy1"/>
    <dgm:cxn modelId="{46C0BEC2-5DDD-4B57-90B6-8328186BD20E}" type="presParOf" srcId="{3A0DEF9D-9736-4E90-A109-EA2C86799BB7}" destId="{A10F6561-6C52-4F19-94B2-1DFFD3894172}" srcOrd="1" destOrd="0" presId="urn:microsoft.com/office/officeart/2005/8/layout/hierarchy1"/>
    <dgm:cxn modelId="{531D514C-C575-482B-BD9C-EF0A5EB797FE}" type="presParOf" srcId="{4C6A4BBC-6841-4E58-8690-1FC345CD3BD2}" destId="{EED29A56-6B8C-44AA-AA07-55299CBBCD63}" srcOrd="1" destOrd="0" presId="urn:microsoft.com/office/officeart/2005/8/layout/hierarchy1"/>
    <dgm:cxn modelId="{6B46CA9B-D0DC-4565-B38D-D1F3990D6086}" type="presParOf" srcId="{631F7D6D-A4D6-4B70-B0CB-5DE64EF39329}" destId="{0F14F063-ACAA-4B7D-8432-1A7ADDA2A44A}" srcOrd="1" destOrd="0" presId="urn:microsoft.com/office/officeart/2005/8/layout/hierarchy1"/>
    <dgm:cxn modelId="{06BB4F8B-4452-405F-A29C-A6C525F756C9}" type="presParOf" srcId="{0F14F063-ACAA-4B7D-8432-1A7ADDA2A44A}" destId="{5687C2DD-25A3-43F0-AC74-C4B12128180B}" srcOrd="0" destOrd="0" presId="urn:microsoft.com/office/officeart/2005/8/layout/hierarchy1"/>
    <dgm:cxn modelId="{1326AF02-017A-455C-9402-FABE19DA1CF4}" type="presParOf" srcId="{5687C2DD-25A3-43F0-AC74-C4B12128180B}" destId="{27D3411A-25B8-4DC4-AD20-927E7E5F0CF5}" srcOrd="0" destOrd="0" presId="urn:microsoft.com/office/officeart/2005/8/layout/hierarchy1"/>
    <dgm:cxn modelId="{5CB71B42-3C82-4E4D-A4A0-4FB436BCA939}" type="presParOf" srcId="{5687C2DD-25A3-43F0-AC74-C4B12128180B}" destId="{A8256BC9-FF20-4AE8-89D2-91B579D03355}" srcOrd="1" destOrd="0" presId="urn:microsoft.com/office/officeart/2005/8/layout/hierarchy1"/>
    <dgm:cxn modelId="{07686445-020C-4D9C-9621-1CECE4FABCA9}" type="presParOf" srcId="{0F14F063-ACAA-4B7D-8432-1A7ADDA2A44A}" destId="{9D11BDA8-EF94-49FB-B518-31B5379D69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80978-FDC5-4A05-AD0E-186E4F18E02C}">
      <dsp:nvSpPr>
        <dsp:cNvPr id="0" name=""/>
        <dsp:cNvSpPr/>
      </dsp:nvSpPr>
      <dsp:spPr>
        <a:xfrm>
          <a:off x="757884" y="1174645"/>
          <a:ext cx="91440" cy="1533425"/>
        </a:xfrm>
        <a:custGeom>
          <a:avLst/>
          <a:gdLst/>
          <a:ahLst/>
          <a:cxnLst/>
          <a:rect l="0" t="0" r="0" b="0"/>
          <a:pathLst>
            <a:path>
              <a:moveTo>
                <a:pt x="75045" y="0"/>
              </a:moveTo>
              <a:lnTo>
                <a:pt x="75045" y="1489636"/>
              </a:lnTo>
              <a:lnTo>
                <a:pt x="45720" y="1489636"/>
              </a:lnTo>
              <a:lnTo>
                <a:pt x="45720" y="153342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919EF-2F6D-4A9C-B0F9-DB9FA1724079}">
      <dsp:nvSpPr>
        <dsp:cNvPr id="0" name=""/>
        <dsp:cNvSpPr/>
      </dsp:nvSpPr>
      <dsp:spPr>
        <a:xfrm>
          <a:off x="832930" y="1174645"/>
          <a:ext cx="1118479" cy="976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481"/>
              </a:lnTo>
              <a:lnTo>
                <a:pt x="1118479" y="932481"/>
              </a:lnTo>
              <a:lnTo>
                <a:pt x="1118479" y="97627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F51D2-F3F1-435C-BD4A-72DFFE0A40AC}">
      <dsp:nvSpPr>
        <dsp:cNvPr id="0" name=""/>
        <dsp:cNvSpPr/>
      </dsp:nvSpPr>
      <dsp:spPr>
        <a:xfrm>
          <a:off x="832930" y="1174645"/>
          <a:ext cx="2624819" cy="395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049"/>
              </a:lnTo>
              <a:lnTo>
                <a:pt x="2624819" y="352049"/>
              </a:lnTo>
              <a:lnTo>
                <a:pt x="2624819" y="39583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2DFFA-868D-441D-9346-D55777AA1097}">
      <dsp:nvSpPr>
        <dsp:cNvPr id="0" name=""/>
        <dsp:cNvSpPr/>
      </dsp:nvSpPr>
      <dsp:spPr>
        <a:xfrm>
          <a:off x="-52521" y="865346"/>
          <a:ext cx="1770903" cy="309298"/>
        </a:xfrm>
        <a:prstGeom prst="roundRect">
          <a:avLst>
            <a:gd name="adj" fmla="val 10000"/>
          </a:avLst>
        </a:prstGeom>
        <a:solidFill>
          <a:schemeClr val="accent5"/>
        </a:solidFill>
        <a:ln w="15875" cap="flat" cmpd="sng" algn="ctr">
          <a:solidFill>
            <a:schemeClr val="accent5">
              <a:shade val="50000"/>
              <a:shade val="80000"/>
              <a:lumMod val="9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82047509-05A4-4D15-ADEF-34E089639E37}">
      <dsp:nvSpPr>
        <dsp:cNvPr id="0" name=""/>
        <dsp:cNvSpPr/>
      </dsp:nvSpPr>
      <dsp:spPr>
        <a:xfrm>
          <a:off x="0" y="915241"/>
          <a:ext cx="1770903" cy="3092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180000"/>
                <a:lumMod val="100000"/>
              </a:schemeClr>
            </a:gs>
            <a:gs pos="40000">
              <a:schemeClr val="accent1">
                <a:tint val="60000"/>
                <a:satMod val="130000"/>
                <a:lumMod val="100000"/>
              </a:schemeClr>
            </a:gs>
            <a:gs pos="100000">
              <a:schemeClr val="accent1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100" b="1" kern="1200" dirty="0" smtClean="0">
              <a:latin typeface="Tahoma" pitchFamily="34" charset="0"/>
              <a:cs typeface="Tahoma" pitchFamily="34" charset="0"/>
            </a:rPr>
            <a:t>คณะกรรมการอำนวยการฯ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ahoma" pitchFamily="34" charset="0"/>
              <a:cs typeface="Tahoma" pitchFamily="34" charset="0"/>
            </a:rPr>
            <a:t>ผู้อำนวยการ</a:t>
          </a:r>
          <a:r>
            <a:rPr lang="en-US" sz="1100" b="1" kern="1200" dirty="0" smtClean="0">
              <a:latin typeface="Tahoma" pitchFamily="34" charset="0"/>
              <a:cs typeface="Tahoma" pitchFamily="34" charset="0"/>
            </a:rPr>
            <a:t> : </a:t>
          </a:r>
          <a:r>
            <a:rPr lang="th-TH" sz="1100" b="1" kern="1200" dirty="0" smtClean="0">
              <a:latin typeface="Tahoma" pitchFamily="34" charset="0"/>
              <a:cs typeface="Tahoma" pitchFamily="34" charset="0"/>
            </a:rPr>
            <a:t>นายอำเภอ</a:t>
          </a:r>
          <a:endParaRPr lang="th-TH" sz="1100" b="1" kern="1200" dirty="0">
            <a:latin typeface="Tahoma" pitchFamily="34" charset="0"/>
            <a:cs typeface="Tahoma" pitchFamily="34" charset="0"/>
          </a:endParaRPr>
        </a:p>
      </dsp:txBody>
      <dsp:txXfrm>
        <a:off x="9059" y="924300"/>
        <a:ext cx="1752785" cy="291180"/>
      </dsp:txXfrm>
    </dsp:sp>
    <dsp:sp modelId="{D65F18BA-BE39-4B22-BD85-29BD3C475D47}">
      <dsp:nvSpPr>
        <dsp:cNvPr id="0" name=""/>
        <dsp:cNvSpPr/>
      </dsp:nvSpPr>
      <dsp:spPr>
        <a:xfrm>
          <a:off x="2821474" y="1570484"/>
          <a:ext cx="1272550" cy="430706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  <a:shade val="80000"/>
              <a:lumMod val="9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5938E903-292C-4D18-B59C-C41CC143850F}">
      <dsp:nvSpPr>
        <dsp:cNvPr id="0" name=""/>
        <dsp:cNvSpPr/>
      </dsp:nvSpPr>
      <dsp:spPr>
        <a:xfrm>
          <a:off x="2873996" y="1620379"/>
          <a:ext cx="1272550" cy="4307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b="1" kern="1200" dirty="0" smtClean="0">
              <a:latin typeface="Tahoma" pitchFamily="34" charset="0"/>
              <a:cs typeface="Tahoma" pitchFamily="34" charset="0"/>
            </a:rPr>
            <a:t>ชุดปฏิบัติการตำบล (</a:t>
          </a:r>
          <a:r>
            <a:rPr lang="th-TH" sz="1000" b="1" kern="1200" dirty="0" err="1" smtClean="0">
              <a:latin typeface="Tahoma" pitchFamily="34" charset="0"/>
              <a:cs typeface="Tahoma" pitchFamily="34" charset="0"/>
            </a:rPr>
            <a:t>ชปต.</a:t>
          </a:r>
          <a:r>
            <a:rPr lang="th-TH" sz="1000" b="1" kern="1200" dirty="0" smtClean="0">
              <a:latin typeface="Tahoma" pitchFamily="34" charset="0"/>
              <a:cs typeface="Tahoma" pitchFamily="34" charset="0"/>
            </a:rPr>
            <a:t>)</a:t>
          </a:r>
          <a:endParaRPr lang="th-TH" sz="1000" b="1" kern="1200" dirty="0">
            <a:latin typeface="Tahoma" pitchFamily="34" charset="0"/>
            <a:cs typeface="Tahoma" pitchFamily="34" charset="0"/>
          </a:endParaRPr>
        </a:p>
      </dsp:txBody>
      <dsp:txXfrm>
        <a:off x="2886611" y="1632994"/>
        <a:ext cx="1247320" cy="405476"/>
      </dsp:txXfrm>
    </dsp:sp>
    <dsp:sp modelId="{4912DF40-4BB2-4119-9CA3-DEC917D304E5}">
      <dsp:nvSpPr>
        <dsp:cNvPr id="0" name=""/>
        <dsp:cNvSpPr/>
      </dsp:nvSpPr>
      <dsp:spPr>
        <a:xfrm>
          <a:off x="1258384" y="2150916"/>
          <a:ext cx="1386052" cy="310511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  <a:shade val="80000"/>
              <a:lumMod val="9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46A01409-F7A3-4345-A02E-E95750AA6058}">
      <dsp:nvSpPr>
        <dsp:cNvPr id="0" name=""/>
        <dsp:cNvSpPr/>
      </dsp:nvSpPr>
      <dsp:spPr>
        <a:xfrm>
          <a:off x="1310905" y="2200811"/>
          <a:ext cx="1386052" cy="3105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b="1" kern="1200" dirty="0" smtClean="0">
              <a:latin typeface="Tahoma" pitchFamily="34" charset="0"/>
              <a:cs typeface="Tahoma" pitchFamily="34" charset="0"/>
            </a:rPr>
            <a:t>ชุดปฏิบัติการตำบล (</a:t>
          </a:r>
          <a:r>
            <a:rPr lang="th-TH" sz="1000" b="1" kern="1200" dirty="0" err="1" smtClean="0">
              <a:latin typeface="Tahoma" pitchFamily="34" charset="0"/>
              <a:cs typeface="Tahoma" pitchFamily="34" charset="0"/>
            </a:rPr>
            <a:t>ชปต.</a:t>
          </a:r>
          <a:r>
            <a:rPr lang="th-TH" sz="1000" b="1" kern="1200" dirty="0" smtClean="0">
              <a:latin typeface="Tahoma" pitchFamily="34" charset="0"/>
              <a:cs typeface="Tahoma" pitchFamily="34" charset="0"/>
            </a:rPr>
            <a:t>)</a:t>
          </a:r>
          <a:endParaRPr lang="th-TH" sz="1000" b="1" kern="1200" dirty="0">
            <a:latin typeface="Tahoma" pitchFamily="34" charset="0"/>
            <a:cs typeface="Tahoma" pitchFamily="34" charset="0"/>
          </a:endParaRPr>
        </a:p>
      </dsp:txBody>
      <dsp:txXfrm>
        <a:off x="1320000" y="2209906"/>
        <a:ext cx="1367862" cy="292321"/>
      </dsp:txXfrm>
    </dsp:sp>
    <dsp:sp modelId="{47796616-DF2A-45A6-BC7F-5B2A6F4194AE}">
      <dsp:nvSpPr>
        <dsp:cNvPr id="0" name=""/>
        <dsp:cNvSpPr/>
      </dsp:nvSpPr>
      <dsp:spPr>
        <a:xfrm>
          <a:off x="119982" y="2708070"/>
          <a:ext cx="1367244" cy="383548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  <a:shade val="80000"/>
              <a:lumMod val="9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A10F6561-6C52-4F19-94B2-1DFFD3894172}">
      <dsp:nvSpPr>
        <dsp:cNvPr id="0" name=""/>
        <dsp:cNvSpPr/>
      </dsp:nvSpPr>
      <dsp:spPr>
        <a:xfrm>
          <a:off x="172503" y="2757966"/>
          <a:ext cx="1367244" cy="3835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b="1" kern="1200" dirty="0" smtClean="0">
              <a:latin typeface="Tahoma" pitchFamily="34" charset="0"/>
              <a:cs typeface="Tahoma" pitchFamily="34" charset="0"/>
            </a:rPr>
            <a:t>ชุดปฏิบัติการตำบล (</a:t>
          </a:r>
          <a:r>
            <a:rPr lang="th-TH" sz="1000" b="1" kern="1200" dirty="0" err="1" smtClean="0">
              <a:latin typeface="Tahoma" pitchFamily="34" charset="0"/>
              <a:cs typeface="Tahoma" pitchFamily="34" charset="0"/>
            </a:rPr>
            <a:t>ชปต.</a:t>
          </a:r>
          <a:r>
            <a:rPr lang="th-TH" sz="1000" b="1" kern="1200" dirty="0" smtClean="0">
              <a:latin typeface="Tahoma" pitchFamily="34" charset="0"/>
              <a:cs typeface="Tahoma" pitchFamily="34" charset="0"/>
            </a:rPr>
            <a:t>)</a:t>
          </a:r>
          <a:endParaRPr lang="th-TH" sz="1000" b="1" kern="1200" dirty="0">
            <a:latin typeface="Tahoma" pitchFamily="34" charset="0"/>
            <a:cs typeface="Tahoma" pitchFamily="34" charset="0"/>
          </a:endParaRPr>
        </a:p>
      </dsp:txBody>
      <dsp:txXfrm>
        <a:off x="183737" y="2769200"/>
        <a:ext cx="1344776" cy="361080"/>
      </dsp:txXfrm>
    </dsp:sp>
    <dsp:sp modelId="{27D3411A-25B8-4DC4-AD20-927E7E5F0CF5}">
      <dsp:nvSpPr>
        <dsp:cNvPr id="0" name=""/>
        <dsp:cNvSpPr/>
      </dsp:nvSpPr>
      <dsp:spPr>
        <a:xfrm>
          <a:off x="3074305" y="900786"/>
          <a:ext cx="1338363" cy="300158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accent4">
              <a:shade val="50000"/>
              <a:shade val="80000"/>
              <a:lumMod val="9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A8256BC9-FF20-4AE8-89D2-91B579D03355}">
      <dsp:nvSpPr>
        <dsp:cNvPr id="0" name=""/>
        <dsp:cNvSpPr/>
      </dsp:nvSpPr>
      <dsp:spPr>
        <a:xfrm>
          <a:off x="3126827" y="950681"/>
          <a:ext cx="1338363" cy="3001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180000"/>
                <a:lumMod val="100000"/>
              </a:schemeClr>
            </a:gs>
            <a:gs pos="40000">
              <a:schemeClr val="accent6">
                <a:tint val="60000"/>
                <a:satMod val="130000"/>
                <a:lumMod val="100000"/>
              </a:schemeClr>
            </a:gs>
            <a:gs pos="100000">
              <a:schemeClr val="accent6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ahoma" pitchFamily="34" charset="0"/>
              <a:cs typeface="Tahoma" pitchFamily="34" charset="0"/>
            </a:rPr>
            <a:t>เชิญ ผบ.หน่วยทหาร /หน่วยความมั่นคงในพื้นที่ เป็นที่ปรึกษา</a:t>
          </a:r>
          <a:endParaRPr lang="th-TH" sz="1100" b="1" kern="1200" dirty="0">
            <a:latin typeface="Tahoma" pitchFamily="34" charset="0"/>
            <a:cs typeface="Tahoma" pitchFamily="34" charset="0"/>
          </a:endParaRPr>
        </a:p>
      </dsp:txBody>
      <dsp:txXfrm>
        <a:off x="3135618" y="959472"/>
        <a:ext cx="1320781" cy="282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705" y="1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A7B1362-335C-4B30-A3B5-494C7A820387}" type="datetimeFigureOut">
              <a:rPr lang="th-TH"/>
              <a:pPr>
                <a:defRPr/>
              </a:pPr>
              <a:t>19/01/60</a:t>
            </a:fld>
            <a:endParaRPr lang="th-TH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514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705" y="9720514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53F5400-F4A7-4C01-BB8A-73BD685C650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2941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887" tIns="47444" rIns="94887" bIns="474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705" y="1"/>
            <a:ext cx="3076363" cy="511730"/>
          </a:xfrm>
          <a:prstGeom prst="rect">
            <a:avLst/>
          </a:prstGeom>
        </p:spPr>
        <p:txBody>
          <a:bodyPr vert="horz" lIns="94887" tIns="47444" rIns="94887" bIns="474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0C2823-C2E0-4B02-8401-943BA83C631E}" type="datetimeFigureOut">
              <a:rPr lang="th-TH"/>
              <a:pPr>
                <a:defRPr/>
              </a:pPr>
              <a:t>19/01/60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87" tIns="47444" rIns="94887" bIns="47444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5"/>
          </a:xfrm>
          <a:prstGeom prst="rect">
            <a:avLst/>
          </a:prstGeom>
        </p:spPr>
        <p:txBody>
          <a:bodyPr vert="horz" lIns="94887" tIns="47444" rIns="94887" bIns="4744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0514"/>
            <a:ext cx="3076363" cy="511730"/>
          </a:xfrm>
          <a:prstGeom prst="rect">
            <a:avLst/>
          </a:prstGeom>
        </p:spPr>
        <p:txBody>
          <a:bodyPr vert="horz" lIns="94887" tIns="47444" rIns="94887" bIns="474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705" y="9720514"/>
            <a:ext cx="3076363" cy="511730"/>
          </a:xfrm>
          <a:prstGeom prst="rect">
            <a:avLst/>
          </a:prstGeom>
        </p:spPr>
        <p:txBody>
          <a:bodyPr vert="horz" lIns="94887" tIns="47444" rIns="94887" bIns="474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D2E292-9352-4475-B1E8-D869794446B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088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การไกล่เกลี่ยหรือจัดให้มีการไกล่เกลี่ยประนอมข้อพิพาท เพื่อให้เกิดความสงบเรียบร้อยในสังคมเพื่อแก้ปัญหาความขัดแย้ง/ข้อพิพาท</a:t>
            </a:r>
          </a:p>
          <a:p>
            <a:r>
              <a:rPr lang="th-TH" dirty="0" smtClean="0"/>
              <a:t> 1. การไกล่เกลี่ยข้อพิพาททางแพ่งและความผิดทางอาญาของอำเภอ ตาม พ.ร.บ. ระเบียบบริหารราชการแผ่นดิน (ฉบับที่ 7) พ.ศ. 2550 (ม.61/2และ ม. 61/3)</a:t>
            </a:r>
          </a:p>
          <a:p>
            <a:r>
              <a:rPr lang="th-TH" dirty="0" smtClean="0"/>
              <a:t>      1.1 การไกล่เกลี่ยฯ ตามกฎกระทรวง ว่าด้วยการไกล่เกลี่ยและประนอมข้อพิพาททางแพ่ง พ.ศ. 2553</a:t>
            </a:r>
          </a:p>
          <a:p>
            <a:r>
              <a:rPr lang="th-TH" dirty="0" smtClean="0"/>
              <a:t>      1.2 การไกล่เกลี่ยฯ ตามกฎกระทรวง ว่าด้วยการไกล่เกลี่ยความผิดที่มีโทษทางอาญา       พ.ศ. 2553            </a:t>
            </a:r>
          </a:p>
          <a:p>
            <a:r>
              <a:rPr lang="th-TH" dirty="0" smtClean="0"/>
              <a:t> ๒. การประนีประนอมข้อพิพาทของคณะกรรมการหมู่บ้าน ตามข้อบังคับกระทรวงมหาดไทย      ว่าด้วยการปฏิบัติในการประนีประนอมข้อพิพาทของคณะกรรมการหมู่บ้าน พ.ศ. 2530 </a:t>
            </a:r>
          </a:p>
          <a:p>
            <a:r>
              <a:rPr lang="th-TH" dirty="0" smtClean="0"/>
              <a:t>๓. การไกล่เกลี่ยข้อพิพาทในเรื่องหนี้สิน ที่ดินทำกินและคดีความเพื่อปลดเปลื้องหนี้สินเพื่อไถ่ถอนหรือซื้อที่ดินทำกินคืน ตามระเบียบสำนักนายกรัฐมนตรี ว่าด้วยการช่วยเหลือเกษตรกรและผู้ยากจน พ.ศ. 2528  และ</a:t>
            </a:r>
          </a:p>
          <a:p>
            <a:r>
              <a:rPr lang="th-TH" dirty="0" smtClean="0"/>
              <a:t>๔. การไกล่เกลี่ยข้อพิพาทเรื่องการเช่าทีดินเพื่อการเกษตร ตาม พ.ร.บ. การเช่าที่ดินเพื่อเกษตรกรรม พ.ศ.  2524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2E292-9352-4475-B1E8-D869794446B8}" type="slidenum">
              <a:rPr lang="th-TH" smtClean="0"/>
              <a:pPr>
                <a:defRPr/>
              </a:pPr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0591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5000"/>
              </a:lnSpc>
              <a:buFont typeface="Brush Script MT" pitchFamily="66" charset="0"/>
              <a:buNone/>
              <a:defRPr/>
            </a:pPr>
            <a:endParaRPr lang="th-TH" dirty="0" smtClean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A8CD8A-FDEC-40D1-B630-65D606843C76}" type="slidenum">
              <a:rPr lang="th-TH" smtClean="0"/>
              <a:pPr>
                <a:defRPr/>
              </a:pPr>
              <a:t>34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5000"/>
              </a:lnSpc>
              <a:buFont typeface="Brush Script MT" pitchFamily="66" charset="0"/>
              <a:buNone/>
              <a:defRPr/>
            </a:pPr>
            <a:r>
              <a:rPr lang="th-TH" sz="1900" dirty="0"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endParaRPr lang="th-TH" dirty="0" smtClean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A8CD8A-FDEC-40D1-B630-65D606843C76}" type="slidenum">
              <a:rPr lang="th-TH" smtClean="0"/>
              <a:pPr>
                <a:defRPr/>
              </a:pPr>
              <a:t>35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5000"/>
              </a:lnSpc>
              <a:buFont typeface="Brush Script MT" pitchFamily="66" charset="0"/>
              <a:buNone/>
              <a:defRPr/>
            </a:pPr>
            <a:r>
              <a:rPr lang="th-TH" sz="1900" dirty="0"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endParaRPr lang="th-TH" dirty="0" smtClean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A8CD8A-FDEC-40D1-B630-65D606843C76}" type="slidenum">
              <a:rPr lang="th-TH" smtClean="0"/>
              <a:pPr>
                <a:defRPr/>
              </a:pPr>
              <a:t>36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5000"/>
              </a:lnSpc>
              <a:buFont typeface="Brush Script MT" pitchFamily="66" charset="0"/>
              <a:buNone/>
              <a:defRPr/>
            </a:pPr>
            <a:r>
              <a:rPr lang="th-TH" sz="1900" dirty="0"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endParaRPr lang="th-TH" dirty="0" smtClean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A8CD8A-FDEC-40D1-B630-65D606843C76}" type="slidenum">
              <a:rPr lang="th-TH" smtClean="0"/>
              <a:pPr>
                <a:defRPr/>
              </a:pPr>
              <a:t>37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5000"/>
              </a:lnSpc>
              <a:buFont typeface="Brush Script MT" pitchFamily="66" charset="0"/>
              <a:buNone/>
              <a:defRPr/>
            </a:pPr>
            <a:r>
              <a:rPr lang="th-TH" sz="1900" dirty="0"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endParaRPr lang="th-TH" dirty="0" smtClean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A8CD8A-FDEC-40D1-B630-65D606843C76}" type="slidenum">
              <a:rPr lang="th-TH" smtClean="0"/>
              <a:pPr>
                <a:defRPr/>
              </a:pPr>
              <a:t>38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5000"/>
              </a:lnSpc>
              <a:buFont typeface="Brush Script MT" pitchFamily="66" charset="0"/>
              <a:buNone/>
              <a:defRPr/>
            </a:pPr>
            <a:r>
              <a:rPr lang="th-TH" sz="1900" dirty="0"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th-TH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การตายจากวิสามัญฆาตกรรมด้วยอาวุธปืน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latin typeface="Angsana New" pitchFamily="18" charset="-34"/>
                <a:cs typeface="Angsana New" pitchFamily="18" charset="-34"/>
              </a:rPr>
              <a:t>- ตรวจสอบเวลารับแจ้งให้ไปชันสูตร – ล่าช้าหรือไม่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latin typeface="Angsana New" pitchFamily="18" charset="-34"/>
                <a:cs typeface="Angsana New" pitchFamily="18" charset="-34"/>
              </a:rPr>
              <a:t>- มีการกั้นสถานที่เกิดเหตุหรือไม่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latin typeface="Angsana New" pitchFamily="18" charset="-34"/>
                <a:cs typeface="Angsana New" pitchFamily="18" charset="-34"/>
              </a:rPr>
              <a:t>- ตรวจสอบพฤติการณ์ที่เกี่ยวข้อง – เจ้าหน้าที่ –พวกคนตาย -กี่คน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latin typeface="Angsana New" pitchFamily="18" charset="-34"/>
                <a:cs typeface="Angsana New" pitchFamily="18" charset="-34"/>
              </a:rPr>
              <a:t>- มีบุคคลอื่นไปยุ่งกับศพและอาวุธปืนของคนตายหรือไม่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latin typeface="Angsana New" pitchFamily="18" charset="-34"/>
                <a:cs typeface="Angsana New" pitchFamily="18" charset="-34"/>
              </a:rPr>
              <a:t>- มีการควบคุมเจ้าหน้าที่ที่กระทำนั้นอย่างไร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latin typeface="Angsana New" pitchFamily="18" charset="-34"/>
                <a:cs typeface="Angsana New" pitchFamily="18" charset="-34"/>
              </a:rPr>
              <a:t>- มีการเก็บเขม่าปืนในเจ้าหน้าที่ที่กระทำนั้นและคนตายหรือไม่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latin typeface="Angsana New" pitchFamily="18" charset="-34"/>
                <a:cs typeface="Angsana New" pitchFamily="18" charset="-34"/>
              </a:rPr>
              <a:t>- กระสุนปืนและปลอกกระสุนปืนอยู่ในสภาพใด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latin typeface="Angsana New" pitchFamily="18" charset="-34"/>
                <a:cs typeface="Angsana New" pitchFamily="18" charset="-34"/>
              </a:rPr>
              <a:t>- สภาพศพอยู่ในท่าเดิมหรือไม่อย่างไร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latin typeface="Angsana New" pitchFamily="18" charset="-34"/>
                <a:cs typeface="Angsana New" pitchFamily="18" charset="-34"/>
              </a:rPr>
              <a:t>- ตำแหน่งบาดแผลกระสุนปืน / หัว - หน้าอก – ตัว - แขนและขา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latin typeface="Angsana New" pitchFamily="18" charset="-34"/>
                <a:cs typeface="Angsana New" pitchFamily="18" charset="-34"/>
              </a:rPr>
              <a:t>- จำนวนบาดแผล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latin typeface="Angsana New" pitchFamily="18" charset="-34"/>
                <a:cs typeface="Angsana New" pitchFamily="18" charset="-34"/>
              </a:rPr>
              <a:t>- ชนิดของอาวุธปืน / ลูกโดด – ลูกซอง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latin typeface="Angsana New" pitchFamily="18" charset="-34"/>
                <a:cs typeface="Angsana New" pitchFamily="18" charset="-34"/>
              </a:rPr>
              <a:t>- ชนิดกระสุนปืน / ลูกตะกั่ว - ลูกทองแดงหุ้มตะกั่ว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latin typeface="Angsana New" pitchFamily="18" charset="-34"/>
                <a:cs typeface="Angsana New" pitchFamily="18" charset="-34"/>
              </a:rPr>
              <a:t>- ระยะยิง / ประชิด - ใกล้ - ไกล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latin typeface="Angsana New" pitchFamily="18" charset="-34"/>
                <a:cs typeface="Angsana New" pitchFamily="18" charset="-34"/>
              </a:rPr>
              <a:t>- ทิศทางกระสุนปืน / ขวาไปซ้าย - บนลงล่าง – หน้าไปหลัง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latin typeface="Angsana New" pitchFamily="18" charset="-34"/>
                <a:cs typeface="Angsana New" pitchFamily="18" charset="-34"/>
              </a:rPr>
              <a:t>- ร่องรอยบาดแผลอื่นๆ / ข้อมือมีรอยแดงจากการรัดหรือไม่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latin typeface="Angsana New" pitchFamily="18" charset="-34"/>
                <a:cs typeface="Angsana New" pitchFamily="18" charset="-34"/>
              </a:rPr>
              <a:t>- มีเอกสารที่ยืนยันบุคคลหรือผู้ที่เกี่ยวข้องอื่นๆหรือไม่</a:t>
            </a:r>
            <a:endParaRPr lang="en-US" sz="1900" dirty="0"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มีญาติคนตายหรือไม่ - สอบถามประวัติคนตายจากญาติ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สอบถามข้อมูลจากชาวบ้านใกล้เคียง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ต้องส่งศพไปผ่าชันสูตรเพิ่มเติมทุกราย เพื่อหาร่องรอยจากการถูกทำร้ายอื่นๆ ที่ตรวจไม่ได้จากการดูภายนอก</a:t>
            </a:r>
          </a:p>
          <a:p>
            <a:pPr>
              <a:lnSpc>
                <a:spcPct val="125000"/>
              </a:lnSpc>
              <a:buFont typeface="Brush Script MT" pitchFamily="66" charset="0"/>
              <a:buNone/>
              <a:defRPr/>
            </a:pPr>
            <a:r>
              <a:rPr lang="th-TH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พฤติการณ์การตายที่ต้องพิจารณา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พฤติการณ์การต่อสู้ของคนตายมีหรือไม่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คนตายได้ยินยอมมอบตัวก่อนการถูกยิงหรือไม่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เจ้าพนักงานกระทำโดยสมควรแก่เหตุหรือไม่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ไม่ควรยิงจากข้างหลังคนตาย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ไม่ควรมีระยะจ่อยิงหรือเผาขน</a:t>
            </a:r>
          </a:p>
          <a:p>
            <a:pPr eaLnBrk="1" hangingPunct="1"/>
            <a:endParaRPr lang="th-TH" sz="1900" dirty="0">
              <a:cs typeface="Angsana New" pitchFamily="18" charset="-34"/>
            </a:endParaRPr>
          </a:p>
          <a:p>
            <a:pPr eaLnBrk="1" hangingPunct="1"/>
            <a:r>
              <a:rPr lang="th-TH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การแขวนคอตายในโรงพักหรือในเรือนจำ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cs typeface="Angsana New" pitchFamily="18" charset="-34"/>
              </a:rPr>
              <a:t>- ผู้ตายอยู่กับใครหรือไม่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cs typeface="Angsana New" pitchFamily="18" charset="-34"/>
              </a:rPr>
              <a:t>- มีกล้องวงจรปิดหรือไม่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cs typeface="Angsana New" pitchFamily="18" charset="-34"/>
              </a:rPr>
              <a:t>- ใครเป็นผู้รายงานการพบศพ / มีชีวิตครั้งสุดท้ายเมื่อใด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cs typeface="Angsana New" pitchFamily="18" charset="-34"/>
              </a:rPr>
              <a:t>- ใช้วัสดุใดผูก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cs typeface="Angsana New" pitchFamily="18" charset="-34"/>
              </a:rPr>
              <a:t>- ตำแหน่งที่ผูกวัสดุอยู่สูงเกินกว่าปกติหรือไม่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cs typeface="Angsana New" pitchFamily="18" charset="-34"/>
              </a:rPr>
              <a:t>- ตำแหน่งที่ศพอยู่ ท่าเดิมหรือไม่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cs typeface="Angsana New" pitchFamily="18" charset="-34"/>
              </a:rPr>
              <a:t>- ตำแหน่งปมที่คออยู่ด้านใด / ผูกด้วยปมแบบใด / รูดได้หรือไม่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cs typeface="Angsana New" pitchFamily="18" charset="-34"/>
              </a:rPr>
              <a:t>- ใบหน้าศพแดงคล้ำหรือซีดจาง </a:t>
            </a:r>
            <a:endParaRPr lang="en-US" sz="1900" dirty="0"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cs typeface="Angsana New" pitchFamily="18" charset="-34"/>
              </a:rPr>
              <a:t>- รอยกดรัดมีลักษณะเกิดก่อนหรือหลังตาย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cs typeface="Angsana New" pitchFamily="18" charset="-34"/>
              </a:rPr>
              <a:t>- รอยกดรัดอยู่เหนือกล่องเสียงหรือไม่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cs typeface="Angsana New" pitchFamily="18" charset="-34"/>
              </a:rPr>
              <a:t>- ทิศทางการกดรัดเฉียงขึ้นไปด้านหลังหรือไม่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cs typeface="Angsana New" pitchFamily="18" charset="-34"/>
              </a:rPr>
              <a:t>- เยื่อบุตาขาวมีจุดเลือดออกหรือไม่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cs typeface="Angsana New" pitchFamily="18" charset="-34"/>
              </a:rPr>
              <a:t>- ลิ้นจุกปากหรือไม่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cs typeface="Angsana New" pitchFamily="18" charset="-34"/>
              </a:rPr>
              <a:t>- มีคราบน้ำลายไหลย้อยบริเวณปากลงมาที่หน้าอกหรือไม่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cs typeface="Angsana New" pitchFamily="18" charset="-34"/>
              </a:rPr>
              <a:t>- ลักษณะที่เลือดตกสู่เบื้องต่ำสัมพันธ์กับท่าทางของศพหรือไม่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เท้าศพลอยจากพื้นหรือไม่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มีร่องรอยบาดแผลอื่นๆ หรือไม่ / ฟกช้ำ / กดรัด เป็นต้น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ต้องส่งศพไปผ่าชันสูตรเพิ่มเติมทุกราย เพื่อหาร่องรอยจากการถูกทำร้ายอื่นๆ ที่ตรวจไม่ได้จากการดูภายนอก</a:t>
            </a:r>
          </a:p>
          <a:p>
            <a:pPr eaLnBrk="1" hangingPunct="1"/>
            <a:r>
              <a:rPr lang="th-TH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พฤติการณ์การตายที่ต้องพิจารณา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ฆ่าตัวตาย หรือ ถูกฆ่าตาย</a:t>
            </a:r>
          </a:p>
          <a:p>
            <a:pPr eaLnBrk="1" hangingPunct="1">
              <a:buFontTx/>
              <a:buNone/>
            </a:pPr>
            <a:r>
              <a:rPr lang="th-TH" sz="1900" dirty="0">
                <a:cs typeface="Angsana New" pitchFamily="18" charset="-34"/>
              </a:rPr>
              <a:t>1. แขวนคอ หรือ ถูกรัดคอ</a:t>
            </a:r>
          </a:p>
          <a:p>
            <a:pPr eaLnBrk="1" hangingPunct="1">
              <a:buFontTx/>
              <a:buNone/>
            </a:pPr>
            <a:r>
              <a:rPr lang="th-TH" sz="1900" dirty="0">
                <a:cs typeface="Angsana New" pitchFamily="18" charset="-34"/>
              </a:rPr>
              <a:t>2. แขวนคอ หรือ ถูกบีบคอ</a:t>
            </a:r>
          </a:p>
          <a:p>
            <a:pPr eaLnBrk="1" hangingPunct="1">
              <a:buFontTx/>
              <a:buNone/>
            </a:pPr>
            <a:r>
              <a:rPr lang="th-TH" sz="1900" dirty="0">
                <a:cs typeface="Angsana New" pitchFamily="18" charset="-34"/>
              </a:rPr>
              <a:t>3. แขวนคอ หรือ ถูกอุดปากอุดจมูก</a:t>
            </a:r>
          </a:p>
          <a:p>
            <a:pPr eaLnBrk="1" hangingPunct="1">
              <a:buFontTx/>
              <a:buNone/>
            </a:pPr>
            <a:r>
              <a:rPr lang="th-TH" sz="1900" dirty="0">
                <a:cs typeface="Angsana New" pitchFamily="18" charset="-34"/>
              </a:rPr>
              <a:t>4. ตายจากกรณีอื่น แล้ว ใช้การแขวนคออำพรางศพ</a:t>
            </a:r>
          </a:p>
          <a:p>
            <a:pPr eaLnBrk="1" hangingPunct="1"/>
            <a:endParaRPr lang="th-TH" sz="1900" dirty="0">
              <a:cs typeface="Angsana New" pitchFamily="18" charset="-34"/>
            </a:endParaRPr>
          </a:p>
          <a:p>
            <a:pPr eaLnBrk="1" hangingPunct="1"/>
            <a:r>
              <a:rPr lang="th-TH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การตายฉับพลันในโรงพักหลังจากควบคุมตัว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cs typeface="Angsana New" pitchFamily="18" charset="-34"/>
              </a:rPr>
              <a:t>- อายุ ประวัติโรคประจำตัว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cs typeface="Angsana New" pitchFamily="18" charset="-34"/>
              </a:rPr>
              <a:t>- เวลาที่ควบคุมตัว / เวลาที่เจอศพ 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cs typeface="Angsana New" pitchFamily="18" charset="-34"/>
              </a:rPr>
              <a:t>- มีประวัติถูกทำร้ายร่างกายหรือไม่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cs typeface="Angsana New" pitchFamily="18" charset="-34"/>
              </a:rPr>
              <a:t>- เมาระหว่างถูกจับหรือไม่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cs typeface="Angsana New" pitchFamily="18" charset="-34"/>
              </a:rPr>
              <a:t>- มีร่องรอยถูกทุบตี / ฟกช้ำ / รอยไหม้ หรือไม่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cs typeface="Angsana New" pitchFamily="18" charset="-34"/>
              </a:rPr>
              <a:t>- มีการกินสารพิษหรือไม่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dirty="0">
                <a:cs typeface="Angsana New" pitchFamily="18" charset="-34"/>
              </a:rPr>
              <a:t>- ต้องส่งศพไปผ่าชันสูตรเพิ่มเติมทุกราย เพื่อหาร่องรอยจากการถูกทำร้ายอื่นๆ ที่ตรวจไม่ได้จากการดูภายนอก</a:t>
            </a:r>
          </a:p>
          <a:p>
            <a:pPr eaLnBrk="1" hangingPunct="1">
              <a:lnSpc>
                <a:spcPct val="90000"/>
              </a:lnSpc>
            </a:pPr>
            <a:r>
              <a:rPr lang="th-TH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การตายฉับพลันในเรือนจำ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มีประวัติโรคประจำตัว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รูปร่าง ลักษณะคนตาย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มีประวัติเสพสารเสพติดหรือไม่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ประวัติการกินสารพิษ / เมทานอล หรือไม่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มีร่องรอยถูกทำร้ายร่างกาย / ข้อมือ หรือ อัณฑะฟกช้ำ หรือไม่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หากป่วยด้วยโรค มีความล่าช้าในการรักษา หรือ ส่งตัวไป รพ.ภายนอก หรือไม่</a:t>
            </a:r>
          </a:p>
          <a:p>
            <a:pPr defTabSz="948873" eaLnBrk="1" hangingPunct="1">
              <a:defRPr/>
            </a:pPr>
            <a:r>
              <a:rPr lang="th-TH" sz="1900" dirty="0">
                <a:cs typeface="Angsana New" pitchFamily="18" charset="-34"/>
              </a:rPr>
              <a:t>- ต้องส่งศพไปผ่าชันสูตรเพิ่มเติมทุกราย เพื่อหาร่องรอยจากการถูกทำร้ายอื่นๆ ที่ตรวจไม่ได้จากการดูภายนอก</a:t>
            </a:r>
          </a:p>
          <a:p>
            <a:pPr eaLnBrk="1" hangingPunct="1"/>
            <a:r>
              <a:rPr lang="th-TH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พฤติการณ์การตายที่ต้องพิจารณา</a:t>
            </a:r>
            <a:endParaRPr lang="th-TH" sz="1900" dirty="0">
              <a:cs typeface="Angsana New" pitchFamily="18" charset="-34"/>
            </a:endParaRPr>
          </a:p>
          <a:p>
            <a:pPr eaLnBrk="1" hangingPunct="1"/>
            <a:r>
              <a:rPr lang="th-TH" sz="1900" dirty="0">
                <a:cs typeface="Angsana New" pitchFamily="18" charset="-34"/>
              </a:rPr>
              <a:t>ตายตามธรรมชาติ              หรือ           ถูกฆ่าตาย</a:t>
            </a:r>
          </a:p>
          <a:p>
            <a:pPr eaLnBrk="1" hangingPunct="1">
              <a:buFontTx/>
              <a:buNone/>
            </a:pPr>
            <a:r>
              <a:rPr lang="th-TH" sz="1900" dirty="0">
                <a:cs typeface="Angsana New" pitchFamily="18" charset="-34"/>
              </a:rPr>
              <a:t>1. โรคหลอดเลือดสมองแตก            1. สมองช้ำเลือด</a:t>
            </a:r>
          </a:p>
          <a:p>
            <a:pPr eaLnBrk="1" hangingPunct="1">
              <a:buFontTx/>
              <a:buNone/>
            </a:pPr>
            <a:r>
              <a:rPr lang="th-TH" sz="1900" dirty="0">
                <a:cs typeface="Angsana New" pitchFamily="18" charset="-34"/>
              </a:rPr>
              <a:t>2. โรคกล้ามเนื้อหัวใจขาดเลือด         2. ตับแตก</a:t>
            </a:r>
          </a:p>
          <a:p>
            <a:pPr eaLnBrk="1" hangingPunct="1">
              <a:buFontTx/>
              <a:buNone/>
            </a:pPr>
            <a:r>
              <a:rPr lang="th-TH" sz="1900" dirty="0">
                <a:cs typeface="Angsana New" pitchFamily="18" charset="-34"/>
              </a:rPr>
              <a:t>3. โรควัณโรค                               3. เลือดออกในช่องปอด</a:t>
            </a:r>
          </a:p>
          <a:p>
            <a:pPr eaLnBrk="1" hangingPunct="1">
              <a:buFontTx/>
              <a:buNone/>
            </a:pPr>
            <a:r>
              <a:rPr lang="th-TH" sz="1900" dirty="0">
                <a:cs typeface="Angsana New" pitchFamily="18" charset="-34"/>
              </a:rPr>
              <a:t>4. โรคภูมิคุ้มกันบกพร่อง                 4. ม้ามแตก</a:t>
            </a:r>
          </a:p>
          <a:p>
            <a:pPr eaLnBrk="1" hangingPunct="1">
              <a:buFontTx/>
              <a:buNone/>
            </a:pPr>
            <a:endParaRPr lang="th-TH" sz="1900" dirty="0">
              <a:cs typeface="Angsana New" pitchFamily="18" charset="-34"/>
            </a:endParaRPr>
          </a:p>
          <a:p>
            <a:pPr eaLnBrk="1" hangingPunct="1">
              <a:buFontTx/>
              <a:buNone/>
            </a:pPr>
            <a:r>
              <a:rPr lang="th-TH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การตายจากการทำร้ายกันในเรือนจำ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ประวัติการทำร้ายกัน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แรงจูงใจ / มูลเหตุการทะเลาะ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ตัวคนที่กระทำ / กี่คน 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อาวุธที่ใช้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ลักษณะบาดแผลเข้าได้กับอาวุธ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การตรวจสารเสพติดของคู่กรณี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มักใช้ของมีคมที่ทำขึ้นเอง เช่น เหล็กแหลม / แปรงสีฟัน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สอบถามแหล่งที่มาของอาวุธ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ต้องส่งศพไปผ่าชันสูตรเพิ่มเติมทุกราย เพื่อหาร่องรอยจากการถูกทำร้ายอื่นๆ ที่ตรวจไม่ได้จากการดูภายนอก</a:t>
            </a:r>
          </a:p>
          <a:p>
            <a:pPr eaLnBrk="1" hangingPunct="1"/>
            <a:endParaRPr lang="th-TH" sz="1900" dirty="0">
              <a:cs typeface="Angsana New" pitchFamily="18" charset="-34"/>
            </a:endParaRPr>
          </a:p>
          <a:p>
            <a:pPr eaLnBrk="1" hangingPunct="1"/>
            <a:r>
              <a:rPr lang="th-TH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หลักการยืนยันตัวบุคคล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การใช้ความจำของมนุษย์ จำได้ว่าบุคคลหรือศพที่พบเห็นเป็นใคร 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ใช้เสื้อผ้าเครื่องแต่งกายเครื่องประดับและรูปพรรณสัณฐานสูงต่ำดำขาว เชื้อชาติ 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รอยสัก ร่องรอยแผลเป็นและความพิการของร่างกาย 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การใช้วิทยาการภาพเชิงซ้อน</a:t>
            </a:r>
            <a:r>
              <a:rPr lang="en-US" sz="1900" dirty="0"/>
              <a:t> </a:t>
            </a:r>
          </a:p>
          <a:p>
            <a:pPr eaLnBrk="1" hangingPunct="1"/>
            <a:r>
              <a:rPr lang="th-TH" sz="1900" dirty="0">
                <a:cs typeface="Angsana New" pitchFamily="18" charset="-34"/>
              </a:rPr>
              <a:t>- การตรวจพิสูจน์ยืนยันบุคคลสากล</a:t>
            </a:r>
          </a:p>
          <a:p>
            <a:pPr eaLnBrk="1" hangingPunct="1">
              <a:buFontTx/>
              <a:buNone/>
            </a:pPr>
            <a:r>
              <a:rPr lang="th-TH" sz="1900" dirty="0">
                <a:cs typeface="Angsana New" pitchFamily="18" charset="-34"/>
              </a:rPr>
              <a:t>  1. เอกลักษณ์ลายพิมพ์นิ้วมือ </a:t>
            </a:r>
          </a:p>
          <a:p>
            <a:pPr eaLnBrk="1" hangingPunct="1">
              <a:buFontTx/>
              <a:buNone/>
            </a:pPr>
            <a:r>
              <a:rPr lang="th-TH" sz="1900" dirty="0">
                <a:cs typeface="Angsana New" pitchFamily="18" charset="-34"/>
              </a:rPr>
              <a:t>  2. เอกลักษณ์ฟัน </a:t>
            </a:r>
          </a:p>
          <a:p>
            <a:pPr eaLnBrk="1" hangingPunct="1">
              <a:buFontTx/>
              <a:buNone/>
            </a:pPr>
            <a:r>
              <a:rPr lang="th-TH" sz="1900" dirty="0">
                <a:cs typeface="Angsana New" pitchFamily="18" charset="-34"/>
              </a:rPr>
              <a:t>  3. เอกลักษณ์ดีเอ็นเอ</a:t>
            </a:r>
            <a:r>
              <a:rPr lang="th-TH" dirty="0" smtClean="0"/>
              <a:t> </a:t>
            </a:r>
            <a:endParaRPr lang="en-US" dirty="0" smtClean="0"/>
          </a:p>
          <a:p>
            <a:pPr eaLnBrk="1" hangingPunct="1"/>
            <a:endParaRPr lang="en-US" sz="1900" dirty="0"/>
          </a:p>
          <a:p>
            <a:pPr eaLnBrk="1" hangingPunct="1"/>
            <a:endParaRPr lang="th-TH" sz="1900" dirty="0">
              <a:cs typeface="Angsana New" pitchFamily="18" charset="-34"/>
            </a:endParaRPr>
          </a:p>
          <a:p>
            <a:pPr eaLnBrk="1" hangingPunct="1"/>
            <a:endParaRPr lang="th-TH" sz="1900" dirty="0">
              <a:cs typeface="Angsana New" pitchFamily="18" charset="-34"/>
            </a:endParaRPr>
          </a:p>
          <a:p>
            <a:pPr eaLnBrk="1" hangingPunct="1">
              <a:buFontTx/>
              <a:buNone/>
            </a:pPr>
            <a:endParaRPr lang="en-US" sz="1900" dirty="0"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</a:pPr>
            <a:endParaRPr lang="th-TH" sz="1900" dirty="0">
              <a:cs typeface="Angsana New" pitchFamily="18" charset="-34"/>
            </a:endParaRPr>
          </a:p>
          <a:p>
            <a:pPr eaLnBrk="1" hangingPunct="1"/>
            <a:endParaRPr lang="th-TH" sz="1900" dirty="0"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</a:pPr>
            <a:endParaRPr lang="en-US" sz="1900" dirty="0">
              <a:cs typeface="Angsana New" pitchFamily="18" charset="-34"/>
            </a:endParaRPr>
          </a:p>
          <a:p>
            <a:pPr eaLnBrk="1" hangingPunct="1"/>
            <a:endParaRPr lang="en-US" sz="1900" dirty="0">
              <a:cs typeface="Angsana New" pitchFamily="18" charset="-34"/>
            </a:endParaRPr>
          </a:p>
          <a:p>
            <a:pPr>
              <a:lnSpc>
                <a:spcPct val="125000"/>
              </a:lnSpc>
              <a:buFont typeface="Brush Script MT" pitchFamily="66" charset="0"/>
              <a:buNone/>
              <a:defRPr/>
            </a:pPr>
            <a:endParaRPr lang="th-TH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 pitchFamily="18" charset="-34"/>
            </a:endParaRPr>
          </a:p>
          <a:p>
            <a:pPr>
              <a:lnSpc>
                <a:spcPct val="125000"/>
              </a:lnSpc>
              <a:buFont typeface="Brush Script MT" pitchFamily="66" charset="0"/>
              <a:buNone/>
              <a:defRPr/>
            </a:pPr>
            <a:endParaRPr lang="th-TH" dirty="0" smtClean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A8CD8A-FDEC-40D1-B630-65D606843C76}" type="slidenum">
              <a:rPr lang="th-TH" smtClean="0"/>
              <a:pPr>
                <a:defRPr/>
              </a:pPr>
              <a:t>39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 ม. 61/1 ให้อำเภอ มีหน้าที่ในเขตอำเภอ</a:t>
            </a:r>
          </a:p>
          <a:p>
            <a:r>
              <a:rPr lang="th-TH" dirty="0" smtClean="0"/>
              <a:t>                 (2) ส่งเสริม สนับสนุน และจัดให้มีการบริการร่วมของหน่วยงานของรัฐในลักษณะศูนย์บริการร่วม</a:t>
            </a:r>
          </a:p>
          <a:p>
            <a:r>
              <a:rPr lang="th-TH" dirty="0" smtClean="0"/>
              <a:t>                 (3) ประสานงานกับองค์กรปกครองส่วนท้องถิ่นเพื่อร่วมมือกับชุมชนในการดำเนินการให้มีแผนชุมชนเพื่อรองรับการสนับสนุนงบประมาณจากองค์กรปกครองส่วนท้องถิ่น จังหวัด และกระทรวง ทบวง กรม    (แผนพัฒนาหมู่บ้าน เป็นแผนที่นำปัญหาของราษฎรในหมู่บ้านมาแก้ปัญหา โดยประชาคมหมู่บ้าน ที่มีลักษณะประชารัฐ)</a:t>
            </a:r>
          </a:p>
          <a:p>
            <a:r>
              <a:rPr lang="th-TH" dirty="0" smtClean="0"/>
              <a:t>                 (4)ไกล่เกลี่ยหรือจัดให้มีการไกล่เกลี่ยประนอมข้อพิพาท เพื่อให้เกิดความสงบเรียบร้อยในสังคม ตาม ม. 61/2 และ ม. 61/3 (เป็นการแก้ปัญหาความขัดแย้งหรือข้อพิพาทในสังคม เพื่อลดปริมาณคดีขึ้นสู่ศาล และเพื่อให้สังคมเกิดความสมานฉันท์ ความสงบสุข)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2E292-9352-4475-B1E8-D869794446B8}" type="slidenum">
              <a:rPr lang="th-TH" smtClean="0"/>
              <a:pPr>
                <a:defRPr/>
              </a:pPr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630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70959" indent="-296523" eaLnBrk="0" hangingPunct="0"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86091" indent="-237218" eaLnBrk="0" hangingPunct="0"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60528" indent="-237218" eaLnBrk="0" hangingPunct="0"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134964" indent="-237218" eaLnBrk="0" hangingPunct="0"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609400" indent="-23721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3083837" indent="-23721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558273" indent="-23721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4032710" indent="-23721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E80E969-7D98-4304-8F7E-EAC11D467718}" type="slidenum">
              <a:rPr lang="th-TH" sz="1200">
                <a:latin typeface="Calibri" pitchFamily="34" charset="0"/>
                <a:cs typeface="Cordia New" pitchFamily="34" charset="-34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th-TH" sz="120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70959" indent="-296523" eaLnBrk="0" hangingPunct="0"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86091" indent="-237218" eaLnBrk="0" hangingPunct="0"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60528" indent="-237218" eaLnBrk="0" hangingPunct="0"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134964" indent="-237218" eaLnBrk="0" hangingPunct="0"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609400" indent="-23721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3083837" indent="-23721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558273" indent="-23721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4032710" indent="-23721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431C4F8-218E-4C08-B449-4D51CB7E18B4}" type="slidenum">
              <a:rPr lang="th-TH" sz="1200">
                <a:latin typeface="Calibri" pitchFamily="34" charset="0"/>
                <a:cs typeface="Cordia New" pitchFamily="34" charset="-34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th-TH" sz="120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70890" indent="-296496" eaLnBrk="0" hangingPunct="0"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85984" indent="-237197" eaLnBrk="0" hangingPunct="0"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60377" indent="-237197" eaLnBrk="0" hangingPunct="0"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134771" indent="-237197" eaLnBrk="0" hangingPunct="0"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609164" indent="-237197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3083558" indent="-237197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557952" indent="-237197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4032346" indent="-237197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431C4F8-218E-4C08-B449-4D51CB7E18B4}" type="slidenum">
              <a:rPr lang="th-TH" sz="1200">
                <a:latin typeface="Calibri" pitchFamily="34" charset="0"/>
                <a:cs typeface="Cordia New" pitchFamily="34" charset="-34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th-TH" sz="120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5000"/>
              </a:lnSpc>
              <a:buFont typeface="Brush Script MT" pitchFamily="66" charset="0"/>
              <a:buNone/>
              <a:defRPr/>
            </a:pPr>
            <a:r>
              <a:rPr lang="th-TH" sz="1900" dirty="0"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th-TH" sz="1900" dirty="0"/>
              <a:t>กฎหมายว่าด้วย  </a:t>
            </a:r>
            <a:r>
              <a:rPr lang="en-US" sz="1900" dirty="0"/>
              <a:t>“</a:t>
            </a:r>
            <a:r>
              <a:rPr lang="th-TH" sz="1900" dirty="0"/>
              <a:t>การชันสูตรศพพลิกศพ</a:t>
            </a:r>
            <a:r>
              <a:rPr lang="en-US" sz="1900" dirty="0"/>
              <a:t>”</a:t>
            </a:r>
            <a:r>
              <a:rPr lang="th-TH" sz="1900" dirty="0"/>
              <a:t>  บัญญัติอยู่ในประมวลกฎหมายวิธีพิจารณาความอาญาลักษณะ 2  การสอบสวน  หมวด 2  การชันสูตรพลิกศพ  มาตรา 148  หน้าที่ของผู้ที่รู้เรื่องการตายผิดธรรมชาติ  มาตรา 149  อำนาจหน้าที่ของเจ้าพนักงานและวิธีการชันสูตรพลิกศพ  การทำรายงานและสำนวนการชันสูตรพลิกศพ  ตลอดจนการไต่สวนชันสูตรพลิกศพ  มาตรา 150  ถึง  มาตรา 155  และการจัดการกับสำนวนชันสูตรพลิกศพในกรณีที่ความตายมิได้เป็นผลมาจากการกระทำผิดอาญา  มาตรา 156</a:t>
            </a:r>
            <a:endParaRPr lang="th-TH" dirty="0" smtClean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A8CD8A-FDEC-40D1-B630-65D606843C76}" type="slidenum">
              <a:rPr lang="th-TH" smtClean="0"/>
              <a:pPr>
                <a:defRPr/>
              </a:pPr>
              <a:t>30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5000"/>
              </a:lnSpc>
              <a:buFont typeface="Brush Script MT" pitchFamily="66" charset="0"/>
              <a:buNone/>
              <a:defRPr/>
            </a:pPr>
            <a:endParaRPr lang="th-TH" dirty="0" smtClean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A8CD8A-FDEC-40D1-B630-65D606843C76}" type="slidenum">
              <a:rPr lang="th-TH" smtClean="0"/>
              <a:pPr>
                <a:defRPr/>
              </a:pPr>
              <a:t>31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5000"/>
              </a:lnSpc>
              <a:buFont typeface="Brush Script MT" pitchFamily="66" charset="0"/>
              <a:buNone/>
              <a:defRPr/>
            </a:pPr>
            <a:endParaRPr lang="th-TH" dirty="0" smtClean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A8CD8A-FDEC-40D1-B630-65D606843C76}" type="slidenum">
              <a:rPr lang="th-TH" smtClean="0"/>
              <a:pPr>
                <a:defRPr/>
              </a:pPr>
              <a:t>32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5000"/>
              </a:lnSpc>
              <a:buFont typeface="Brush Script MT" pitchFamily="66" charset="0"/>
              <a:buNone/>
              <a:defRPr/>
            </a:pPr>
            <a:endParaRPr lang="th-TH" dirty="0" smtClean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A8CD8A-FDEC-40D1-B630-65D606843C76}" type="slidenum">
              <a:rPr lang="th-TH" smtClean="0"/>
              <a:pPr>
                <a:defRPr/>
              </a:pPr>
              <a:t>33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1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17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8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9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689AA-99CC-46E8-AF40-829FEE1EC8EB}" type="datetime1">
              <a:rPr lang="th-TH"/>
              <a:pPr>
                <a:defRPr/>
              </a:pPr>
              <a:t>19/01/60</a:t>
            </a:fld>
            <a:endParaRPr lang="th-TH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ส่วนอำนวยความเป็นธรรม สำนักการสอบสวนและนิติการ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64D9BCA-3A9C-4C77-9B6A-DC3D89ADC94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9D7B0-745D-42B8-A111-1BFD3150D873}" type="datetime1">
              <a:rPr lang="th-TH"/>
              <a:pPr>
                <a:defRPr/>
              </a:pPr>
              <a:t>19/01/60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ส่วนอำนวยความเป็นธรรม สำนักการสอบสวนและนิติการ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97EA2-A0A7-410F-B6C4-8B1BDFBC178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F50B4-D6A5-45EB-AB35-CC442160E6E0}" type="datetime1">
              <a:rPr lang="th-TH"/>
              <a:pPr>
                <a:defRPr/>
              </a:pPr>
              <a:t>19/01/60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ส่วนอำนวยความเป็นธรรม สำนักการสอบสวนและนิติการ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05EBA-6ADF-42CA-989B-BAEA2BEB301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ED90C-5541-4629-A295-0D96064ED573}" type="datetime1">
              <a:rPr lang="th-TH"/>
              <a:pPr>
                <a:defRPr/>
              </a:pPr>
              <a:t>19/01/60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ส่วนอำนวยความเป็นธรรม สำนักการสอบสวนและนิติการ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3DD83-BC82-48F8-85FF-850FB4F2401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4E6E3-EADE-4ECE-A4E9-FF719B4BF1D0}" type="datetime1">
              <a:rPr lang="th-TH"/>
              <a:pPr>
                <a:defRPr/>
              </a:pPr>
              <a:t>19/01/60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ส่วนอำนวยความเป็นธรรม สำนักการสอบสวนและนิติการ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6D815-F3D7-4420-B0EC-8CF5851F5ED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C3E8-67C1-41AB-AF0D-4E0923FC24C0}" type="datetime1">
              <a:rPr lang="th-TH"/>
              <a:pPr>
                <a:defRPr/>
              </a:pPr>
              <a:t>19/01/60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ส่วนอำนวยความเป็นธรรม สำนักการสอบสวนและนิติการ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0050C-6E0D-4466-BCC7-7B2F1BE3F83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97C49-F5C5-4AA3-9005-B27DC0962170}" type="datetime1">
              <a:rPr lang="th-TH"/>
              <a:pPr>
                <a:defRPr/>
              </a:pPr>
              <a:t>19/01/60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ส่วนอำนวยความเป็นธรรม สำนักการสอบสวนและนิติการ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0729E-0635-4CB3-82CC-ABEE1C6250D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05BF5-1059-4AC1-8372-25535B64635D}" type="datetime1">
              <a:rPr lang="th-TH"/>
              <a:pPr>
                <a:defRPr/>
              </a:pPr>
              <a:t>19/01/60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ส่วนอำนวยความเป็นธรรม สำนักการสอบสวนและนิติการ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7AB07-3C2B-4AF5-B3DE-AEBE1908C60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DD16F-FC12-4B1E-8541-B8FD9EA9FC69}" type="datetime1">
              <a:rPr lang="th-TH"/>
              <a:pPr>
                <a:defRPr/>
              </a:pPr>
              <a:t>19/01/60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ส่วนอำนวยความเป็นธรรม สำนักการสอบสวนและนิติการ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FFCEE-16F9-446F-ACF6-90180A824F4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1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050B5-430C-437B-AF0A-7288EF0831B5}" type="datetime1">
              <a:rPr lang="th-TH"/>
              <a:pPr>
                <a:defRPr/>
              </a:pPr>
              <a:t>19/01/60</a:t>
            </a:fld>
            <a:endParaRPr lang="th-TH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ส่วนอำนวยความเป็นธรรม สำนักการสอบสวนและนิติการ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EE0D3-C4D8-4AA9-815A-D4952544B41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1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71785-CF34-4705-8E9D-EFD9713ECC86}" type="datetime1">
              <a:rPr lang="th-TH"/>
              <a:pPr>
                <a:defRPr/>
              </a:pPr>
              <a:t>19/01/60</a:t>
            </a:fld>
            <a:endParaRPr lang="th-TH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ส่วนอำนวยความเป็นธรรม สำนักการสอบสวนและนิติการ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7F6F8-ED3E-4AE0-A502-7F04B20424B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4AAA2EB3-F36C-4D27-BCD3-8E171CA7BA9A}" type="datetime1">
              <a:rPr lang="th-TH"/>
              <a:pPr>
                <a:defRPr/>
              </a:pPr>
              <a:t>19/01/60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r>
              <a:rPr lang="th-TH"/>
              <a:t>ส่วนอำนวยความเป็นธรรม สำนักการสอบสวนและนิติการ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B2C9BF99-A516-4E38-B109-F24AB03F13C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cs typeface="Browallia New" pitchFamily="34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cs typeface="Browallia New" pitchFamily="34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cs typeface="Browallia New" pitchFamily="34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cs typeface="Browallia New" pitchFamily="34" charset="-34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12776"/>
            <a:ext cx="8964488" cy="5373216"/>
          </a:xfrm>
          <a:solidFill>
            <a:srgbClr val="0033CC"/>
          </a:solidFill>
          <a:ln>
            <a:solidFill>
              <a:srgbClr val="FF0066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25000"/>
              </a:lnSpc>
              <a:buNone/>
            </a:pPr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นายนพรุจ  </a:t>
            </a:r>
            <a:r>
              <a:rPr lang="th-TH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ธนา</a:t>
            </a:r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ทิพยาง</a:t>
            </a:r>
            <a:r>
              <a:rPr lang="th-TH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กูร</a:t>
            </a:r>
            <a:endParaRPr lang="th-TH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lnSpc>
                <a:spcPct val="125000"/>
              </a:lnSpc>
              <a:buNone/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หัวหน้ากลุ่มงาน</a:t>
            </a:r>
          </a:p>
          <a:p>
            <a:pPr marL="0" indent="0" algn="ctr">
              <a:lnSpc>
                <a:spcPct val="125000"/>
              </a:lnSpc>
              <a:buNone/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พัฒนาระบบงานอำนวยความเป็นธรรม</a:t>
            </a:r>
          </a:p>
          <a:p>
            <a:pPr marL="0" indent="0" algn="ctr">
              <a:lnSpc>
                <a:spcPct val="125000"/>
              </a:lnSpc>
              <a:buNone/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ส่วนอำนวยความเป็นธรรม  </a:t>
            </a:r>
          </a:p>
          <a:p>
            <a:pPr marL="0" indent="0" algn="ctr">
              <a:lnSpc>
                <a:spcPct val="125000"/>
              </a:lnSpc>
              <a:buNone/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สำนักการสอบสวนและนิติการ กรมการปกครอง</a:t>
            </a:r>
          </a:p>
          <a:p>
            <a:pPr marL="0" indent="0" algn="ctr">
              <a:lnSpc>
                <a:spcPct val="125000"/>
              </a:lnSpc>
              <a:buNone/>
            </a:pP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 descr="กรม ปค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-27384"/>
            <a:ext cx="15240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932" y="25758"/>
            <a:ext cx="9091309" cy="760036"/>
          </a:xfrm>
          <a:solidFill>
            <a:srgbClr val="009900"/>
          </a:solidFill>
          <a:ln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EucrosiaUPC" pitchFamily="18" charset="-34"/>
              </a:rPr>
              <a:t>การดำเนินการไกล่เกลี่ยและประนอมข้อพิพาท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5957" y="1181621"/>
            <a:ext cx="1590351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cs typeface="EucrosiaUPC" pitchFamily="18" charset="-34"/>
              </a:rPr>
              <a:t>นาย  ส้ม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5736" y="1155863"/>
            <a:ext cx="1355941" cy="52322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b="1">
                <a:solidFill>
                  <a:srgbClr val="FFFFFF"/>
                </a:solidFill>
                <a:latin typeface="Calibri" pitchFamily="34" charset="0"/>
                <a:cs typeface="EucrosiaUPC" pitchFamily="18" charset="-34"/>
              </a:rPr>
              <a:t>นายแดง</a:t>
            </a:r>
          </a:p>
        </p:txBody>
      </p:sp>
      <p:grpSp>
        <p:nvGrpSpPr>
          <p:cNvPr id="44041" name="TextBox 7"/>
          <p:cNvGrpSpPr>
            <a:grpSpLocks/>
          </p:cNvGrpSpPr>
          <p:nvPr/>
        </p:nvGrpSpPr>
        <p:grpSpPr bwMode="auto">
          <a:xfrm>
            <a:off x="1066800" y="2811463"/>
            <a:ext cx="1751013" cy="1122362"/>
            <a:chOff x="672" y="1766"/>
            <a:chExt cx="1102" cy="707"/>
          </a:xfrm>
        </p:grpSpPr>
        <p:pic>
          <p:nvPicPr>
            <p:cNvPr id="44057" name="TextBox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766"/>
              <a:ext cx="1102" cy="70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8" name="Text Box 10"/>
            <p:cNvSpPr txBox="1">
              <a:spLocks noChangeArrowheads="1"/>
            </p:cNvSpPr>
            <p:nvPr/>
          </p:nvSpPr>
          <p:spPr bwMode="auto">
            <a:xfrm>
              <a:off x="753" y="1824"/>
              <a:ext cx="945" cy="59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1C1C1C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rgbClr val="1C1C1C"/>
                  </a:solidFill>
                  <a:latin typeface="Verdan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rgbClr val="1C1C1C"/>
                  </a:solidFill>
                  <a:latin typeface="Verdan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rgbClr val="1C1C1C"/>
                  </a:solidFill>
                  <a:latin typeface="Verdan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rgbClr val="1C1C1C"/>
                  </a:solidFill>
                  <a:latin typeface="Verdan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1C1C1C"/>
                  </a:solidFill>
                  <a:latin typeface="Verdan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1C1C1C"/>
                  </a:solidFill>
                  <a:latin typeface="Verdan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1C1C1C"/>
                  </a:solidFill>
                  <a:latin typeface="Verdan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1C1C1C"/>
                  </a:solidFill>
                  <a:latin typeface="Verdana" pitchFamily="34" charset="0"/>
                  <a:cs typeface="Angsana New" pitchFamily="18" charset="-34"/>
                </a:defRPr>
              </a:lvl9pPr>
            </a:lstStyle>
            <a:p>
              <a:pPr algn="ctr" eaLnBrk="1" hangingPunct="1"/>
              <a:r>
                <a:rPr lang="th-TH" b="1">
                  <a:solidFill>
                    <a:srgbClr val="000066"/>
                  </a:solidFill>
                  <a:latin typeface="Calibri" pitchFamily="34" charset="0"/>
                  <a:cs typeface="EucrosiaUPC" pitchFamily="18" charset="-34"/>
                </a:rPr>
                <a:t>นายอำเภอ/ปลัดอำเภอ</a:t>
              </a:r>
            </a:p>
          </p:txBody>
        </p:sp>
      </p:grpSp>
      <p:sp>
        <p:nvSpPr>
          <p:cNvPr id="44042" name="TextBox 9"/>
          <p:cNvSpPr txBox="1">
            <a:spLocks noChangeArrowheads="1"/>
          </p:cNvSpPr>
          <p:nvPr/>
        </p:nvSpPr>
        <p:spPr bwMode="auto">
          <a:xfrm>
            <a:off x="184150" y="1773238"/>
            <a:ext cx="1363663" cy="102552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2000" b="1">
                <a:solidFill>
                  <a:schemeClr val="tx1"/>
                </a:solidFill>
                <a:latin typeface="Calibri" pitchFamily="34" charset="0"/>
                <a:cs typeface="EucrosiaUPC" pitchFamily="18" charset="-34"/>
              </a:rPr>
              <a:t>หนังสือ/ไปรษณีย์/วาจา</a:t>
            </a:r>
          </a:p>
          <a:p>
            <a:pPr algn="ctr" eaLnBrk="1" hangingPunct="1"/>
            <a:r>
              <a:rPr lang="th-TH" sz="2000" b="1" u="sng">
                <a:solidFill>
                  <a:schemeClr val="tx1"/>
                </a:solidFill>
                <a:latin typeface="Calibri" pitchFamily="34" charset="0"/>
                <a:cs typeface="EucrosiaUPC" pitchFamily="18" charset="-34"/>
              </a:rPr>
              <a:t>ข้อ ๑๑ ว.๑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1499394" y="4439444"/>
            <a:ext cx="8572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ightning Bolt 19"/>
          <p:cNvSpPr>
            <a:spLocks noChangeArrowheads="1"/>
          </p:cNvSpPr>
          <p:nvPr/>
        </p:nvSpPr>
        <p:spPr bwMode="auto">
          <a:xfrm rot="4002282">
            <a:off x="3080545" y="1078706"/>
            <a:ext cx="500062" cy="714375"/>
          </a:xfrm>
          <a:prstGeom prst="lightningBolt">
            <a:avLst/>
          </a:prstGeom>
          <a:solidFill>
            <a:srgbClr val="FFFF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44045" name="Shape 21"/>
          <p:cNvCxnSpPr>
            <a:cxnSpLocks noChangeShapeType="1"/>
          </p:cNvCxnSpPr>
          <p:nvPr/>
        </p:nvCxnSpPr>
        <p:spPr bwMode="auto">
          <a:xfrm flipV="1">
            <a:off x="2817813" y="1779588"/>
            <a:ext cx="2341562" cy="1593850"/>
          </a:xfrm>
          <a:prstGeom prst="bentConnector2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Elbow Connector 26"/>
          <p:cNvCxnSpPr/>
          <p:nvPr/>
        </p:nvCxnSpPr>
        <p:spPr>
          <a:xfrm rot="10800000" flipV="1">
            <a:off x="3000375" y="1858963"/>
            <a:ext cx="1571625" cy="1209675"/>
          </a:xfrm>
          <a:prstGeom prst="bentConnector3">
            <a:avLst>
              <a:gd name="adj1" fmla="val -3265"/>
            </a:avLst>
          </a:prstGeom>
          <a:ln w="3810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7" name="TextBox 30"/>
          <p:cNvSpPr txBox="1">
            <a:spLocks noChangeArrowheads="1"/>
          </p:cNvSpPr>
          <p:nvPr/>
        </p:nvSpPr>
        <p:spPr bwMode="auto">
          <a:xfrm>
            <a:off x="3284538" y="2209800"/>
            <a:ext cx="1143000" cy="714375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2000" b="1">
                <a:solidFill>
                  <a:schemeClr val="tx1"/>
                </a:solidFill>
                <a:latin typeface="Calibri" pitchFamily="34" charset="0"/>
                <a:cs typeface="EucrosiaUPC" pitchFamily="18" charset="-34"/>
              </a:rPr>
              <a:t>ไม่</a:t>
            </a:r>
          </a:p>
          <a:p>
            <a:pPr algn="ctr" eaLnBrk="1" hangingPunct="1"/>
            <a:r>
              <a:rPr lang="th-TH" sz="2000" b="1" u="sng">
                <a:solidFill>
                  <a:srgbClr val="000066"/>
                </a:solidFill>
                <a:latin typeface="Calibri" pitchFamily="34" charset="0"/>
                <a:cs typeface="EucrosiaUPC" pitchFamily="18" charset="-34"/>
              </a:rPr>
              <a:t>ข้อ ๑๑ ว.๖</a:t>
            </a:r>
            <a:r>
              <a:rPr lang="th-TH" sz="2000" b="1">
                <a:solidFill>
                  <a:srgbClr val="000066"/>
                </a:solidFill>
                <a:latin typeface="Calibri" pitchFamily="34" charset="0"/>
                <a:cs typeface="EucrosiaUPC" pitchFamily="18" charset="-34"/>
              </a:rPr>
              <a:t> 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1660525" y="2289175"/>
            <a:ext cx="1214438" cy="1588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49" name="Elbow Connector 34"/>
          <p:cNvCxnSpPr>
            <a:cxnSpLocks noChangeShapeType="1"/>
          </p:cNvCxnSpPr>
          <p:nvPr/>
        </p:nvCxnSpPr>
        <p:spPr bwMode="auto">
          <a:xfrm flipH="1">
            <a:off x="2987675" y="1441450"/>
            <a:ext cx="2968625" cy="2203450"/>
          </a:xfrm>
          <a:prstGeom prst="bentConnector3">
            <a:avLst>
              <a:gd name="adj1" fmla="val -7699"/>
            </a:avLst>
          </a:prstGeom>
          <a:noFill/>
          <a:ln w="38100" algn="ctr">
            <a:solidFill>
              <a:srgbClr val="009900"/>
            </a:solidFill>
            <a:prstDash val="lgDashDot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0" name="TextBox 38"/>
          <p:cNvSpPr txBox="1">
            <a:spLocks noChangeArrowheads="1"/>
          </p:cNvSpPr>
          <p:nvPr/>
        </p:nvSpPr>
        <p:spPr bwMode="auto">
          <a:xfrm>
            <a:off x="3217863" y="3789363"/>
            <a:ext cx="2227262" cy="369332"/>
          </a:xfrm>
          <a:prstGeom prst="rect">
            <a:avLst/>
          </a:prstGeom>
          <a:noFill/>
          <a:ln w="38100" cap="rnd">
            <a:solidFill>
              <a:schemeClr val="bg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18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ยินยอม  ข้อ ๑๑ ว.๓</a:t>
            </a:r>
          </a:p>
        </p:txBody>
      </p:sp>
      <p:sp>
        <p:nvSpPr>
          <p:cNvPr id="44051" name="TextBox 43"/>
          <p:cNvSpPr txBox="1">
            <a:spLocks noChangeArrowheads="1"/>
          </p:cNvSpPr>
          <p:nvPr/>
        </p:nvSpPr>
        <p:spPr bwMode="auto">
          <a:xfrm>
            <a:off x="296863" y="5011738"/>
            <a:ext cx="5715000" cy="1225550"/>
          </a:xfrm>
          <a:prstGeom prst="rect">
            <a:avLst/>
          </a:prstGeom>
          <a:noFill/>
          <a:ln w="38100">
            <a:solidFill>
              <a:srgbClr val="009900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thaiDist" eaLnBrk="1" hangingPunct="1"/>
            <a:r>
              <a:rPr lang="th-TH" sz="2400" b="1">
                <a:solidFill>
                  <a:schemeClr val="tx1"/>
                </a:solidFill>
                <a:latin typeface="Calibri" pitchFamily="34" charset="0"/>
                <a:cs typeface="EucrosiaUPC" pitchFamily="18" charset="-34"/>
              </a:rPr>
              <a:t>๑.  แจ้งนายแดง และนายส้ม  </a:t>
            </a:r>
            <a:r>
              <a:rPr lang="th-TH" sz="2400" b="1" u="sng">
                <a:solidFill>
                  <a:schemeClr val="tx1"/>
                </a:solidFill>
                <a:latin typeface="Calibri" pitchFamily="34" charset="0"/>
                <a:cs typeface="EucrosiaUPC" pitchFamily="18" charset="-34"/>
              </a:rPr>
              <a:t>ข้อ ๑๑ ว.๓</a:t>
            </a:r>
          </a:p>
          <a:p>
            <a:pPr algn="thaiDist" eaLnBrk="1" hangingPunct="1"/>
            <a:r>
              <a:rPr lang="th-TH" sz="2400" b="1">
                <a:solidFill>
                  <a:schemeClr val="tx1"/>
                </a:solidFill>
                <a:latin typeface="Calibri" pitchFamily="34" charset="0"/>
                <a:cs typeface="EucrosiaUPC" pitchFamily="18" charset="-34"/>
              </a:rPr>
              <a:t>๒.  เลือกผู้ไกล่เกลี่ยและประธานคณะผู้ไกล่เกลี่ย </a:t>
            </a:r>
            <a:r>
              <a:rPr lang="th-TH" sz="2400" b="1" u="sng">
                <a:solidFill>
                  <a:schemeClr val="tx1"/>
                </a:solidFill>
                <a:latin typeface="Calibri" pitchFamily="34" charset="0"/>
                <a:cs typeface="EucrosiaUPC" pitchFamily="18" charset="-34"/>
              </a:rPr>
              <a:t>ข้อ ๑๑ ว.๔</a:t>
            </a:r>
          </a:p>
          <a:p>
            <a:pPr algn="thaiDist" eaLnBrk="1" hangingPunct="1"/>
            <a:r>
              <a:rPr lang="th-TH" sz="2400" b="1">
                <a:solidFill>
                  <a:schemeClr val="tx1"/>
                </a:solidFill>
                <a:latin typeface="Calibri" pitchFamily="34" charset="0"/>
                <a:cs typeface="EucrosiaUPC" pitchFamily="18" charset="-34"/>
              </a:rPr>
              <a:t>๓.  จัดทำบันทึกไว้ในสารบบฯ  และลงลายมือชื่อ   </a:t>
            </a:r>
            <a:r>
              <a:rPr lang="th-TH" sz="2400" b="1" u="sng">
                <a:solidFill>
                  <a:schemeClr val="tx1"/>
                </a:solidFill>
                <a:latin typeface="Calibri" pitchFamily="34" charset="0"/>
                <a:cs typeface="EucrosiaUPC" pitchFamily="18" charset="-34"/>
              </a:rPr>
              <a:t>ข้อ ๑๑ ว.๔</a:t>
            </a:r>
          </a:p>
        </p:txBody>
      </p:sp>
      <p:sp>
        <p:nvSpPr>
          <p:cNvPr id="44052" name="TextBox 49"/>
          <p:cNvSpPr txBox="1">
            <a:spLocks noChangeArrowheads="1"/>
          </p:cNvSpPr>
          <p:nvPr/>
        </p:nvSpPr>
        <p:spPr bwMode="auto">
          <a:xfrm>
            <a:off x="5164138" y="1974850"/>
            <a:ext cx="847725" cy="1015663"/>
          </a:xfrm>
          <a:prstGeom prst="rect">
            <a:avLst/>
          </a:prstGeom>
          <a:noFill/>
          <a:ln w="12700">
            <a:solidFill>
              <a:schemeClr val="bg2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2000" b="1">
                <a:solidFill>
                  <a:schemeClr val="tx1"/>
                </a:solidFill>
                <a:latin typeface="Calibri" pitchFamily="34" charset="0"/>
                <a:cs typeface="EucrosiaUPC" pitchFamily="18" charset="-34"/>
              </a:rPr>
              <a:t>แจ้ง  </a:t>
            </a:r>
          </a:p>
          <a:p>
            <a:pPr algn="ctr" eaLnBrk="1" hangingPunct="1"/>
            <a:r>
              <a:rPr lang="th-TH" sz="2000" b="1">
                <a:solidFill>
                  <a:schemeClr val="tx1"/>
                </a:solidFill>
                <a:latin typeface="Calibri" pitchFamily="34" charset="0"/>
                <a:cs typeface="EucrosiaUPC" pitchFamily="18" charset="-34"/>
              </a:rPr>
              <a:t>ข้อ ๑๑ ว.๒ </a:t>
            </a:r>
          </a:p>
        </p:txBody>
      </p:sp>
      <p:sp>
        <p:nvSpPr>
          <p:cNvPr id="19" name="Lightning Bolt 18"/>
          <p:cNvSpPr/>
          <p:nvPr/>
        </p:nvSpPr>
        <p:spPr>
          <a:xfrm rot="20661238">
            <a:off x="3087688" y="1100138"/>
            <a:ext cx="500062" cy="71437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0059CBE-032A-4562-A81B-28926F4FDF53}" type="slidenum">
              <a:rPr lang="th-TH" sz="1200">
                <a:solidFill>
                  <a:schemeClr val="tx1">
                    <a:tint val="75000"/>
                  </a:scheme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th-TH" sz="120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sp>
        <p:nvSpPr>
          <p:cNvPr id="44055" name="TextBox 28"/>
          <p:cNvSpPr txBox="1">
            <a:spLocks noChangeArrowheads="1"/>
          </p:cNvSpPr>
          <p:nvPr/>
        </p:nvSpPr>
        <p:spPr bwMode="auto">
          <a:xfrm>
            <a:off x="6300788" y="4365625"/>
            <a:ext cx="2500312" cy="2265363"/>
          </a:xfrm>
          <a:prstGeom prst="rect">
            <a:avLst/>
          </a:prstGeom>
          <a:solidFill>
            <a:srgbClr val="CCFFCC"/>
          </a:soli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rgbClr val="FF0000"/>
                </a:solidFill>
                <a:latin typeface="Calibri" pitchFamily="34" charset="0"/>
                <a:cs typeface="EucrosiaUPC" pitchFamily="18" charset="-34"/>
              </a:rPr>
              <a:t>หมายเหตุ</a:t>
            </a:r>
          </a:p>
          <a:p>
            <a:pPr algn="thaiDist" eaLnBrk="1" hangingPunct="1"/>
            <a:r>
              <a:rPr lang="th-TH" b="1">
                <a:solidFill>
                  <a:srgbClr val="000000"/>
                </a:solidFill>
                <a:latin typeface="Calibri" pitchFamily="34" charset="0"/>
                <a:cs typeface="EucrosiaUPC" pitchFamily="18" charset="-34"/>
              </a:rPr>
              <a:t>  หากเลือกประธานคณะผู้ไกล่เกลี่ยไม่ได้  </a:t>
            </a:r>
            <a:br>
              <a:rPr lang="th-TH" b="1">
                <a:solidFill>
                  <a:srgbClr val="000000"/>
                </a:solidFill>
                <a:latin typeface="Calibri" pitchFamily="34" charset="0"/>
                <a:cs typeface="EucrosiaUPC" pitchFamily="18" charset="-34"/>
              </a:rPr>
            </a:br>
            <a:r>
              <a:rPr lang="th-TH" b="1">
                <a:solidFill>
                  <a:srgbClr val="000000"/>
                </a:solidFill>
                <a:latin typeface="Calibri" pitchFamily="34" charset="0"/>
                <a:cs typeface="EucrosiaUPC" pitchFamily="18" charset="-34"/>
              </a:rPr>
              <a:t>ให้นายอำเภอเป็น</a:t>
            </a:r>
            <a:br>
              <a:rPr lang="th-TH" b="1">
                <a:solidFill>
                  <a:srgbClr val="000000"/>
                </a:solidFill>
                <a:latin typeface="Calibri" pitchFamily="34" charset="0"/>
                <a:cs typeface="EucrosiaUPC" pitchFamily="18" charset="-34"/>
              </a:rPr>
            </a:br>
            <a:r>
              <a:rPr lang="th-TH" b="1">
                <a:solidFill>
                  <a:srgbClr val="000000"/>
                </a:solidFill>
                <a:latin typeface="Calibri" pitchFamily="34" charset="0"/>
                <a:cs typeface="EucrosiaUPC" pitchFamily="18" charset="-34"/>
              </a:rPr>
              <a:t>ผู้กำหนด </a:t>
            </a:r>
            <a:r>
              <a:rPr lang="th-TH" b="1" u="sng">
                <a:solidFill>
                  <a:srgbClr val="000000"/>
                </a:solidFill>
                <a:latin typeface="Calibri" pitchFamily="34" charset="0"/>
                <a:cs typeface="EucrosiaUPC" pitchFamily="18" charset="-34"/>
              </a:rPr>
              <a:t>ข้อ ๑๑ ว.๕</a:t>
            </a:r>
            <a:endParaRPr lang="th-TH" b="1" u="sng">
              <a:solidFill>
                <a:srgbClr val="000066"/>
              </a:solidFill>
              <a:latin typeface="Calibri" pitchFamily="34" charset="0"/>
              <a:cs typeface="EucrosiaUPC" pitchFamily="18" charset="-34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6200000" flipH="1">
            <a:off x="1318419" y="2218531"/>
            <a:ext cx="1214438" cy="349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58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852936"/>
            <a:ext cx="8784976" cy="37890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การชันสูตรพลิกศพ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6334"/>
            <a:ext cx="3097212" cy="244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18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302" y="836712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๑. ข้อบังคับ มท. ว่า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ด้วยระเบียบการปฏิบัติหน้าที่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ชันสูตร</a:t>
            </a: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พลิก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ศพของพนักงานฝ่าย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ปกครอง พ.ศ.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๒๕๔๓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รมว.มท. </a:t>
            </a: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นามในประกาศ ณ วันที่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เท่าไร 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276872"/>
            <a:ext cx="882098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วันที่ ๑๖ มีนาคม พ.ศ. ๒๕๔๓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306" y="2852936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๒.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ข้อบังคับ มท. ว่า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ด้วยระเบียบการปฏิบัติหน้าที่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ชันสูตร</a:t>
            </a: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พลิก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ศพของพนักงานฝ่าย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ปกครอง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พ.ศ.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๒๕๔๓ ประกาศในราชกิจจา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นุเบกษา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เมื่อใด 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984" y="4293096"/>
            <a:ext cx="882098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วันที่ ๑๒ เมษายน ๒๕๔๓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834" y="4869160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๓.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ข้อบังคับ มท. ว่า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ด้วยระเบียบการปฏิบัติหน้าที่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ชันสูตร</a:t>
            </a: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พลิก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ศพของพนักงานฝ่าย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ปกครอง พ.ศ.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๒๕๔๓  มีผลบังคับใช้เมื่อใด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306" y="1844824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๔. ผู้ใดเป็นผู้รักษาการตาม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ข้อบังคับ มท. ว่า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ด้วย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</a:t>
            </a: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ปฏิบัติหน้าที่ชันสูตรพลิกศพ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ของพนักงาน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ฝ่ายปกครอง พ.ศ. ๒๕๔๓ 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984" y="3284984"/>
            <a:ext cx="882098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ปมท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เป็น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ผู้รักษาการตามข้อบังคับนี้และให้มีอำนาจตีความวินิจฉัยปัญหา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และปรับปรุง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แก้ไขเพิ่มเติมแบบรายงานต่างๆ ได้ตามความเหมาะสมเพื่อดำเนินการให้เป็นไป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ตามข้อบังคับ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นี้ (ข้อ ๑๗)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818" y="836712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ให้ใช้บังคับตั้งแต่วันที่ ๒๗ มิถุนายน พ.ศ. ๒๕๔๓ </a:t>
            </a:r>
            <a:endPara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ต้นไป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834" y="5157192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๕.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ข้อบังคับ มท. ว่า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ด้วยระเบียบการปฏิบัติหน้าที่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ชันสูตร</a:t>
            </a: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พลิก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ศพของพนักงานฝ่าย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ปกครอง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ฉบับที่ ๒) พ.ศ. ๒๕๔๕ </a:t>
            </a:r>
            <a:endPara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รมว.มท. ลง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นามในประกาศ ณ วันที่เท่าไร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9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516" y="836712"/>
            <a:ext cx="882098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วันที่ ๑๗ ธันวาคม พ.ศ. ๒๕๔๕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306" y="1628800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๖.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ข้อบังคับ มท. ว่า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ด้วยระเบียบการปฏิบัติหน้าที่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ชันสูตร</a:t>
            </a: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พลิก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ศพของพนักงานฝ่าย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ปกครอง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ฉบับที่ ๒) พ.ศ. ๒๕๔๕ ประกาศในราชกิจจา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นุเบกษา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เมื่อใด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516" y="3068960"/>
            <a:ext cx="882098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วันที่ ๒๗ ธันวาคม ๒๕๔๕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516" y="4060229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๗.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ข้อบังคับ มท. ว่า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ด้วยระเบียบการปฏิบัติหน้าที่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ชันสูตร</a:t>
            </a: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พลิก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ศพของพนักงานฝ่าย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ปกครอง(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ฉบับที่ ๒) พ.ศ. ๒๕๔๕ </a:t>
            </a:r>
            <a:endPara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ผลบังคับใช้เมื่อใด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5499229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ให้ใช้บังคับตั้งแต่วันถัดจากวันประกาศในราชกิจจา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นุเบกษา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เป็นต้นไป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2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306" y="836712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๘. สาระสำคัญของ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ข้อบังคับ มท. ว่า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ด้วยระเบียบการปฏิบัติหน้าที่ชันสูตรพลิกศพของ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พนักงานฝ่าย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ปกครอง (ฉบับที่ ๒) พ.ศ. ๒๕๔๕ มีการแก้ไขข้อใด ประเด็นใดบ้าง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276872"/>
            <a:ext cx="882098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ข้อ ๕ (๒) และข้อ ๖ (๒)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ข้อบังคับ มท. จาก “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จพง.ปค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นิติ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หน.ง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หน.ก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และ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หน.ฝ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ใน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กองการสอบสวนและนิติ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 ผอ. กอง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การสอบสวน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   นิติการ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ปค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.”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จพง.ปค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นิติ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 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หน.ง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หน.ฝ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หน.ก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ผอ.ส่วน ใน สน.สก. ผอ.สน.สก.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ปค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302" y="4581128"/>
            <a:ext cx="882098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๙. พนักงานฝ่ายปกครองตำแหน่งตั้งแต่ระดับปลัดอำเภอหรือเทียบเท่าขึ้นไป ตาม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ข้อบังคับ มท.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ว่าด้วยระเบียบการปฏิบัติหน้าที่ชันสูตรพลิกศพของพนักงานฝ่ายปกครอง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พ.ศ. ๒๕๔๓ แก้ไขเพิ่มเติม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ฉบับที่ ๒) พ.ศ.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๒๕๔๕ หมายความถึง</a:t>
            </a: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ดำรงตำแหน่งใด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42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980" y="764704"/>
            <a:ext cx="8820980" cy="8673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๑) ในจังหวัดอื่น ได้แก่ ปลัดอำเภอ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ป.หน.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กิ่งอ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นอ.  ป้องกันจังหวัด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จ่าจังหวัด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ร.ผวจ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และ ผวจ.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๓ (๑))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540" y="1676098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๒) ในกรุงเทพมหานคร ได้แก่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จพง.ปค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นิติ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หน.ง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หน.ก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หน.ฝ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ผอ. ส่วน ผอ. กอง ผอ.สำนัก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ปค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ผต.ปค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r>
              <a:rPr lang="th-TH" spc="-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ร.</a:t>
            </a:r>
            <a:r>
              <a:rPr lang="th-TH" spc="-1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อปค</a:t>
            </a:r>
            <a:r>
              <a:rPr lang="th-TH" spc="-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spc="-1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อปค</a:t>
            </a:r>
            <a:r>
              <a:rPr lang="th-TH" spc="-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spc="-1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ผช</a:t>
            </a:r>
            <a:r>
              <a:rPr lang="th-TH" spc="-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pc="-1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ปมท</a:t>
            </a:r>
            <a:r>
              <a:rPr lang="th-TH" spc="-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spc="-1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ผต</a:t>
            </a:r>
            <a:r>
              <a:rPr lang="th-TH" spc="-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.มท. ร.</a:t>
            </a:r>
            <a:r>
              <a:rPr lang="th-TH" spc="-1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ปมท</a:t>
            </a:r>
            <a:r>
              <a:rPr lang="th-TH" spc="-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และ </a:t>
            </a:r>
            <a:r>
              <a:rPr lang="th-TH" spc="-1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ปมท</a:t>
            </a:r>
            <a:r>
              <a:rPr lang="th-TH" spc="-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(</a:t>
            </a:r>
            <a:r>
              <a:rPr lang="th-TH" spc="-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๓ (๒))</a:t>
            </a:r>
            <a:endParaRPr lang="en-US" spc="-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508" y="3140968"/>
            <a:ext cx="8820980" cy="1692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๑๐. ในกรณีที่มีความตายเกิดขึ้น โดยการกระทำของเจ้าพนักงาน ซึ่งอ้างว่าปฏิบัติราชการตามหน้าที่ หรือ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ตายใน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ระหว่างอยู่ในความควบคุมของเจ้าพนักงานซึ่งอ้างว่าปฏิบัติราชการตามหน้าที่ ผู้ใดบ้างที่ต้องร่วม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ทำการ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ชันสูตรพลิศพ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4869160"/>
            <a:ext cx="882098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พนักงานฝ่าย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ปกครอง </a:t>
            </a: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๓ </a:t>
            </a: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ข้อบังคับ 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มท. ว่าด้วยระเบียบการปฏิบัติหน้าที่ชันสูตรพลิกศพของพนักงานฝ่ายปกครอง พ.ศ. ๒๕๔๓ แก้ไขเพิ่มเติม (ฉบับที่ ๒) พ.ศ. </a:t>
            </a: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๒๕๔๕ แห่ง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ท้องที่ที่ศพนั้นอยู่ เป็นผู้ชันสูตรพลิกศพร่วมกับ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พนักงานอัยการ พนักงานสอบสวนและ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แพทย์</a:t>
            </a: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(ข้อ ๔)</a:t>
            </a:r>
            <a:endParaRPr lang="en-US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7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834" y="836712"/>
            <a:ext cx="882098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๑๑. เมื่อได้รับแจ้งว่ามีความตายเกิดขึ้นตามข้อ ๔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ข้อบังคับ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มท. ว่าด้วยระเบียบการปฏิบัติหน้าที่ชันสูตรพลิกศพของพนักงานฝ่ายปกครอง พ.ศ. ๒๕๔๓ แก้ไขเพิ่มเติม (ฉบับที่ ๒) พ.ศ.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๒๕๔๕ จะต้องปฏิบัติอย่างไร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091" y="2780928"/>
            <a:ext cx="8814302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๑) ในจังหวัดอื่น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 นอ. หรือ ป.หน.กิ่ง อ. แห่ง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ท้องที่ที่ศพนั้นอยู่เป็นผู้ชันสูตรศพร่วมกับ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พนักงาน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อัยการ พนักงาน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สอบสวนและแพทย์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(ข้อ ๕ (๑))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746" y="4350583"/>
            <a:ext cx="882098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๒)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 กทม. ให้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จพง.ปค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นิติ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หน.ง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หน.ฝ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หน.ก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ผอ.ส่วน ใน สน.สก. ผอ.สน.สก.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ปค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ซึ่งได้รับการแต่งตั้งและมอบหมายท้องที่ที่รับผิดชอบ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อปค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เป็น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ผู้ชันสูตรพลิกศพร่วมกับ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พนักงานอัยการพนักงานสอบสวนและแพทย์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(ข้อ ๕ (๒))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7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302" y="805180"/>
            <a:ext cx="8820980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๑๒. ในจังหวัดอื่น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เมื่อ ผวจ. เห็น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ว่า ความตายที่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เกิดขึ้นโดย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การกระทำของเจ้าพนักงาน ซึ่งอ้างว่าปฏิบัติราชการตามหน้าที่ หรือตายในระหว่างอยู่ในความควบคุมของเจ้าพนักงานซึ่งอ้างว่าปฏิบัติราชการตาม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หน้าที่ เป็น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เรื่องที่อยู่ในความสนใจหรือสะเทือนขวัญของประชาชน หรืออาจกระทบต่อความสัมพันธ์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ระหว่างประเทศ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และเพื่อประโยชน์แห่งความยุติธรรม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ผวจ. จะต้อง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998669"/>
            <a:ext cx="8814302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ผวจ. อาจ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เข้าไปร่วมให้คำปรึกษาหรือให้คำแนะนำแก่พนักงานฝ่ายปกครองผู้ทำ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หน้าที่ร่วม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ชันสูตรพลิกศพ หรือจะมอบหมาย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ปกจ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ร.ผวจ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คนหนึ่งคนใด หรือหลายคน ปฏิบัติหน้าที่ให้คำแนะนำแทนตนได้ แต่การลงชื่อใน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รายงานการ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ชันสูตรพลิกศพให้เป็นหน้าที่ของพนักงานฝ่ายปกครองผู้ทำหน้าที่ร่วมชันสูตรพลิกศพ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เช่นเดิม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เว้นแต่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9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186" y="823352"/>
            <a:ext cx="8814302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ผวจ.ประสงค์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จะเข้าร่วมชันสูตรพลิกศพด้วยตนเองหรือมอบหมายให้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ผู้อื่นปฏิบัติ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หน้าที่แทน ให้แจ้ง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 นอ. หรือ  ป.หน.กิ่ง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อ. หรือพนักงานฝ่าย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ปกครองผู้ทำหน้าที่ร่วมชันสูตรพลิกศพนั้นทราบโดยพลัน กรณีเช่นนี้ให้ผู้ว่าราชการจังหวัด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หรือผู้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ได้รับมอบหมายเป็นผู้ลงชื่อร่วมในรายงานการชันสูตรพลิกศพของพนักงานสอบสวน (ข้อ ๖ (๑))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631664"/>
            <a:ext cx="8814302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๑๓.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 กทม. เมื่อ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ปมท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เห็นว่าความ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ตายที่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เกิดขึ้น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โดยการกระทำของเจ้าพนักงาน ซึ่งอ้างว่าปฏิบัติราชการตามหน้าที่ หรือตายในระหว่างอยู่ในความควบคุมของเจ้าพนักงานซึ่งอ้างว่าปฏิบัติราชการตามหน้าที่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เรื่องที่อยู่ในความสนใจหรือสะเทือนขวัญของประชาชน หรืออาจกระทบ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ต่อความสัมพันธ์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ระหว่างประเทศ และเพื่อประโยชน์แห่งความยุติธรรม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ปมท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.จะต้องดำเนินการ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4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186" y="823352"/>
            <a:ext cx="8814302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ปมท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อาจ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เข้าไปร่วมให้คำปรึกษาหรือให้คำแนะนำแก่พนักงานฝ่ายปกครอง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ผู้ทำหน้าที่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ร่วมชันสูตรพลิกศพหรือจะมอบหมาย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ผตปค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ร.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อปค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อปค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ผช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.มท.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ผต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มท. ร.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ปมท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คน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หนึ่งคนใด หรือหลายคนปฏิบัติหน้าที่ให้คำแนะนำแทนตนได้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แต่การ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ลงชื่อในรายงานการชันสูตรพลิกศพให้เป็นหน้าที่ของพนักงานฝ่ายปกครองผู้ทำหน้าที่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ร่วมชันสูตร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พลิกศพเช่นเดิม เว้น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แต่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ปมท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ประสงค์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จะเข้าร่วมชันสูตรพลิกศพ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ด้วยตนเอง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หรือมอบหมายให้ผู้อื่นปฏิบัติหน้าที่แทน ให้แจ้ง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อปค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หรือ ผอ.สน.สก. หรือพ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นักงานฝ่ายปกครองผู้ทำหน้าที่ร่วมชันสูตรพลิกศพนั้น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ทราบโดย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พลัน กรณีเช่นนี้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ปมท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หรือ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ผู้ได้รับมอบหมายเป็นผู้ลงชื่อร่วมใน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รายงานการ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ชันสูตรพลิกศพของพนักงานสอบสวน (ข้อ ๖ (๒))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8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รูปภาพ 5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0"/>
            <a:ext cx="7848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8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302" y="805180"/>
            <a:ext cx="882098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๑๔. ในจังหวัดอื่น ถ้าผู้ชันสูตรพลิกศพตามข้อ ๕ (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๑) ข้อบังคับ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มท. ว่าด้วยระเบียบการปฏิบัติหน้าที่ชันสูตรพลิกศพของพนักงานฝ่ายปกครอง พ.ศ. ๒๕๔๓ แก้ไขเพิ่มเติม </a:t>
            </a:r>
            <a:endPara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ฉบับที่ ๒) พ.ศ.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๒๕๔๕ ไม่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สามารถจะทำการชันสูตรพลิกศพให้เสร็จโดยเร็วได้ จะต้องทำอย่างไร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212976"/>
            <a:ext cx="8814302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ผู้ว่าราชการจังหวัดอาจมอบหมาย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ปกจ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หรือ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ร.ผวจ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คนห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นึ่งคนใด หรือหลายคนเข้าร่วมชันสูตรพลิกศพกับพนักงานอัยการ พนักงาน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สอบสวนและ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แพทย์ได้ โดยให้พนักงานฝ่ายปกครองแห่งท้องที่ที่ศพนั้นอยู่เป็นผู้ลงชื่อในรายงานการ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ชันสูตร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พลิก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ศพของพนักงานสอบสวน (ข้อ ๘ (๑))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8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302" y="805180"/>
            <a:ext cx="882098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๑๕.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 กทม.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ถ้าผู้ชันสูตรพลิกศพตามข้อ ๕ (๒) ข้อบังคับ มท. ว่าด้วยระเบียบการปฏิบัติหน้าที่ชันสูตรพลิกศพของพนักงานฝ่ายปกครอง พ.ศ. ๒๕๔๓ แก้ไขเพิ่มเติม </a:t>
            </a:r>
          </a:p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(ฉบับที่ ๒) พ.ศ.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๒๕๔๕ ไม่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สามารถจะทำการชันสูตรพลิกศพให้เสร็จโดยเร็วได้ จะต้องทำอย่างไร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212976"/>
            <a:ext cx="8814302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ปมท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อาจ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มอบหมาย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จพง.ปค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นิติ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หน.ง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หน.ก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หน.ฝ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ผอ.ส่วน ผอ.กองและ ผอ.สำนัก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ปค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ได้รับการ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แต่งตั้งและมอบหมายท้องที่ที่รับผิดชอบ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อปค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ใน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ท้องที่อื่น คนหนึ่งคน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ใดหรือ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หลายคน เข้าร่วมชันสูตรพลิกศพกับพนักงานอัยการ พนักงานสอบสวนและแพทย์ได้ โดย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ให้พนักงาน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ฝ่ายปกครองแห่งท้องที่ที่รับผิดชอบที่ศพนั้นอยู่เป็นผู้ชื่อในรายงานการชันสูตรพลิกศพ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พนักงานสอบสวน (ข้อ ๘ (๒))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6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302" y="805180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๑๖. เมื่อได้รับแจ้งเหตุการณ์ตายจากพนักงานสอบสวนแห่งท้องที่ที่ศพนั้นอยู่ เจ้าหน้าที่หรือ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พนักงานฝ่าย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ปกครองที่ได้รับการแต่งตั้ง จะต้องปฏิบัติอย่างไร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262351"/>
            <a:ext cx="8814302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บันทึกรายการที่ได้รับแจ้งลงในแบบรายงานประจำวันรับแจ้ง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ชันสูตรพลิกศพตาม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 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ชศ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๑ แล้วรายงานให้ผู้บังคับบัญชาจนถึงปลัดกระทรวงหมาดไทยทราบ ตามแบบ 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ชศ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๒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บันทึกการออกไปชันสูตรพลิกศพลงในแบบ 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ชศ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๓ ท้ายข้อบังคับนี้ (ข้อ ๙ (๑))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779149"/>
            <a:ext cx="881430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๑๗. เมื่อไปถึงสถานที่เกิดเหตุ เจ้าหน้าที่หรือพนักงานฝ่ายปกครองที่ได้รับการแต่งตั้ง จะต้องปฏิบัติอย่างไร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1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186" y="823352"/>
            <a:ext cx="8814302" cy="61247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ก) ตรวจสอบว่า ผู้ร่วมชันสูตรพลิกศพมีครบถ้วนและถูกต้องตามกฎหมายหรือไม่ถ้าไม่เป็นไป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ตามที่กฎหมาย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กำหนดให้ร่วมปรึกษาหารือข้อยุติร่วมกันก่อน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ข) บันทึกภาพผู้ตายตามสภาพที่พบครั้งแรกพร้อมสิ่งของ และสถานที่บริเวณข้างเคียง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หรือร่องรอย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ที่ปรากฏต่างๆ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ค) ตรวจสถานที่เกิดเหตุหรือสภาพแวดล้อมในบริเวณที่พบศพพร้อมสภาพศพและวัตถุสิ่งของต่าง ๆ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ละเอียดและบันทึกลงในแบบการตรวจที่เกิดเหตุ ตามแบบ 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ชศ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๔ ท้ายข้อบังคับนี้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ง) ทำแผนที่ที่เกิดเหตุ ลงในแบบแผนที่ที่เกิดเหตุ ตามแบบ 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ชศ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๕ ท้ายข้อบังคับนี้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จ) ร่วมพิจารณาการทำแผนที่ที่เกิดเหตุกับผู้ชันสูตรพลิกศพอื่น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186" y="823352"/>
            <a:ext cx="8814302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ฉ) ร่วมตรวจสิ่งของ อาวุธ ยานพาหนะ หรือวัตถุอื่นๆ ของคนตายหรือที่พบศพในสถานที่เกิดเหตุ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ช) ร่วมทำบันทึกรายละเอียดแห่งการชันสูตรพลิกศพกับผู้ชันสูตรพลิกศพอื่นๆ เพื่อแสดงเหตุ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และพฤติการณ์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ที่ตาย ผู้ตายคือใคร ตายที่ไหน เมื่อใด ถ้าตายโดยคนทำร้ายให้กล่าวว่าใครเป็น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ผู้กระทำ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ร้ายเท่าที่จะทราบได้ ตามแบบรายงานการชันสูตรพลิกศพของพนักงานสอบสวนให้พิจารณา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ทุกประเด็น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อย่างละเอียดรอบคอบก่อนทำความเห็นร่วม เนื่องจากผู้ที่ทำการชันสูตรพลิกศพ อาจ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ถูกเรียก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เป็นพยานในชั้นการไต่สวนของศาลหรืออาจตกเป็นผู้ต้องหาในคดีอาญาได้เสร็จแล้วให้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สำเนา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รายงานการชันสูตรพลิกศพดังกล่าวรายงานผู้บังคับบัญชา และ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กระทรวงมหาดไทย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(ข้อ ๙ (๒))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1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302" y="805180"/>
            <a:ext cx="882098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๑๘. เมื่อทำการชันสูตรพลิกศพแล้วเสร็จ นอกจากร่วมบันทึกลงในแบบรายงานการชันสูตรพลิกศพ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ของพนักงาน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สอบสวนแล้ว เจ้าหน้าที่หรือพนักงานฝ่ายปกครองที่ได้รับการแต่งตั้ง จะต้องปฏิบัติอย่างไร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837254"/>
            <a:ext cx="881430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ให้บันทึกผลการชันสูตรพลิกศพลงในบันทึกผู้ชันสูตรพลิกศพ ตามแบบ 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ชศ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๖ ท้ายข้อบังคับ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นี้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เพื่อเก็บไว้เป็นหลักฐานและรายงานผลการชันสูตรพลิกศพต่อผู้บังคับบัญชา (ข้อ ๑๐)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99848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302" y="2334359"/>
            <a:ext cx="882098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ให้บันทึกความเห็นแย้งไว้ในบันทึกผู้ชันสูตรพลิกศพตามแบบ 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ชศ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๗ ท้ายข้อบังคับนี้ มอบ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ให้พนักงาน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สอบสวนหนึ่งชุด พร้อมบันทึกให้ทราบว่ามีความเห็นแย้งไว้ในแบบรายงานการ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ชันสูตรพลิก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ศพของพนักงานสอบสวนและรวบรวมรายงานตามข้อ ๑๕ (ข้อ ๑๑)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836712"/>
            <a:ext cx="8814302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๑๙. กรณีที่มีความเห็นไม่ตรงกันและไม่อาจลงชื่อในแบบรายงานการชันสูตรพลิกศพของพนักงานสอบสวนได้ จะต้องปฏิบัติอย่างไร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799" y="2913906"/>
            <a:ext cx="8814302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กรณีนี้ให้ถือปฏิบัติตามข้อบังคับ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มท. ที่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๑/๒๕๐๙ ลงวันที่ ๑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ก.พ.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๒๕๐๙ เรื่อง ระเบียบ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การสอบสวน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คดีอาญาในจังหวัดอื่น นอกจากจังหวัดพระนครและจังหวัดธนบุรีข้อ ๑๓ ด้วย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โดยพนักงาน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ฝ่ายปกครอง ผู้ทำหน้าที่ชันสูตรพลิก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ศพ</a:t>
            </a: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คดี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นั้นแจ้งเตือนให้พนักงานสอบสวน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ผู้รับผิดชอบ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รีบแจ้ง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 ผวจ. หรือ นอ. แล้วแต่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กรณีทราบ เพื่อปฏิบัติตาม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ข้อบังคับ มท.ที่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๑/๒๕๐๙ ลงวันที่ ๑ กุมภาพันธ์ ๒๕๐๙ โดยด่วน </a:t>
            </a:r>
            <a:endPara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๑๒)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908720"/>
            <a:ext cx="881430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๒๐. ในกรณีที่มีการตายเกิดขึ้น โดยการกระทำของเจ้าพนักงานซึ่งอ้างว่าปฏิบัติราชการตามหน้าที่ ซึ่งพนักงานสอบสวนต้องสอบสวนผู้ที่ทำให้ตายเป็นผู้ต้องหานั้น กรณีนี้ต้องปฏิบัติอย่างไร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3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799" y="2420888"/>
            <a:ext cx="8814302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ห้ามมิให้เจ้าพนักงานผู้ทำให้ตายหรือผู้ควบคุมผู้ตายเป็นผู้ชันสูตรพลิกศพและหรือเป็น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พนักงานสอบสวน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คดีนั้น และห้ามมิให้บันทึกคำพยานหลักฐานด้วยตนเอง เว้นแต่บันทึกคำชี้แจง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แสดงรายละเอียด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ที่เกิดขึ้นเพื่อมอบให้ผู้ชันสูตรพลิกศพทราบ (ข้อ ๑๓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908720"/>
            <a:ext cx="8814302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๒๑. กรณีที่เจ้าพนักงานผู้ทำให้ตายหรือผู้ควบคุมผู้ตาย จะเป็นผู้ชันสูตรพลิกศพและหรือเป็นพนักงาน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สอบสวนคดี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นั้น หรือบันทึกคำพยานหลักฐานด้วยตนเอง ได้หรือไม่ 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4782631"/>
            <a:ext cx="8814302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๒๒. เพื่อให้การปฏิบัติหน้าที่การชันสูตรพลิกศพทั้งในจังหวัดอื่นและกรุงเทพมหานคร เป็นไปด้วย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ความเรียบร้อย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ชัดเจน เหมาะสมและต่อเนื่อง จะต้องทำอย่างไร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3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5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908720"/>
            <a:ext cx="8814302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๒๒. เพื่อให้การปฏิบัติหน้าที่การชันสูตรพลิกศพทั้งในจังหวัดอื่นและกรุงเทพมหานคร เป็นไปด้วยความเรียบร้อยชัดเจน เหมาะสมและต่อเนื่อง จะต้องทำอย่างไร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564904"/>
            <a:ext cx="8814302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ให้ผู้บังคับบัญชาแต่งตั้งหรือมอบหมายพนักงานฝ่ายปกครองตามข้อ ๕ แห่ง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ข้อบังคับ มท.ฯ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ปฏิบัติหน้าที่ชันสูตรพลิกศพไว้ให้ชัดเจน โดยทำเป็นหนังสือ ซึ่งจะต้อง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มีรายละเอียด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ให้ทราบว่าใคร ตำแหน่งอะไร สังกัดใด ให้ทำหน้าที่อะไร พื้นที่ใดเวลาใด และ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รายงานการ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ปฏิบัติหน้าที่อย่างไร ทั้งนี้ ให้รวมถึงผู้บังคับบัญชาด้วย (ข้อ ๑๔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  </a:t>
            </a:r>
          </a:p>
        </p:txBody>
      </p:sp>
    </p:spTree>
    <p:extLst>
      <p:ext uri="{BB962C8B-B14F-4D97-AF65-F5344CB8AC3E}">
        <p14:creationId xmlns:p14="http://schemas.microsoft.com/office/powerpoint/2010/main" val="209357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251520" y="836712"/>
            <a:ext cx="8712968" cy="5957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defRPr/>
            </a:pPr>
            <a:r>
              <a:rPr lang="th-TH" sz="28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ค่าตอบแทน</a:t>
            </a:r>
            <a:r>
              <a:rPr lang="th-TH" sz="28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คณะผู้ไกล่เกลี่ยฯ</a:t>
            </a:r>
          </a:p>
          <a:p>
            <a:pPr>
              <a:lnSpc>
                <a:spcPct val="114000"/>
              </a:lnSpc>
              <a:spcBef>
                <a:spcPts val="600"/>
              </a:spcBef>
              <a:defRPr/>
            </a:pPr>
            <a:r>
              <a:rPr lang="th-TH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ประธานคณะผู้ไกล่เกลี่ย ครั้งละ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1,250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บาท 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รวมแล้วไม่เกิน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6,250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บาท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/ข้อพิพาท</a:t>
            </a:r>
          </a:p>
          <a:p>
            <a:pPr>
              <a:lnSpc>
                <a:spcPct val="114000"/>
              </a:lnSpc>
              <a:spcBef>
                <a:spcPts val="600"/>
              </a:spcBef>
              <a:defRPr/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ผู้ไกล่เกลี่ย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ครั้ง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ละ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1,000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บาท รวมแล้ว ไม่เกิน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5,000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บาท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/ข้อพิพาท</a:t>
            </a:r>
          </a:p>
          <a:p>
            <a:pPr>
              <a:lnSpc>
                <a:spcPct val="114000"/>
              </a:lnSpc>
              <a:spcBef>
                <a:spcPts val="600"/>
              </a:spcBef>
              <a:defRPr/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ผู้ไกล่เกลี่ย มีสิทธิได้ค่าเดินทางครั้งละ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200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บาท 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หรือตามที่จ่ายจริงไม่เกิน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500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บาท</a:t>
            </a:r>
            <a:endParaRPr lang="th-TH" sz="2800" b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defRPr/>
            </a:pPr>
            <a:r>
              <a:rPr lang="th-TH" sz="28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หมายเหตุ</a:t>
            </a:r>
            <a:r>
              <a:rPr lang="th-TH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</a:t>
            </a:r>
            <a:endParaRPr lang="th-TH" sz="28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defRPr/>
            </a:pPr>
            <a:r>
              <a:rPr lang="th-TH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 </a:t>
            </a: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- </a:t>
            </a:r>
            <a:r>
              <a:rPr lang="th-TH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ได้เฉพาะในวันทำหน้าที่ไกล่เกลี่ยฯ (เป็นครั้งข้อพิพาทหนึ่งสามารถเบิก</a:t>
            </a: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ได้ ไม่</a:t>
            </a:r>
            <a:r>
              <a:rPr lang="th-TH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เกิน </a:t>
            </a:r>
            <a:r>
              <a:rPr lang="en-US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5</a:t>
            </a: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th-TH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ครั้ง</a:t>
            </a: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)                </a:t>
            </a:r>
          </a:p>
          <a:p>
            <a:pPr>
              <a:lnSpc>
                <a:spcPct val="114000"/>
              </a:lnSpc>
              <a:spcBef>
                <a:spcPts val="600"/>
              </a:spcBef>
              <a:defRPr/>
            </a:pPr>
            <a:r>
              <a:rPr lang="th-TH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 - </a:t>
            </a:r>
            <a:r>
              <a:rPr lang="th-TH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ถึงแม้ไกล่เกลี่ย</a:t>
            </a: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ฯ ไม่</a:t>
            </a:r>
            <a:r>
              <a:rPr lang="th-TH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สำเร็จก็เบิกค่าตอบแทน</a:t>
            </a: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ได้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189161"/>
            <a:ext cx="8712968" cy="57554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3200" b="1" u="sng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ค่าตอบแทนของคณะผู้ไกล่เกลี่ย</a:t>
            </a:r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(ข้อ </a:t>
            </a: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27</a:t>
            </a:r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th-TH" sz="32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799" y="908720"/>
            <a:ext cx="881430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๒๓. การรายงานผลการปฏิบัติหน้าที่ให้กรมการปกครองทราบ จังหวัด อำเภอ จะต้องปฏิบัติอย่างไร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202542"/>
            <a:ext cx="8814302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ให้กิ่งอำเภอ อำเภอและจังหวัดรายงานผลการปฏิบัติหน้าที่ตามลำดับชั้น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 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ปค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ทราบ โดย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ให้ส่งสำเนาคู่ฉบับหรือสำเนาภาพถ่ายบันทึกผู้ชันสูตรพลิกศพ ตามแบบ 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ชศ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๖ หรือบันทึก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ผู้ชันสูตร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พลิกศพ ตามแบบ 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ชศ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๗ ท้ายข้อบังคับนี้ จำนวนหนึ่งฉบับ และสำเนารายงานการ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ชันสูตรพลิก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ศพของพนักงานสอบสวน จำนวนหนึ่งฉบับ (ข้อ ๑๕)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10033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799" y="908720"/>
            <a:ext cx="881430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๒๔. ผู้ทำการชันสูตรพลิกศพ มีสิทธิได้รับค่าตอบแทนหรือค่าป่วยการ ค่าพาหนะเดินทาง และค่าเช่าที่พัก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ตามระเบียบ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ที่กระทรวงยุติธรรมกำหนด โดยความเห็นชอบ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 กระทรวงการคลัง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เป็นจำนวนเงินเท่าใด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839576"/>
            <a:ext cx="8814302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ค่าตอบแทน หรือ ค่าป่วยการ  800 บาท/ครั้ง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2. ค่าพาหนะเดินทาง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3. ค่าเช่าที่พัก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โดยเบิกจ่ายจากส่วนราชการเจ้าสังกัด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 (ข้อ ๑๖)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23632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852936"/>
            <a:ext cx="8784976" cy="37890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ศูนย์ดำรงธรรม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6334"/>
            <a:ext cx="3097212" cy="244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18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302" y="836712"/>
            <a:ext cx="882098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๑. ศูนย์ดำรงธรรมกระทรวงมหาดไทย จัดตั้งเมื่อใด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412776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ตามคำสั่ง มท. ที่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๖๑๒/๒๕๔๕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ลงวันที่ ๑๖ ธันวาคม ๒๕๔๕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306" y="2548061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๒. ประกาศ 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คสช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ฉบับที่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๙๖/๒๕๕๗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ลงวันที่ ๑๘ กรกฎาคม ๒๕๕๗ เรื่อง การจัดตั้งศูนย์ดำรงธรรม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ประกาศใน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ราชกิจจา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นุเบกษา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เมื่อใด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516" y="3985900"/>
            <a:ext cx="882098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วันที่ ๒๓ กรกฎาคม ๒๕๕๗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779149"/>
            <a:ext cx="878277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๓. ประกาศ 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คสช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ฉบับที่ ๙๖/๒๕๕๗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วันที่ ๑๘ กรกฎาคม ๒๕๕๗ เรื่อง การจัดตั้งศูนย์ดำรงธรรม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ผลใช้บังคับ เมื่อใด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5858108"/>
            <a:ext cx="878277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วันที่ ๒๓ กรกฎาคม ๒๕๕๗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799" y="764704"/>
            <a:ext cx="881430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๔. ประกาศ 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คสช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ฉบับที่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96/2557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ลงวันที่ ๑๘ กรกฎาคม ๒๕๕๗ เรื่อง การจัดตั้งศูนย์ดำรงธรรม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วัตถุประสงค์ 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772816"/>
            <a:ext cx="881430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เพื่อเพิ่มประสิทธิภาพการบริหารงานระดับจังหวัด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การปฏิบัติงานของส่วนราชการใน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จังหวัดสามารถ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ให้บริการประชาชนได้อย่างเสมอภาค มีคุณภาพ รวดเร็ว ลดขั้นตอนการ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ปฏิบัติงานและ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ประชาชนได้รับความพึงพอใจ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645024"/>
            <a:ext cx="881430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๕. บทบาท ภารกิจของศูนย์ดำรงธรรมจังหวัด มีอะไรบ้าง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4221088"/>
            <a:ext cx="8814302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ให้จังหวัดจัดตั้งศูนย์ดำรงธรรมขึ้นในจังหวัดเพื่อ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ทำหน้าที่รับเรื่องร้องเรียนร้อง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ทุกข์  ๒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ให้บริการข้อมูล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ข่าวสาร ๓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ให้คำปรึกษา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รับเรื่องปัญหาความต้องการและข้อเสนอแนะของ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ประชาชน ๕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เป็นศูนย์บริการร่วม ตามมาตรา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๓๒แห่ง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พระราชกฤษฎีกาว่าด้วยหลักเกณฑ์และวิธีการ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บริหารจัดการ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บ้านเมืองที่ดี พ.ศ.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๒๕๔๖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4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799" y="764704"/>
            <a:ext cx="881430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๖. มติคณะรัฐมนตรี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ตุลาคม ๒๕๕๙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เรื่อง การจัดตั้งศูนย์ดำรงธรรมอำเภอ มีเนื้อหาสาระว่าอย่างไร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836107"/>
            <a:ext cx="8814302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๑.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 มท. ดำเนินการตามหนังสือ มท. ด่วนที่สุด ที่ มท 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๐๓๐๗.๒/ว๒๔๑๗ ลง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วันที่ 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๒๒ 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สิงหาคม 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๒๕๕๗ 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ต่อไป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แต่เพื่อให้มีการจัดตั้งศูนย์ดำรงธรรมขึ้นในอำเภอเป็นไปตามประกาศ 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คสช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ฉบับ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๙๖/๒๕๕๗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ให้ผู้ว่าราชการจังหวัดออกคำสั่งจัดตั้งศูนย์ดำรงธรรมขึ้นในอำเภอ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กำหนดให้ส่วน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ราชการที่เกี่ยวข้องให้ความร่วมมือ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และช่วยเหลือ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นายอำเภอในการแก้ไขปัญหาความ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เดือดร้อนของ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ประชาชนที่มีสาเหตุจากการร้องเรียนร้อง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ทุกข์</a:t>
            </a: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๒.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 มท. เกลี่ยอัตรากำลังที่มีไปสนับสนุน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การดำเนินการตามข้อ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6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799" y="764704"/>
            <a:ext cx="8814302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๓.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ในการดำเนินการตามข้อ ๑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ให้ผู้ว่าราชการจังหวัดมอบอำนาจตามประกาศ </a:t>
            </a:r>
            <a:r>
              <a:rPr lang="th-TH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คสช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 ๙๖/๒๕๕๗ 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ให้แก่นายอำเภอเพื่อให้ศูนย์ดำรงธรรมที่จัดตั้งขึ้น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สามารถดำเนินการแก้ไข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ปัญหาความ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เดือดร้อนของประชาชนที่มีสาเหตุจากการร้องเรียน ร้องทุกข์ได้อย่างรวดเร็วมี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ประสิทธิภาพและ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ทันต่อสถานการณ์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๔.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เมื่อศูนย์ดำรงธรรมอำเภอตามข้อ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ดำเนินการไประยะหนึ่ง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แล้ว ให้ มท. พิจารณาถึง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ความจำเป็น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เหมาะสมในการคงอยู่ระหว่างศูนย์ดำรงธรรมจังหวัดกับศูนย์ดำรงธรรมอำเภอ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5364499"/>
            <a:ext cx="881430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๗. หนังสือ มท. ด่วนที่สุด ที่ มท ๐๓๐๗.๒/ว๒๔๑๗ ลงวันที่ ๒๒ สิงหาคม ๒๕๕๗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มีเนื้อหาสาระว่าอย่างไร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2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186" y="4059069"/>
            <a:ext cx="8814302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๘. ศูนย์ดำรงธรรมอำเภอ ตามหนังสือ มท. ด่วนที่สุด ที่ มท ๐๓๐๗.๒/ว๒๔๑๗ ลงวันที่ ๒๒ สิงหาคม ๒๕๕๗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โครงสร้าง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186" y="764704"/>
            <a:ext cx="8814302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ให้อำเภอเปลี่ยนชื่อศูนย์อำนวยความเป็นธรรมอำเภอ เป็น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ศูนย์ดำรงธรรมอำเภอ”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และปรับปรุงโครงสร้าง ภารกิจ อำนาจหน้าที่ให้สอดคล้องกับศูนย์ดำรงธรรมจังหวัด โดยเพิ่มเติมประเภทบริการ ได้แก่ งานบริการข้อมูลข่าวสาร การรับเรื่องปัญหาความต้องการและข้อเสนอแนะ และเป็นศูนย์บริการร่วมแบบเบ็ดเสร็จตามความเหมาะสมของสภาพพื้นที่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499229"/>
            <a:ext cx="881430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ประกอบด้วยคณะกรรมการอำนวยการศูนย์ดำรงธรรม และชุดปฏิบัติการประจำตำบล (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ชปต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 ทุกตำบล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0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6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186" y="1827981"/>
            <a:ext cx="8814302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๑) โครงสร้างคณะกรรมการอำนวยการศูนย์ดำรงธรรม มีนายอำเภอเป็นผู้อำนวยการศูนย์ หัวหน้าส่วนราชการทุกหน่วยในอำเภอ ผู้บริหาร 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อปท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ภาคเอกชน เป็นกรรมการตามความเหมาะสม และปลัดอำเภอหัวหน้าฝ่ายอำนวยความเป็นธรรม เป็นกรรมการและเลขานุการ โดยให้เชิญผู้แทนหน่วยทหาร/ กอ.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รมน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ในพื้นที่เป็นที่ปรึกษา ด้วย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186" y="764704"/>
            <a:ext cx="881430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๙. คณะกรรมการอำนวยการศูนย์ดำรงธรรมอำเภอ มีโครงสร้าง อำนาจหน้าที่อย่างไร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653136"/>
            <a:ext cx="8814302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๒) อำนาจหน้าที่ของคณะกรรมการอำนวยการศูนย์ดำรงธรรม 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๑) อำนวยการ กำหนดแนวทางการดำเนินงาน และสั่งการ เพื่อมอบภารกิจให้ชุดปฏิบัติการตำบล (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ชปต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8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6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186" y="900003"/>
            <a:ext cx="8814302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๒) ดำเนินการแก้ไขปัญหาในกรอบอำนาจหน้าที่ เช่น การอำนวยความเป็นธรรม ทางแพ่ง อาญา และปกครอง /การรับเรื่องร้องทุกข์/เบาะแสการกระทำผิดกฎหมาย /ให้คำปรึกษาแนะนำด้านต่าง ๆ ให้บริการข้อมูลข่าวสาร และบริการแบบเบ็ดเสร็จ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(๓) กรณีปัญหามีความซับซ้อนหรือเกินศักยภาพของคณะกรรมการอำนวยการศูนย์ฯ ให้รายงานศูนย์ดำรงธรรมจังหวัดพิจารณาดำเนินการต่อไป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(๔) การ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ติดตามผลการดำเนินงานและแจ้งให้ผู้รับบริการทราบ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0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708920"/>
            <a:ext cx="8784976" cy="23762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การไกล่เกลี่ยทางแพ่ง ตาม</a:t>
            </a:r>
            <a:r>
              <a:rPr lang="th-TH" sz="4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กฎกระทรวงว่าด้วยการไกล่</a:t>
            </a: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เกลี่ยความผิดที่มีโทษทางอาญา </a:t>
            </a:r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พ.ศ. 2553</a:t>
            </a:r>
            <a:endParaRPr kumimoji="1"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6334"/>
            <a:ext cx="3097212" cy="244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87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186" y="1827981"/>
            <a:ext cx="8814302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๑) ชุดปฏิบัติการประจำตำบล (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ชปต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 เป็นหน่วยเคลื่อนที่เร็วของศูนย์ดำรงธรรมอำเภอ โดยมีปลัดอำเภอหรือหัวหน้าส่วนราชการอำเภอหรือข้าราชการที่นายอำเภอเห็นว่าเหมาะสมเป็นหัวหน้าชุด และให้มีข้าราชการที่ทำงานอยู่ในตำบล หมู่บ้าน รวมทั้งกำนัน ผู้ใหญ่บ้าน คณะกรรมการหมู่บ้าน (กม.) ผู้แทน 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อปท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ในพื้นที่ หรืออาสาสมัครภาคประชาชนที่มีจิตอาสาต่างๆ ตลอดจนผู้นำศาสนา เช่น พระ หรืออิหม่าม ที่ประชาชนศรัทธา มาร่วมเป็นกลไกการทำงานให้กับชุดปฏิบัติการประจำตำบล (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ชปต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 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186" y="764704"/>
            <a:ext cx="881430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๑๐. ชุดปฏิบัติการประจำตำบล (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ชปต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 มีโครงสร้าง อำนาจหน้าที่อย่างไร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1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186" y="764704"/>
            <a:ext cx="8814302" cy="61247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๒) อำนาจหน้าที่ของชุดปฏิบัติการประจำตำบล (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ชปต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(๑) ตรวจสอบข้อเท็จจริงของปัญหา ความต้องการ หรือข้อเรียกร้องของประชาชนในตำบล หมู่บ้าน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และดำเนินการ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ไกล่เกลี่ย แก้ไขปัญหา  หรือให้ความช่วยเหลือให้ได้ข้อยุติ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(๒) ทำงานเชิงรุกโดยการสำรวจปัญหา หรือความต้องการของพื้นที่ตำบล หมู่บ้านนั้น ๆ เพื่อเสนอให้ส่วนราชการเข้าไปแก้ไขก่อนเกิดข้อเรียกร้อง/ร้องเรียน หรือปัญหาความขัดแย้ง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(๓) กรณีปัญหามีความซับซ้อนหรือเกินศักยภาพของคณะทำงาน 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ชปต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ให้รายงานคณะทำงานอำนวยการศูนย์ฯ พิจารณาดำเนินการ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ต่อไปติดตาม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ผลการดำเนินงานและแจ้งให้ผู้ร้อง/ ผู้รับบริการ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ทราบปฏิบัติงาน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อื่นๆ ตามที่นายอำเภอหรือคณะกรรมการอำนวยการศูนย์ฯ มอบหมาย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8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3" cy="5445224"/>
          </a:xfr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lnSpc>
                <a:spcPct val="114000"/>
              </a:lnSpc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มาตรา </a:t>
            </a:r>
            <a:r>
              <a:rPr lang="th-TH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61/</a:t>
            </a:r>
            <a:r>
              <a:rPr lang="en-US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(การไกล่เกลี่ยข้อพิพาททา</a:t>
            </a:r>
            <a:r>
              <a:rPr lang="th-TH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งอาญา)</a:t>
            </a: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 กำหนดให้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บรรดาความผิดที่มีโทษทางอาญาที่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เกิดขึ้น</a:t>
            </a:r>
          </a:p>
          <a:p>
            <a:pPr marL="0" indent="0" ea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อำเภอใด และเป็นความผิดอันยอมความได้ และมิใช่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ความผิด</a:t>
            </a:r>
          </a:p>
          <a:p>
            <a:pPr marL="0" indent="0" ea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เกี่ยวกับ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เพศ </a:t>
            </a: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114000"/>
              </a:lnSpc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 เมื่อ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ผู้เสียหายและผู้ถูกกล่าวหายินยอม หรือแสดงความ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จำนง  ให้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นายอำเภอหรือผู้ที่นายอำเภอ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มอบหมายเป็น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ผู้ไกล่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เกลี่ย      หากตก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ลงกันได้ถือว่าคดีอาญาเลิกกัน ทำให้คดีอาญาระงับ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ไป ตาม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ประมวลกฎหมายวิธีพิจารณาความอาญา </a:t>
            </a: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114000"/>
              </a:lnSpc>
              <a:buNone/>
            </a:pP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กฎกระทรวง</a:t>
            </a: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ว่าด้วยการไกล่เกลี่ยความผิดที่มีโทษทางอาญา พ.ศ. </a:t>
            </a:r>
            <a:r>
              <a:rPr lang="en-US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2553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ได้ประกาศในราชกิจจานุเบกษา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และมีผล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บังคับใช้ตั้งแต่วันที่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มกราคม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2554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เป็นต้น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</a:t>
            </a:r>
          </a:p>
          <a:p>
            <a:pPr marL="0" indent="0" eaLnBrk="1" hangingPunct="1">
              <a:lnSpc>
                <a:spcPct val="114000"/>
              </a:lnSpc>
              <a:buNone/>
            </a:pP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(ผู้ทำหน้าที่ไกล่เกลี่ย ไม่มีค่าตอบแทน) </a:t>
            </a:r>
            <a:endParaRPr lang="en-US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95000"/>
              </a:lnSpc>
              <a:buFont typeface="Brush Script MT" pitchFamily="66" charset="0"/>
              <a:buNone/>
            </a:pPr>
            <a:endParaRPr lang="th-TH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ชื่อเรื่อง 1"/>
          <p:cNvSpPr>
            <a:spLocks noGrp="1"/>
          </p:cNvSpPr>
          <p:nvPr>
            <p:ph type="title"/>
          </p:nvPr>
        </p:nvSpPr>
        <p:spPr>
          <a:xfrm>
            <a:off x="144016" y="0"/>
            <a:ext cx="8892480" cy="1268760"/>
          </a:xfr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อำนาจหน้าที่ของอำเภอ</a:t>
            </a:r>
            <a:br>
              <a:rPr lang="th-TH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พ.ร.บ. ระเบียบบริหารราชการแผ่นดิน พ.ศ.2534 </a:t>
            </a:r>
            <a:br>
              <a:rPr lang="th-TH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(แก้ไขฉบับ7)พ.ศ.2550 </a:t>
            </a:r>
            <a:endParaRPr lang="th-TH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ดาว 5 แฉก 13"/>
          <p:cNvSpPr/>
          <p:nvPr/>
        </p:nvSpPr>
        <p:spPr>
          <a:xfrm>
            <a:off x="179512" y="1556792"/>
            <a:ext cx="288032" cy="33833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9475600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2355"/>
            <a:ext cx="8640960" cy="12684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th-TH" sz="36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6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กฎกระทรวงว่าด้วยการไกล่เกลี่ยความผิดที่มีโทษทางอาญา พ.ศ. 2553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2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3600" b="1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251520" y="1412776"/>
            <a:ext cx="8640960" cy="509370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Franklin Gothic Book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anklin Gothic Book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anklin Gothic Book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anklin Gothic Book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anklin Gothic Book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Book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Book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Book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Book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ts val="600"/>
              </a:spcBef>
              <a:buFont typeface="Symbol" pitchFamily="18" charset="2"/>
              <a:buChar char="·"/>
            </a:pPr>
            <a:r>
              <a:rPr lang="th-TH" sz="20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เงื่อนไข/หลักเกณฑ์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- คดีอาญาอันยอมความกันได้ และมิใช่ความผิดเกี่ยวกับเพศ</a:t>
            </a:r>
          </a:p>
          <a:p>
            <a:pPr eaLnBrk="1" hangingPunct="1">
              <a:spcBef>
                <a:spcPts val="600"/>
              </a:spcBef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- ความผิดเกิดขึ้นในเขตอำเภอ</a:t>
            </a:r>
          </a:p>
          <a:p>
            <a:pPr eaLnBrk="1" hangingPunct="1">
              <a:spcBef>
                <a:spcPts val="600"/>
              </a:spcBef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- ผู้เสียหายและผู้ถูกกล่าวหายินยอมหรือแสดงจำนง</a:t>
            </a:r>
          </a:p>
          <a:p>
            <a:pPr eaLnBrk="1" hangingPunct="1">
              <a:spcBef>
                <a:spcPts val="600"/>
              </a:spcBef>
              <a:buFont typeface="Symbol" pitchFamily="18" charset="2"/>
              <a:buChar char="·"/>
            </a:pPr>
            <a:r>
              <a:rPr lang="th-TH" sz="20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ผู้ไกล่เกลี่ย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- นายอำเภอ หรือปลัดอำเภอที่ได้รับมอบหมาย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ts val="600"/>
              </a:spcBef>
              <a:buFont typeface="Symbol" pitchFamily="18" charset="2"/>
              <a:buChar char="·"/>
            </a:pPr>
            <a:r>
              <a:rPr lang="th-TH" sz="20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สถานที่ไกล่เกลี่ย</a:t>
            </a:r>
            <a:r>
              <a:rPr 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 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-</a:t>
            </a:r>
            <a:r>
              <a:rPr 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ปกติ ณ ที่ว่าการอำเภอ 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จำ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เป็นนายอำเภอจะใช้สถานที่ราชการอื่น</a:t>
            </a:r>
            <a:endParaRPr lang="th-TH" sz="2000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>
              <a:spcBef>
                <a:spcPts val="600"/>
              </a:spcBef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</a:t>
            </a:r>
            <a:r>
              <a:rPr lang="th-TH" sz="20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ระยะเวลา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- ไกล่เกลี่ยภายใน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15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วันนับแต่รับข้อพิพาทขยายได้ไม่เกิน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15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วัน เมื่อ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พ้นระยะเวลา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ถ้าไม่สามารถตกลงกันได้ให้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จำหน่ายข้อพิพาทออกจากสารบบการ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ไกล่เกลี่ย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ข้อพิพาทคดีอาญา</a:t>
            </a:r>
          </a:p>
          <a:p>
            <a:pPr eaLnBrk="1" hangingPunct="1">
              <a:spcBef>
                <a:spcPts val="600"/>
              </a:spcBef>
              <a:buFont typeface="Symbol" pitchFamily="18" charset="2"/>
              <a:buChar char="·"/>
            </a:pPr>
            <a:r>
              <a:rPr lang="th-TH" sz="20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ผลของการไกล่เกลี่ย</a:t>
            </a:r>
            <a:r>
              <a:rPr 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-กรณียินยอมคดีอาญาเป็นอันเลิกกันตาม ป.วิอาญา </a:t>
            </a:r>
          </a:p>
          <a:p>
            <a:pPr eaLnBrk="1" hangingPunct="1">
              <a:spcBef>
                <a:spcPts val="600"/>
              </a:spcBef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-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กรณีไม่ยินยอม จำหน่ายข้อพิพาท(อายุความร้องทุกข์ภายใน3เดือน)</a:t>
            </a:r>
          </a:p>
          <a:p>
            <a:pPr eaLnBrk="1" hangingPunct="1">
              <a:spcBef>
                <a:spcPts val="600"/>
              </a:spcBef>
              <a:buFont typeface="Symbol" pitchFamily="18" charset="2"/>
              <a:buChar char="·"/>
            </a:pPr>
            <a:r>
              <a:rPr lang="th-TH" sz="20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ค่าตอบแทน</a:t>
            </a:r>
            <a:r>
              <a:rPr 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endParaRPr lang="th-TH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8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932" y="25758"/>
            <a:ext cx="9091309" cy="760036"/>
          </a:xfrm>
          <a:solidFill>
            <a:srgbClr val="0099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500" b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EucrosiaUPC" pitchFamily="18" charset="-34"/>
              </a:rPr>
              <a:t>กระบวนการไกล่เกลี่ยความผิดที่มีโทษทางอาญา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4520" y="1181621"/>
            <a:ext cx="159035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cs typeface="EucrosiaUPC" pitchFamily="18" charset="-34"/>
              </a:rPr>
              <a:t>นาย  ส้ม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4258" y="1155863"/>
            <a:ext cx="1357322" cy="52322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cs typeface="EucrosiaUPC" pitchFamily="18" charset="-34"/>
              </a:rPr>
              <a:t>นาย  แดง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5699" y="2896133"/>
            <a:ext cx="1500198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cs typeface="EucrosiaUPC" pitchFamily="18" charset="-34"/>
              </a:rPr>
              <a:t>นายอำเภอ/ปลัดอำเภอ</a:t>
            </a:r>
          </a:p>
        </p:txBody>
      </p:sp>
      <p:sp>
        <p:nvSpPr>
          <p:cNvPr id="347148" name="TextBox 9"/>
          <p:cNvSpPr txBox="1">
            <a:spLocks noChangeArrowheads="1"/>
          </p:cNvSpPr>
          <p:nvPr/>
        </p:nvSpPr>
        <p:spPr bwMode="auto">
          <a:xfrm>
            <a:off x="195263" y="1895475"/>
            <a:ext cx="1214437" cy="739775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2000" b="1">
                <a:solidFill>
                  <a:schemeClr val="tx1"/>
                </a:solidFill>
                <a:latin typeface="Calibri" pitchFamily="34" charset="0"/>
                <a:cs typeface="EucrosiaUPC" pitchFamily="18" charset="-34"/>
              </a:rPr>
              <a:t>หนังสือ/วาจา</a:t>
            </a:r>
          </a:p>
          <a:p>
            <a:pPr algn="ctr" eaLnBrk="1" hangingPunct="1"/>
            <a:r>
              <a:rPr lang="th-TH" sz="2000" b="1">
                <a:solidFill>
                  <a:schemeClr val="tx1"/>
                </a:solidFill>
                <a:latin typeface="Calibri" pitchFamily="34" charset="0"/>
                <a:cs typeface="EucrosiaUPC" pitchFamily="18" charset="-34"/>
                <a:hlinkClick r:id="rId2" action="ppaction://hlinksldjump"/>
              </a:rPr>
              <a:t>ข้อ ๔ ว. ๑</a:t>
            </a:r>
            <a:endParaRPr lang="th-TH" sz="2000" b="1">
              <a:solidFill>
                <a:schemeClr val="tx1"/>
              </a:solidFill>
              <a:latin typeface="Calibri" pitchFamily="34" charset="0"/>
              <a:cs typeface="EucrosiaUPC" pitchFamily="18" charset="-34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1320800" y="2270126"/>
            <a:ext cx="1214437" cy="365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ightning Bolt 19"/>
          <p:cNvSpPr/>
          <p:nvPr/>
        </p:nvSpPr>
        <p:spPr>
          <a:xfrm rot="4002282">
            <a:off x="3080545" y="1078706"/>
            <a:ext cx="500062" cy="71437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cxnSp>
        <p:nvCxnSpPr>
          <p:cNvPr id="27" name="Elbow Connector 26"/>
          <p:cNvCxnSpPr/>
          <p:nvPr/>
        </p:nvCxnSpPr>
        <p:spPr>
          <a:xfrm rot="10800000" flipV="1">
            <a:off x="2713038" y="1789113"/>
            <a:ext cx="1571625" cy="1208087"/>
          </a:xfrm>
          <a:prstGeom prst="bentConnector3">
            <a:avLst>
              <a:gd name="adj1" fmla="val -3265"/>
            </a:avLst>
          </a:prstGeom>
          <a:ln w="3810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153" name="TextBox 30"/>
          <p:cNvSpPr txBox="1">
            <a:spLocks noChangeArrowheads="1"/>
          </p:cNvSpPr>
          <p:nvPr/>
        </p:nvSpPr>
        <p:spPr bwMode="auto">
          <a:xfrm>
            <a:off x="3143250" y="2000250"/>
            <a:ext cx="1000125" cy="730250"/>
          </a:xfrm>
          <a:prstGeom prst="rect">
            <a:avLst/>
          </a:prstGeom>
          <a:noFill/>
          <a:ln w="28575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2000" b="1">
                <a:solidFill>
                  <a:schemeClr val="tx1"/>
                </a:solidFill>
                <a:latin typeface="Calibri" pitchFamily="34" charset="0"/>
                <a:cs typeface="EucrosiaUPC" pitchFamily="18" charset="-34"/>
              </a:rPr>
              <a:t>ไม่</a:t>
            </a:r>
          </a:p>
          <a:p>
            <a:pPr algn="ctr" eaLnBrk="1" hangingPunct="1"/>
            <a:r>
              <a:rPr lang="th-TH" sz="2000" b="1">
                <a:solidFill>
                  <a:schemeClr val="tx1"/>
                </a:solidFill>
                <a:latin typeface="Calibri" pitchFamily="34" charset="0"/>
                <a:cs typeface="EucrosiaUPC" pitchFamily="18" charset="-34"/>
                <a:hlinkClick r:id="rId3" action="ppaction://hlinksldjump"/>
              </a:rPr>
              <a:t>ข้อ ๔ ว.๔</a:t>
            </a:r>
            <a:endParaRPr lang="th-TH" sz="2000" b="1">
              <a:solidFill>
                <a:schemeClr val="tx1"/>
              </a:solidFill>
              <a:latin typeface="Calibri" pitchFamily="34" charset="0"/>
              <a:cs typeface="EucrosiaUPC" pitchFamily="18" charset="-34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1660525" y="2289175"/>
            <a:ext cx="1214438" cy="1588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0800000" flipV="1">
            <a:off x="2714625" y="1714500"/>
            <a:ext cx="3143250" cy="2130425"/>
          </a:xfrm>
          <a:prstGeom prst="bentConnector3">
            <a:avLst>
              <a:gd name="adj1" fmla="val 13"/>
            </a:avLst>
          </a:prstGeom>
          <a:ln w="38100">
            <a:solidFill>
              <a:srgbClr val="0099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156" name="TextBox 38"/>
          <p:cNvSpPr txBox="1">
            <a:spLocks noChangeArrowheads="1"/>
          </p:cNvSpPr>
          <p:nvPr/>
        </p:nvSpPr>
        <p:spPr bwMode="auto">
          <a:xfrm>
            <a:off x="4219575" y="3962400"/>
            <a:ext cx="1000125" cy="720725"/>
          </a:xfrm>
          <a:prstGeom prst="rect">
            <a:avLst/>
          </a:prstGeom>
          <a:noFill/>
          <a:ln w="19050">
            <a:solidFill>
              <a:schemeClr val="bg2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2000" b="1">
                <a:solidFill>
                  <a:schemeClr val="tx1"/>
                </a:solidFill>
                <a:latin typeface="Calibri" pitchFamily="34" charset="0"/>
                <a:cs typeface="EucrosiaUPC" pitchFamily="18" charset="-34"/>
              </a:rPr>
              <a:t>ยินยอม</a:t>
            </a:r>
          </a:p>
          <a:p>
            <a:pPr algn="ctr" eaLnBrk="1" hangingPunct="1"/>
            <a:r>
              <a:rPr lang="th-TH" sz="2000" b="1">
                <a:solidFill>
                  <a:schemeClr val="tx1"/>
                </a:solidFill>
                <a:latin typeface="Calibri" pitchFamily="34" charset="0"/>
                <a:cs typeface="EucrosiaUPC" pitchFamily="18" charset="-34"/>
                <a:hlinkClick r:id="rId3" action="ppaction://hlinksldjump"/>
              </a:rPr>
              <a:t>ข้อ ๔ ว.๓</a:t>
            </a:r>
            <a:endParaRPr lang="th-TH" sz="2000" b="1">
              <a:solidFill>
                <a:schemeClr val="tx1"/>
              </a:solidFill>
              <a:latin typeface="Calibri" pitchFamily="34" charset="0"/>
              <a:cs typeface="EucrosiaUPC" pitchFamily="18" charset="-34"/>
            </a:endParaRPr>
          </a:p>
        </p:txBody>
      </p:sp>
      <p:sp>
        <p:nvSpPr>
          <p:cNvPr id="347157" name="TextBox 43"/>
          <p:cNvSpPr txBox="1">
            <a:spLocks noChangeArrowheads="1"/>
          </p:cNvSpPr>
          <p:nvPr/>
        </p:nvSpPr>
        <p:spPr bwMode="auto">
          <a:xfrm>
            <a:off x="520700" y="4862513"/>
            <a:ext cx="2857500" cy="1581150"/>
          </a:xfrm>
          <a:prstGeom prst="rect">
            <a:avLst/>
          </a:prstGeom>
          <a:noFill/>
          <a:ln w="28575">
            <a:solidFill>
              <a:schemeClr val="bg2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2400" b="1">
                <a:solidFill>
                  <a:srgbClr val="000066"/>
                </a:solidFill>
                <a:latin typeface="Calibri" pitchFamily="34" charset="0"/>
                <a:cs typeface="EucrosiaUPC" pitchFamily="18" charset="-34"/>
              </a:rPr>
              <a:t>แจ้งนาย แดง และนาย ส้ม  </a:t>
            </a:r>
            <a:br>
              <a:rPr lang="th-TH" sz="2400" b="1">
                <a:solidFill>
                  <a:srgbClr val="000066"/>
                </a:solidFill>
                <a:latin typeface="Calibri" pitchFamily="34" charset="0"/>
                <a:cs typeface="EucrosiaUPC" pitchFamily="18" charset="-34"/>
              </a:rPr>
            </a:br>
            <a:r>
              <a:rPr lang="th-TH" sz="2400" b="1">
                <a:solidFill>
                  <a:srgbClr val="000066"/>
                </a:solidFill>
                <a:latin typeface="Calibri" pitchFamily="34" charset="0"/>
                <a:cs typeface="EucrosiaUPC" pitchFamily="18" charset="-34"/>
              </a:rPr>
              <a:t>และจัดทำบันทึกการยินยอม</a:t>
            </a:r>
          </a:p>
          <a:p>
            <a:pPr algn="ctr" eaLnBrk="1" hangingPunct="1"/>
            <a:r>
              <a:rPr lang="th-TH" sz="2400" b="1">
                <a:solidFill>
                  <a:srgbClr val="000066"/>
                </a:solidFill>
                <a:latin typeface="Calibri" pitchFamily="34" charset="0"/>
                <a:cs typeface="EucrosiaUPC" pitchFamily="18" charset="-34"/>
              </a:rPr>
              <a:t>ไว้ในสารบบฯ  </a:t>
            </a:r>
          </a:p>
          <a:p>
            <a:pPr algn="ctr" eaLnBrk="1" hangingPunct="1"/>
            <a:r>
              <a:rPr lang="th-TH" sz="2400" b="1">
                <a:solidFill>
                  <a:srgbClr val="000066"/>
                </a:solidFill>
                <a:latin typeface="Calibri" pitchFamily="34" charset="0"/>
                <a:cs typeface="EucrosiaUPC" pitchFamily="18" charset="-34"/>
              </a:rPr>
              <a:t>พร้อมทั้งลงลายมือชื่อ</a:t>
            </a:r>
          </a:p>
        </p:txBody>
      </p:sp>
      <p:cxnSp>
        <p:nvCxnSpPr>
          <p:cNvPr id="46" name="Straight Arrow Connector 45"/>
          <p:cNvCxnSpPr>
            <a:cxnSpLocks noChangeShapeType="1"/>
            <a:endCxn id="347157" idx="0"/>
          </p:cNvCxnSpPr>
          <p:nvPr/>
        </p:nvCxnSpPr>
        <p:spPr bwMode="auto">
          <a:xfrm>
            <a:off x="1941513" y="3925888"/>
            <a:ext cx="7937" cy="922337"/>
          </a:xfrm>
          <a:prstGeom prst="straightConnector1">
            <a:avLst/>
          </a:prstGeom>
          <a:noFill/>
          <a:ln w="38100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7159" name="TextBox 46"/>
          <p:cNvSpPr txBox="1">
            <a:spLocks noChangeArrowheads="1"/>
          </p:cNvSpPr>
          <p:nvPr/>
        </p:nvSpPr>
        <p:spPr bwMode="auto">
          <a:xfrm>
            <a:off x="3895725" y="4992688"/>
            <a:ext cx="4997450" cy="124460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2400" b="1">
                <a:solidFill>
                  <a:schemeClr val="tx1"/>
                </a:solidFill>
                <a:latin typeface="Calibri" pitchFamily="34" charset="0"/>
                <a:cs typeface="EucrosiaUPC" pitchFamily="18" charset="-34"/>
              </a:rPr>
              <a:t>		</a:t>
            </a:r>
            <a:r>
              <a:rPr lang="th-TH" sz="2400" b="1">
                <a:solidFill>
                  <a:srgbClr val="FF0000"/>
                </a:solidFill>
                <a:latin typeface="Calibri" pitchFamily="34" charset="0"/>
                <a:cs typeface="EucrosiaUPC" pitchFamily="18" charset="-34"/>
              </a:rPr>
              <a:t>หมายเหตุ</a:t>
            </a:r>
          </a:p>
          <a:p>
            <a:pPr eaLnBrk="1" hangingPunct="1"/>
            <a:r>
              <a:rPr lang="th-TH" sz="2400" b="1">
                <a:solidFill>
                  <a:schemeClr val="tx1"/>
                </a:solidFill>
                <a:latin typeface="Calibri" pitchFamily="34" charset="0"/>
                <a:cs typeface="EucrosiaUPC" pitchFamily="18" charset="-34"/>
              </a:rPr>
              <a:t>     ๑.  คดีระงับห้ามรับ (</a:t>
            </a:r>
            <a:r>
              <a:rPr lang="th-TH" sz="2400" b="1">
                <a:solidFill>
                  <a:schemeClr val="tx1"/>
                </a:solidFill>
                <a:latin typeface="Calibri" pitchFamily="34" charset="0"/>
                <a:cs typeface="EucrosiaUPC" pitchFamily="18" charset="-34"/>
                <a:hlinkClick r:id="rId4" action="ppaction://hlinksldjump"/>
              </a:rPr>
              <a:t>ข้อ ๕</a:t>
            </a:r>
            <a:r>
              <a:rPr lang="th-TH" sz="2400" b="1">
                <a:solidFill>
                  <a:schemeClr val="tx1"/>
                </a:solidFill>
                <a:latin typeface="Calibri" pitchFamily="34" charset="0"/>
                <a:cs typeface="EucrosiaUPC" pitchFamily="18" charset="-34"/>
              </a:rPr>
              <a:t>)</a:t>
            </a:r>
          </a:p>
          <a:p>
            <a:pPr eaLnBrk="1" hangingPunct="1"/>
            <a:r>
              <a:rPr lang="th-TH" sz="2400" b="1">
                <a:solidFill>
                  <a:schemeClr val="tx1"/>
                </a:solidFill>
                <a:latin typeface="Calibri" pitchFamily="34" charset="0"/>
                <a:cs typeface="EucrosiaUPC" pitchFamily="18" charset="-34"/>
              </a:rPr>
              <a:t>     ๒.  การแสดงความจำนงไม่ใช่คำร้องทุกข์ (</a:t>
            </a:r>
            <a:r>
              <a:rPr lang="th-TH" sz="2400" b="1">
                <a:solidFill>
                  <a:schemeClr val="tx1"/>
                </a:solidFill>
                <a:latin typeface="Calibri" pitchFamily="34" charset="0"/>
                <a:cs typeface="EucrosiaUPC" pitchFamily="18" charset="-34"/>
                <a:hlinkClick r:id="rId4" action="ppaction://hlinksldjump"/>
              </a:rPr>
              <a:t>ข้อ ๖</a:t>
            </a:r>
            <a:r>
              <a:rPr lang="th-TH" sz="2400" b="1">
                <a:solidFill>
                  <a:schemeClr val="tx1"/>
                </a:solidFill>
                <a:latin typeface="Calibri" pitchFamily="34" charset="0"/>
                <a:cs typeface="EucrosiaUPC" pitchFamily="18" charset="-34"/>
              </a:rPr>
              <a:t>)</a:t>
            </a:r>
            <a:endParaRPr lang="th-TH" sz="2400">
              <a:solidFill>
                <a:schemeClr val="tx1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47160" name="TextBox 49"/>
          <p:cNvSpPr txBox="1">
            <a:spLocks noChangeArrowheads="1"/>
          </p:cNvSpPr>
          <p:nvPr/>
        </p:nvSpPr>
        <p:spPr bwMode="auto">
          <a:xfrm>
            <a:off x="6065838" y="1974850"/>
            <a:ext cx="593725" cy="1349375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2000" b="1">
                <a:solidFill>
                  <a:schemeClr val="tx1"/>
                </a:solidFill>
                <a:latin typeface="Calibri" pitchFamily="34" charset="0"/>
                <a:cs typeface="EucrosiaUPC" pitchFamily="18" charset="-34"/>
              </a:rPr>
              <a:t>แจ้ง  </a:t>
            </a:r>
          </a:p>
          <a:p>
            <a:pPr algn="ctr" eaLnBrk="1" hangingPunct="1"/>
            <a:r>
              <a:rPr lang="th-TH" sz="2000" b="1">
                <a:solidFill>
                  <a:schemeClr val="tx1"/>
                </a:solidFill>
                <a:latin typeface="Calibri" pitchFamily="34" charset="0"/>
                <a:cs typeface="EucrosiaUPC" pitchFamily="18" charset="-34"/>
                <a:hlinkClick r:id="" action="ppaction://noaction"/>
              </a:rPr>
              <a:t>ข้อ ๔ </a:t>
            </a:r>
          </a:p>
          <a:p>
            <a:pPr algn="ctr" eaLnBrk="1" hangingPunct="1"/>
            <a:r>
              <a:rPr lang="th-TH" sz="2000" b="1">
                <a:solidFill>
                  <a:schemeClr val="tx1"/>
                </a:solidFill>
                <a:latin typeface="Calibri" pitchFamily="34" charset="0"/>
                <a:cs typeface="EucrosiaUPC" pitchFamily="18" charset="-34"/>
                <a:hlinkClick r:id="" action="ppaction://noaction"/>
              </a:rPr>
              <a:t>ว.๒</a:t>
            </a:r>
            <a:endParaRPr lang="th-TH" sz="2000" b="1">
              <a:solidFill>
                <a:schemeClr val="tx1"/>
              </a:solidFill>
              <a:latin typeface="Calibri" pitchFamily="34" charset="0"/>
              <a:cs typeface="EucrosiaUPC" pitchFamily="18" charset="-34"/>
            </a:endParaRPr>
          </a:p>
        </p:txBody>
      </p:sp>
      <p:sp>
        <p:nvSpPr>
          <p:cNvPr id="19" name="Lightning Bolt 18"/>
          <p:cNvSpPr/>
          <p:nvPr/>
        </p:nvSpPr>
        <p:spPr>
          <a:xfrm rot="20661238">
            <a:off x="3087688" y="1100138"/>
            <a:ext cx="500062" cy="71437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47165" name="Line 29"/>
          <p:cNvSpPr>
            <a:spLocks noChangeShapeType="1"/>
          </p:cNvSpPr>
          <p:nvPr/>
        </p:nvSpPr>
        <p:spPr bwMode="auto">
          <a:xfrm>
            <a:off x="2771775" y="3429000"/>
            <a:ext cx="2376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47166" name="Line 30"/>
          <p:cNvSpPr>
            <a:spLocks noChangeShapeType="1"/>
          </p:cNvSpPr>
          <p:nvPr/>
        </p:nvSpPr>
        <p:spPr bwMode="auto">
          <a:xfrm flipV="1">
            <a:off x="5148263" y="1773238"/>
            <a:ext cx="0" cy="165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39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AutoShape 2"/>
          <p:cNvSpPr>
            <a:spLocks noChangeArrowheads="1"/>
          </p:cNvSpPr>
          <p:nvPr/>
        </p:nvSpPr>
        <p:spPr bwMode="auto">
          <a:xfrm>
            <a:off x="2652713" y="358775"/>
            <a:ext cx="3143250" cy="5492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xtLst/>
        </p:spPr>
        <p:txBody>
          <a:bodyPr wrap="none" lIns="97310" tIns="48655" rIns="97310" bIns="48655" anchor="ctr"/>
          <a:lstStyle/>
          <a:p>
            <a:pPr algn="ctr" defTabSz="973138">
              <a:spcBef>
                <a:spcPts val="0"/>
              </a:spcBef>
            </a:pPr>
            <a:r>
              <a:rPr lang="th-TH" sz="18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ผู้เสียหายหรือผู้ถูกกล่าวหาแจ้งความประสงค์</a:t>
            </a:r>
          </a:p>
          <a:p>
            <a:pPr algn="ctr" defTabSz="973138">
              <a:spcBef>
                <a:spcPts val="0"/>
              </a:spcBef>
            </a:pPr>
            <a:r>
              <a:rPr lang="th-TH" sz="18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ต่อนายอำเภอ</a:t>
            </a:r>
          </a:p>
        </p:txBody>
      </p:sp>
      <p:sp>
        <p:nvSpPr>
          <p:cNvPr id="132099" name="AutoShape 3"/>
          <p:cNvSpPr>
            <a:spLocks noChangeArrowheads="1"/>
          </p:cNvSpPr>
          <p:nvPr/>
        </p:nvSpPr>
        <p:spPr bwMode="auto">
          <a:xfrm>
            <a:off x="3017838" y="1096963"/>
            <a:ext cx="2562225" cy="531812"/>
          </a:xfrm>
          <a:prstGeom prst="diamond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</a:extLst>
        </p:spPr>
        <p:txBody>
          <a:bodyPr wrap="none" lIns="97310" tIns="48655" rIns="97310" bIns="48655" anchor="ctr"/>
          <a:lstStyle/>
          <a:p>
            <a:pPr algn="ctr" defTabSz="973138"/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แจ้งคู่กรณีอีกฝ่ายทราบ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1281113" y="908050"/>
            <a:ext cx="1341437" cy="37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10" tIns="48655" rIns="97310" bIns="48655">
            <a:spAutoFit/>
          </a:bodyPr>
          <a:lstStyle>
            <a:lvl1pPr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800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ไม่ยินยอม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4527550" y="1616075"/>
            <a:ext cx="868363" cy="37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10" tIns="48655" rIns="97310" bIns="48655">
            <a:spAutoFit/>
          </a:bodyPr>
          <a:lstStyle>
            <a:lvl1pPr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th-TH" sz="180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ยินยอม</a:t>
            </a:r>
          </a:p>
        </p:txBody>
      </p:sp>
      <p:sp>
        <p:nvSpPr>
          <p:cNvPr id="132102" name="AutoShape 6"/>
          <p:cNvSpPr>
            <a:spLocks noChangeArrowheads="1"/>
          </p:cNvSpPr>
          <p:nvPr/>
        </p:nvSpPr>
        <p:spPr bwMode="auto">
          <a:xfrm>
            <a:off x="274638" y="1643063"/>
            <a:ext cx="1622425" cy="490537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7310" tIns="48655" rIns="97310" bIns="48655" anchor="ctr"/>
          <a:lstStyle/>
          <a:p>
            <a:pPr defTabSz="973138"/>
            <a:r>
              <a:rPr lang="th-TH" sz="18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- การแจ้งสิ้นผลไป</a:t>
            </a:r>
            <a:br>
              <a:rPr lang="th-TH" sz="18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8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- แจ้งผู้ร้องทราบ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2705100" y="1947863"/>
            <a:ext cx="3090863" cy="749208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7310" tIns="48655" rIns="97310" bIns="48655">
            <a:spAutoFit/>
          </a:bodyPr>
          <a:lstStyle>
            <a:lvl1pPr marL="188913" indent="-188913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35000"/>
              </a:spcBef>
              <a:buFontTx/>
              <a:buChar char="-"/>
            </a:pPr>
            <a:r>
              <a:rPr lang="th-TH" sz="18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ทำการบันทึกการยินยอมไว้ในสารบบ</a:t>
            </a:r>
          </a:p>
          <a:p>
            <a:pPr eaLnBrk="1" hangingPunct="1">
              <a:spcBef>
                <a:spcPct val="35000"/>
              </a:spcBef>
              <a:buFontTx/>
              <a:buChar char="-"/>
            </a:pPr>
            <a:r>
              <a:rPr lang="th-TH" sz="18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ลงลายมือชื่อคู่กรณีทั้งสองฝ่าย</a:t>
            </a: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2700338" y="3716338"/>
            <a:ext cx="3095625" cy="790758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7310" tIns="48655" rIns="97310" bIns="48655">
            <a:spAutoFit/>
          </a:bodyPr>
          <a:lstStyle>
            <a:lvl1pPr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th-TH" sz="18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สอบถามรายละเอียด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th-TH" sz="18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บันทึกรายละเอียดข้อพิพาท</a:t>
            </a: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2700338" y="4581525"/>
            <a:ext cx="3095625" cy="749208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7310" tIns="48655" rIns="97310" bIns="48655">
            <a:spAutoFit/>
          </a:bodyPr>
          <a:lstStyle>
            <a:lvl1pPr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35000"/>
              </a:spcBef>
            </a:pP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การอ่านข้อความที่บันทึกไว้ให้คู่กรณีฟัง</a:t>
            </a:r>
          </a:p>
          <a:p>
            <a:pPr eaLnBrk="1" hangingPunct="1">
              <a:spcBef>
                <a:spcPct val="35000"/>
              </a:spcBef>
            </a:pP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ลงลายมือชื่อไว้เป็นหลักฐาน</a:t>
            </a:r>
          </a:p>
        </p:txBody>
      </p:sp>
      <p:sp>
        <p:nvSpPr>
          <p:cNvPr id="132110" name="AutoShape 14"/>
          <p:cNvSpPr>
            <a:spLocks noChangeArrowheads="1"/>
          </p:cNvSpPr>
          <p:nvPr/>
        </p:nvSpPr>
        <p:spPr bwMode="auto">
          <a:xfrm>
            <a:off x="2987675" y="5437188"/>
            <a:ext cx="2470150" cy="512762"/>
          </a:xfrm>
          <a:prstGeom prst="diamond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</a:extLst>
        </p:spPr>
        <p:txBody>
          <a:bodyPr wrap="none" lIns="97310" tIns="48655" rIns="97310" bIns="48655" anchor="ctr"/>
          <a:lstStyle/>
          <a:p>
            <a:pPr algn="ctr" defTabSz="973138"/>
            <a:r>
              <a:rPr lang="th-TH" sz="18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ผลการไกล่เกลี่ย</a:t>
            </a:r>
          </a:p>
        </p:txBody>
      </p:sp>
      <p:sp>
        <p:nvSpPr>
          <p:cNvPr id="132111" name="Line 15"/>
          <p:cNvSpPr>
            <a:spLocks noChangeShapeType="1"/>
          </p:cNvSpPr>
          <p:nvPr/>
        </p:nvSpPr>
        <p:spPr bwMode="auto">
          <a:xfrm>
            <a:off x="1258888" y="5734050"/>
            <a:ext cx="170973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2112" name="Text Box 16"/>
          <p:cNvSpPr txBox="1">
            <a:spLocks noChangeArrowheads="1"/>
          </p:cNvSpPr>
          <p:nvPr/>
        </p:nvSpPr>
        <p:spPr bwMode="auto">
          <a:xfrm>
            <a:off x="1331913" y="5205413"/>
            <a:ext cx="1223962" cy="37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10" tIns="48655" rIns="97310" bIns="48655">
            <a:spAutoFit/>
          </a:bodyPr>
          <a:lstStyle>
            <a:lvl1pPr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80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ตกลงไม่ได้</a:t>
            </a:r>
          </a:p>
        </p:txBody>
      </p:sp>
      <p:sp>
        <p:nvSpPr>
          <p:cNvPr id="132114" name="Line 18"/>
          <p:cNvSpPr>
            <a:spLocks noChangeShapeType="1"/>
          </p:cNvSpPr>
          <p:nvPr/>
        </p:nvSpPr>
        <p:spPr bwMode="auto">
          <a:xfrm>
            <a:off x="4297363" y="855663"/>
            <a:ext cx="0" cy="269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2120" name="AutoShape 24"/>
          <p:cNvSpPr>
            <a:spLocks noChangeArrowheads="1"/>
          </p:cNvSpPr>
          <p:nvPr/>
        </p:nvSpPr>
        <p:spPr bwMode="auto">
          <a:xfrm>
            <a:off x="457200" y="5978525"/>
            <a:ext cx="1593850" cy="403225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7310" tIns="48655" rIns="97310" bIns="48655" anchor="ctr"/>
          <a:lstStyle/>
          <a:p>
            <a:pPr defTabSz="973138"/>
            <a:r>
              <a:rPr lang="th-TH" sz="18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จำหน่ายข้อพิพาท</a:t>
            </a:r>
          </a:p>
        </p:txBody>
      </p:sp>
      <p:sp>
        <p:nvSpPr>
          <p:cNvPr id="132122" name="Line 26"/>
          <p:cNvSpPr>
            <a:spLocks noChangeShapeType="1"/>
          </p:cNvSpPr>
          <p:nvPr/>
        </p:nvSpPr>
        <p:spPr bwMode="auto">
          <a:xfrm>
            <a:off x="1096963" y="1358900"/>
            <a:ext cx="0" cy="269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2123" name="Text Box 27"/>
          <p:cNvSpPr txBox="1">
            <a:spLocks noChangeArrowheads="1"/>
          </p:cNvSpPr>
          <p:nvPr/>
        </p:nvSpPr>
        <p:spPr bwMode="auto">
          <a:xfrm>
            <a:off x="4859338" y="5733256"/>
            <a:ext cx="865187" cy="37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10" tIns="48655" rIns="97310" bIns="48655">
            <a:spAutoFit/>
          </a:bodyPr>
          <a:lstStyle>
            <a:lvl1pPr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th-TH" sz="18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ตกลงได้</a:t>
            </a:r>
          </a:p>
        </p:txBody>
      </p:sp>
      <p:sp>
        <p:nvSpPr>
          <p:cNvPr id="132124" name="Text Box 28"/>
          <p:cNvSpPr txBox="1">
            <a:spLocks noChangeArrowheads="1"/>
          </p:cNvSpPr>
          <p:nvPr/>
        </p:nvSpPr>
        <p:spPr bwMode="auto">
          <a:xfrm>
            <a:off x="731838" y="-38100"/>
            <a:ext cx="8048625" cy="40011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2000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โครงสร้างการไกล่เกลี่ยความผิดที่มีโทษทางอาญาตามกฎกระทรวง</a:t>
            </a:r>
          </a:p>
        </p:txBody>
      </p:sp>
      <p:sp>
        <p:nvSpPr>
          <p:cNvPr id="132125" name="AutoShape 29"/>
          <p:cNvSpPr>
            <a:spLocks noChangeArrowheads="1"/>
          </p:cNvSpPr>
          <p:nvPr/>
        </p:nvSpPr>
        <p:spPr bwMode="auto">
          <a:xfrm>
            <a:off x="2700338" y="6093296"/>
            <a:ext cx="3095625" cy="7647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defTabSz="973138"/>
            <a:endParaRPr lang="th-TH" sz="180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defTabSz="973138"/>
            <a:r>
              <a:rPr lang="th-TH" sz="18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จัดทำเป็นหนังสือตกลงยินยอม</a:t>
            </a:r>
          </a:p>
          <a:p>
            <a:pPr defTabSz="973138"/>
            <a:r>
              <a:rPr lang="th-TH" sz="18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คู่กรณีปฏิบัติตามข้อตกลงยินยอมแล้ว</a:t>
            </a:r>
            <a:br>
              <a:rPr lang="th-TH" sz="18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8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คดีอาญาเป็นอันเลิกกัน</a:t>
            </a:r>
          </a:p>
          <a:p>
            <a:pPr defTabSz="973138"/>
            <a:endParaRPr lang="th-TH" sz="180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2126" name="Line 30"/>
          <p:cNvSpPr>
            <a:spLocks noChangeShapeType="1"/>
          </p:cNvSpPr>
          <p:nvPr/>
        </p:nvSpPr>
        <p:spPr bwMode="auto">
          <a:xfrm>
            <a:off x="1258888" y="5748338"/>
            <a:ext cx="0" cy="2016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2127" name="Line 31"/>
          <p:cNvSpPr>
            <a:spLocks noChangeShapeType="1"/>
          </p:cNvSpPr>
          <p:nvPr/>
        </p:nvSpPr>
        <p:spPr bwMode="auto">
          <a:xfrm>
            <a:off x="4284663" y="4941888"/>
            <a:ext cx="12700" cy="195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2128" name="Line 32"/>
          <p:cNvSpPr>
            <a:spLocks noChangeShapeType="1"/>
          </p:cNvSpPr>
          <p:nvPr/>
        </p:nvSpPr>
        <p:spPr bwMode="auto">
          <a:xfrm flipH="1">
            <a:off x="1116013" y="1341438"/>
            <a:ext cx="19208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2134" name="Line 38"/>
          <p:cNvSpPr>
            <a:spLocks noChangeShapeType="1"/>
          </p:cNvSpPr>
          <p:nvPr/>
        </p:nvSpPr>
        <p:spPr bwMode="auto">
          <a:xfrm>
            <a:off x="4284663" y="1628775"/>
            <a:ext cx="0" cy="2873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2136" name="Text Box 7"/>
          <p:cNvSpPr txBox="1">
            <a:spLocks noChangeArrowheads="1"/>
          </p:cNvSpPr>
          <p:nvPr/>
        </p:nvSpPr>
        <p:spPr bwMode="auto">
          <a:xfrm>
            <a:off x="2700338" y="2855913"/>
            <a:ext cx="3090862" cy="749208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7310" tIns="48655" rIns="97310" bIns="48655">
            <a:spAutoFit/>
          </a:bodyPr>
          <a:lstStyle>
            <a:lvl1pPr marL="188913" indent="-188913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35000"/>
              </a:spcBef>
              <a:buFontTx/>
              <a:buChar char="-"/>
            </a:pP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รับข้อพิพาทไว้ไกล่เกลี่ย</a:t>
            </a:r>
          </a:p>
          <a:p>
            <a:pPr eaLnBrk="1" hangingPunct="1">
              <a:spcBef>
                <a:spcPct val="35000"/>
              </a:spcBef>
              <a:buFontTx/>
              <a:buChar char="-"/>
            </a:pP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แจ้งคู่กรณีให้ทราบถึงสิทธิของตน</a:t>
            </a:r>
          </a:p>
        </p:txBody>
      </p:sp>
      <p:sp>
        <p:nvSpPr>
          <p:cNvPr id="132138" name="Line 42"/>
          <p:cNvSpPr>
            <a:spLocks noChangeShapeType="1"/>
          </p:cNvSpPr>
          <p:nvPr/>
        </p:nvSpPr>
        <p:spPr bwMode="auto">
          <a:xfrm>
            <a:off x="4211638" y="2636838"/>
            <a:ext cx="0" cy="215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2139" name="Line 43"/>
          <p:cNvSpPr>
            <a:spLocks noChangeShapeType="1"/>
          </p:cNvSpPr>
          <p:nvPr/>
        </p:nvSpPr>
        <p:spPr bwMode="auto">
          <a:xfrm>
            <a:off x="4211638" y="3500438"/>
            <a:ext cx="0" cy="215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2140" name="Line 44"/>
          <p:cNvSpPr>
            <a:spLocks noChangeShapeType="1"/>
          </p:cNvSpPr>
          <p:nvPr/>
        </p:nvSpPr>
        <p:spPr bwMode="auto">
          <a:xfrm>
            <a:off x="4211638" y="4365625"/>
            <a:ext cx="0" cy="215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2141" name="Line 45"/>
          <p:cNvSpPr>
            <a:spLocks noChangeShapeType="1"/>
          </p:cNvSpPr>
          <p:nvPr/>
        </p:nvSpPr>
        <p:spPr bwMode="auto">
          <a:xfrm>
            <a:off x="4211638" y="5229225"/>
            <a:ext cx="0" cy="215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2142" name="Line 46"/>
          <p:cNvSpPr>
            <a:spLocks noChangeShapeType="1"/>
          </p:cNvSpPr>
          <p:nvPr/>
        </p:nvSpPr>
        <p:spPr bwMode="auto">
          <a:xfrm>
            <a:off x="4211638" y="5949950"/>
            <a:ext cx="0" cy="215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1729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708920"/>
            <a:ext cx="8784976" cy="23762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การประนีประนอมข้อพิพาท ตาม</a:t>
            </a:r>
            <a:r>
              <a:rPr lang="th-TH" sz="4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ข้อบังคับกระทรวงมหาดไทยว่าด้วยการปฏิบัติงานประนีประนอมข้อพิพาทของคณะกรรมการหมู่บ้าน พ.ศ. 25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  <a:endParaRPr kumimoji="1"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6334"/>
            <a:ext cx="3097212" cy="244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24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68952" cy="1800200"/>
          </a:xfrm>
          <a:solidFill>
            <a:srgbClr val="00CCFF"/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ข้อบังคับ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กระทรวงมหาดไทย</a:t>
            </a:r>
            <a:b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ว่า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ด้วยการปฏิบัติงานประนีประนอมข้อ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พิพาท</a:t>
            </a:r>
            <a:b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คณะกรรมการหมู่บ้าน พ.ศ. 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2530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132856"/>
            <a:ext cx="8568952" cy="4176464"/>
          </a:xfrm>
          <a:solidFill>
            <a:schemeClr val="bg1">
              <a:lumMod val="85000"/>
            </a:schemeClr>
          </a:solidFill>
          <a:ln>
            <a:solidFill>
              <a:srgbClr val="FF0066"/>
            </a:solidFill>
          </a:ln>
        </p:spPr>
        <p:txBody>
          <a:bodyPr>
            <a:noAutofit/>
          </a:bodyPr>
          <a:lstStyle/>
          <a:p>
            <a:pPr>
              <a:lnSpc>
                <a:spcPct val="125000"/>
              </a:lnSpc>
              <a:buFontTx/>
              <a:buChar char="-"/>
              <a:defRPr/>
            </a:pPr>
            <a:r>
              <a:rPr lang="th-TH" sz="2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หลักเกณฑ์</a:t>
            </a:r>
          </a:p>
          <a:p>
            <a:pPr marL="0" indent="0">
              <a:lnSpc>
                <a:spcPct val="125000"/>
              </a:lnSpc>
              <a:buNone/>
              <a:defRPr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ข้อพิพาททางแพ่ง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หรือข้อพิพาททางอาญา อันเป็นความผิด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อันยอมความกัน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2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คู่กรณีทั้งสองฝ่ายตกลงให้คณะกรรมการหมู่บ้านประนีประนอม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ข้อพิพาท 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</a:p>
          <a:p>
            <a:pPr marL="0" indent="0">
              <a:lnSpc>
                <a:spcPct val="125000"/>
              </a:lnSpc>
              <a:buNone/>
              <a:defRPr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ข้อพิพาทเกิดขึ้น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ในหมู่บ้าน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 คู่กรณีฝ่ายใดฝ่ายหนึ่ง  มีภูมิลำเนาในหมู่บ้าน</a:t>
            </a:r>
          </a:p>
        </p:txBody>
      </p:sp>
    </p:spTree>
    <p:extLst>
      <p:ext uri="{BB962C8B-B14F-4D97-AF65-F5344CB8AC3E}">
        <p14:creationId xmlns:p14="http://schemas.microsoft.com/office/powerpoint/2010/main" val="12564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2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240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2" grpId="0" animBg="1"/>
      <p:bldP spid="74240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132856"/>
            <a:ext cx="8929718" cy="2304256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h-TH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การบรรยายหัวข้อ </a:t>
            </a:r>
            <a:br>
              <a:rPr lang="th-TH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h-TH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“การ</a:t>
            </a:r>
            <a:r>
              <a:rPr lang="th-TH" sz="3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อำนวยความเป็น</a:t>
            </a:r>
            <a:r>
              <a:rPr lang="th-TH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ธรรม    </a:t>
            </a:r>
            <a:br>
              <a:rPr lang="th-TH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h-TH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และ</a:t>
            </a:r>
            <a:r>
              <a:rPr lang="th-TH" sz="3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การไกล่เกลี่ยข้อพิพาทของฝ่าย</a:t>
            </a:r>
            <a:r>
              <a:rPr lang="th-TH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ปกครอง”</a:t>
            </a:r>
            <a:endParaRPr lang="en-US" sz="32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กรม ปค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44624"/>
            <a:ext cx="15240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06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2456446"/>
            <a:ext cx="8568952" cy="4401554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1200"/>
              </a:spcBef>
              <a:defRPr/>
            </a:pPr>
            <a:r>
              <a:rPr lang="th-TH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ผู้ไกล่เกลี่ยประนีประนอม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หมู่บ้าน (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กม.)</a:t>
            </a: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คณะกรรมการหมู่บ้านไม่น้อยกว่า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 ทำหน้าที่ประนีประนอมฯ</a:t>
            </a:r>
          </a:p>
          <a:p>
            <a:pPr>
              <a:spcBef>
                <a:spcPts val="1200"/>
              </a:spcBef>
              <a:defRPr/>
            </a:pPr>
            <a:r>
              <a:rPr lang="th-TH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ผลของการประนีประนอม</a:t>
            </a:r>
          </a:p>
          <a:p>
            <a:pPr>
              <a:spcBef>
                <a:spcPts val="1200"/>
              </a:spcBef>
              <a:buFont typeface="Brush Script MT" pitchFamily="66" charset="0"/>
              <a:buNone/>
              <a:defRPr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- ถ้าตกลงกันได้  ให้จัดทำสัญญาประนีประนอมความขึ้น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ฉบับ คู่พิพาทเก็บ  ไว้คนละฉบับ ผู้ใหญ่บ้านเก็บ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ฉบับ ส่งอำเภอ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ฉบับ</a:t>
            </a:r>
          </a:p>
          <a:p>
            <a:pPr>
              <a:spcBef>
                <a:spcPts val="1200"/>
              </a:spcBef>
              <a:defRPr/>
            </a:pPr>
            <a:r>
              <a:rPr lang="th-TH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ที่ปรึกษา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นายอำเภอ ปลัดอำเภอ ข้าราชการตำรวจยศตั้งแต่ร้อยตำรวจตรีขึ้นไป และพนักงานงานอัยการ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4624"/>
            <a:ext cx="8568952" cy="2376264"/>
          </a:xfrm>
          <a:solidFill>
            <a:srgbClr val="00CCFF"/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ข้อบังคับ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กระทรวงมหาดไทย</a:t>
            </a:r>
            <a:b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ว่า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ด้วยการปฏิบัติงานประนีประนอมข้อ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พิพาท</a:t>
            </a:r>
            <a:b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คณะกรรมการหมู่บ้าน พ.ศ. 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2530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6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AutoShape 2"/>
          <p:cNvSpPr>
            <a:spLocks noChangeArrowheads="1"/>
          </p:cNvSpPr>
          <p:nvPr/>
        </p:nvSpPr>
        <p:spPr bwMode="auto">
          <a:xfrm>
            <a:off x="2051720" y="602183"/>
            <a:ext cx="4367559" cy="5492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xtLst/>
        </p:spPr>
        <p:txBody>
          <a:bodyPr wrap="none" lIns="97310" tIns="48655" rIns="97310" bIns="48655" anchor="ctr"/>
          <a:lstStyle/>
          <a:p>
            <a:pPr algn="ctr" defTabSz="973138">
              <a:spcBef>
                <a:spcPts val="0"/>
              </a:spcBef>
            </a:pPr>
            <a:r>
              <a:rPr lang="th-TH" sz="1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เมื่อมีข้อพิพาทเกิดขึ้น และคู่ความฝ่ายใดฝ่ายหนึ่งความประสงค์ให้</a:t>
            </a:r>
            <a:endParaRPr lang="th-TH" sz="1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defTabSz="973138">
              <a:spcBef>
                <a:spcPts val="0"/>
              </a:spcBef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คณะกรรมการหมู่บ้านประนีประนอมข้อพิพาท</a:t>
            </a:r>
            <a:endParaRPr lang="th-TH" sz="1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1281113" y="2288490"/>
            <a:ext cx="1341437" cy="37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10" tIns="48655" rIns="97310" bIns="48655">
            <a:spAutoFit/>
          </a:bodyPr>
          <a:lstStyle>
            <a:lvl1pPr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800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ไม่ยินยอม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5908104" y="2832251"/>
            <a:ext cx="868363" cy="37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10" tIns="48655" rIns="97310" bIns="48655">
            <a:spAutoFit/>
          </a:bodyPr>
          <a:lstStyle>
            <a:lvl1pPr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8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ยินยอม</a:t>
            </a:r>
          </a:p>
        </p:txBody>
      </p:sp>
      <p:sp>
        <p:nvSpPr>
          <p:cNvPr id="132102" name="AutoShape 6"/>
          <p:cNvSpPr>
            <a:spLocks noChangeArrowheads="1"/>
          </p:cNvSpPr>
          <p:nvPr/>
        </p:nvSpPr>
        <p:spPr bwMode="auto">
          <a:xfrm>
            <a:off x="731838" y="1800200"/>
            <a:ext cx="1165225" cy="490537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7310" tIns="48655" rIns="97310" bIns="48655" anchor="ctr"/>
          <a:lstStyle/>
          <a:p>
            <a:pPr defTabSz="973138"/>
            <a:r>
              <a:rPr lang="th-TH" sz="1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แจ้งผู้ร้องทราบ</a:t>
            </a:r>
            <a:endParaRPr lang="th-TH" sz="1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2674937" y="4032448"/>
            <a:ext cx="3095625" cy="652258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7310" tIns="48655" rIns="97310" bIns="48655">
            <a:spAutoFit/>
          </a:bodyPr>
          <a:lstStyle>
            <a:lvl1pPr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1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คณะกรรมการหมู่บ้าน สอบถาม</a:t>
            </a: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รายละเอียด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บันทึกรายละเอียดข้อพิพาท</a:t>
            </a: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2628503" y="5544616"/>
            <a:ext cx="3095625" cy="749208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7310" tIns="48655" rIns="97310" bIns="48655">
            <a:spAutoFit/>
          </a:bodyPr>
          <a:lstStyle>
            <a:lvl1pPr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35000"/>
              </a:spcBef>
            </a:pP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การอ่านข้อความที่บันทึกไว้ให้คู่กรณีฟัง</a:t>
            </a:r>
          </a:p>
          <a:p>
            <a:pPr eaLnBrk="1" hangingPunct="1">
              <a:spcBef>
                <a:spcPct val="35000"/>
              </a:spcBef>
            </a:pP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ลงลายมือชื่อไว้เป็นหลักฐาน</a:t>
            </a:r>
          </a:p>
        </p:txBody>
      </p:sp>
      <p:sp>
        <p:nvSpPr>
          <p:cNvPr id="132110" name="AutoShape 14"/>
          <p:cNvSpPr>
            <a:spLocks noChangeArrowheads="1"/>
          </p:cNvSpPr>
          <p:nvPr/>
        </p:nvSpPr>
        <p:spPr bwMode="auto">
          <a:xfrm>
            <a:off x="2987675" y="4840287"/>
            <a:ext cx="2470150" cy="512762"/>
          </a:xfrm>
          <a:prstGeom prst="diamond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</a:extLst>
        </p:spPr>
        <p:txBody>
          <a:bodyPr wrap="none" lIns="97310" tIns="48655" rIns="97310" bIns="48655" anchor="ctr"/>
          <a:lstStyle/>
          <a:p>
            <a:pPr algn="ctr" defTabSz="973138"/>
            <a:r>
              <a:rPr lang="th-TH" sz="18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ผลการไกล่เกลี่ย</a:t>
            </a:r>
          </a:p>
        </p:txBody>
      </p:sp>
      <p:sp>
        <p:nvSpPr>
          <p:cNvPr id="132111" name="Line 15"/>
          <p:cNvSpPr>
            <a:spLocks noChangeShapeType="1"/>
          </p:cNvSpPr>
          <p:nvPr/>
        </p:nvSpPr>
        <p:spPr bwMode="auto">
          <a:xfrm>
            <a:off x="1350095" y="5116716"/>
            <a:ext cx="170973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2112" name="Text Box 16"/>
          <p:cNvSpPr txBox="1">
            <a:spLocks noChangeArrowheads="1"/>
          </p:cNvSpPr>
          <p:nvPr/>
        </p:nvSpPr>
        <p:spPr bwMode="auto">
          <a:xfrm>
            <a:off x="1331913" y="4737309"/>
            <a:ext cx="1223962" cy="37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10" tIns="48655" rIns="97310" bIns="48655">
            <a:spAutoFit/>
          </a:bodyPr>
          <a:lstStyle>
            <a:lvl1pPr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80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ตกลงไม่ได้</a:t>
            </a:r>
          </a:p>
        </p:txBody>
      </p:sp>
      <p:sp>
        <p:nvSpPr>
          <p:cNvPr id="132120" name="AutoShape 24"/>
          <p:cNvSpPr>
            <a:spLocks noChangeArrowheads="1"/>
          </p:cNvSpPr>
          <p:nvPr/>
        </p:nvSpPr>
        <p:spPr bwMode="auto">
          <a:xfrm>
            <a:off x="548407" y="5350092"/>
            <a:ext cx="1593850" cy="403225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7310" tIns="48655" rIns="97310" bIns="48655" anchor="ctr"/>
          <a:lstStyle/>
          <a:p>
            <a:pPr defTabSz="973138"/>
            <a:r>
              <a:rPr lang="th-TH" sz="18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จำหน่ายข้อพิพาท</a:t>
            </a:r>
          </a:p>
        </p:txBody>
      </p:sp>
      <p:sp>
        <p:nvSpPr>
          <p:cNvPr id="132122" name="Line 26"/>
          <p:cNvSpPr>
            <a:spLocks noChangeShapeType="1"/>
          </p:cNvSpPr>
          <p:nvPr/>
        </p:nvSpPr>
        <p:spPr bwMode="auto">
          <a:xfrm>
            <a:off x="1096963" y="2723574"/>
            <a:ext cx="0" cy="269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2123" name="Text Box 27"/>
          <p:cNvSpPr txBox="1">
            <a:spLocks noChangeArrowheads="1"/>
          </p:cNvSpPr>
          <p:nvPr/>
        </p:nvSpPr>
        <p:spPr bwMode="auto">
          <a:xfrm>
            <a:off x="4859338" y="5136355"/>
            <a:ext cx="865187" cy="37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10" tIns="48655" rIns="97310" bIns="48655">
            <a:spAutoFit/>
          </a:bodyPr>
          <a:lstStyle>
            <a:lvl1pPr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th-TH" sz="18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ตกลงได้</a:t>
            </a:r>
          </a:p>
        </p:txBody>
      </p:sp>
      <p:sp>
        <p:nvSpPr>
          <p:cNvPr id="132124" name="Text Box 28"/>
          <p:cNvSpPr txBox="1">
            <a:spLocks noChangeArrowheads="1"/>
          </p:cNvSpPr>
          <p:nvPr/>
        </p:nvSpPr>
        <p:spPr bwMode="auto">
          <a:xfrm>
            <a:off x="467544" y="116632"/>
            <a:ext cx="8048625" cy="40011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โครงสร้าง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การประนีประนอมข้อพิพาทของคณะกรรมการหมู่บ้านฯ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2125" name="AutoShape 29"/>
          <p:cNvSpPr>
            <a:spLocks noChangeArrowheads="1"/>
          </p:cNvSpPr>
          <p:nvPr/>
        </p:nvSpPr>
        <p:spPr bwMode="auto">
          <a:xfrm>
            <a:off x="6048375" y="5544616"/>
            <a:ext cx="2628081" cy="7647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defTabSz="973138"/>
            <a:endParaRPr lang="th-TH" sz="1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defTabSz="973138"/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จัดทำเป็นหนังสือตกลงยินยอม</a:t>
            </a:r>
          </a:p>
          <a:p>
            <a:pPr defTabSz="973138"/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คู่กรณีปฏิบัติตามข้อตกลงยินยอมแล้ว</a:t>
            </a:r>
            <a:b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คดีอาญาเป็นอันเลิกกัน</a:t>
            </a:r>
          </a:p>
          <a:p>
            <a:pPr defTabSz="973138"/>
            <a:endParaRPr lang="th-TH" sz="1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2126" name="Line 30"/>
          <p:cNvSpPr>
            <a:spLocks noChangeShapeType="1"/>
          </p:cNvSpPr>
          <p:nvPr/>
        </p:nvSpPr>
        <p:spPr bwMode="auto">
          <a:xfrm>
            <a:off x="1350095" y="5119905"/>
            <a:ext cx="0" cy="2016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2128" name="Line 32"/>
          <p:cNvSpPr>
            <a:spLocks noChangeShapeType="1"/>
          </p:cNvSpPr>
          <p:nvPr/>
        </p:nvSpPr>
        <p:spPr bwMode="auto">
          <a:xfrm flipH="1">
            <a:off x="1116013" y="2732977"/>
            <a:ext cx="19208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2134" name="Line 38"/>
          <p:cNvSpPr>
            <a:spLocks noChangeShapeType="1"/>
          </p:cNvSpPr>
          <p:nvPr/>
        </p:nvSpPr>
        <p:spPr bwMode="auto">
          <a:xfrm>
            <a:off x="4284663" y="1656184"/>
            <a:ext cx="0" cy="2873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2138" name="Line 42"/>
          <p:cNvSpPr>
            <a:spLocks noChangeShapeType="1"/>
          </p:cNvSpPr>
          <p:nvPr/>
        </p:nvSpPr>
        <p:spPr bwMode="auto">
          <a:xfrm>
            <a:off x="4283968" y="2232248"/>
            <a:ext cx="0" cy="215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2139" name="Line 43"/>
          <p:cNvSpPr>
            <a:spLocks noChangeShapeType="1"/>
          </p:cNvSpPr>
          <p:nvPr/>
        </p:nvSpPr>
        <p:spPr bwMode="auto">
          <a:xfrm>
            <a:off x="4211638" y="2952328"/>
            <a:ext cx="0" cy="215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2140" name="Line 44"/>
          <p:cNvSpPr>
            <a:spLocks noChangeShapeType="1"/>
          </p:cNvSpPr>
          <p:nvPr/>
        </p:nvSpPr>
        <p:spPr bwMode="auto">
          <a:xfrm>
            <a:off x="4211638" y="3816424"/>
            <a:ext cx="0" cy="215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2141" name="Line 45"/>
          <p:cNvSpPr>
            <a:spLocks noChangeShapeType="1"/>
          </p:cNvSpPr>
          <p:nvPr/>
        </p:nvSpPr>
        <p:spPr bwMode="auto">
          <a:xfrm>
            <a:off x="4211638" y="4680520"/>
            <a:ext cx="0" cy="215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2142" name="Line 46"/>
          <p:cNvSpPr>
            <a:spLocks noChangeShapeType="1"/>
          </p:cNvSpPr>
          <p:nvPr/>
        </p:nvSpPr>
        <p:spPr bwMode="auto">
          <a:xfrm>
            <a:off x="4211638" y="5328592"/>
            <a:ext cx="0" cy="215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2987824" y="1224136"/>
            <a:ext cx="2664296" cy="4252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xtLst/>
        </p:spPr>
        <p:txBody>
          <a:bodyPr wrap="none" lIns="97310" tIns="48655" rIns="97310" bIns="48655" anchor="ctr"/>
          <a:lstStyle/>
          <a:p>
            <a:pPr algn="ctr" defTabSz="973138">
              <a:spcBef>
                <a:spcPts val="0"/>
              </a:spcBef>
            </a:pPr>
            <a:r>
              <a:rPr lang="th-TH" sz="1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คู่กรณีแจ้งความประสงค์ต่อผู้ใหญ่บ้าน</a:t>
            </a:r>
            <a:endParaRPr lang="th-TH" sz="1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2666206" y="3175978"/>
            <a:ext cx="3090863" cy="652258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7310" tIns="48655" rIns="97310" bIns="48655">
            <a:spAutoFit/>
          </a:bodyPr>
          <a:lstStyle>
            <a:lvl1pPr marL="188913" indent="-188913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ทำการบันทึกการยินยอมไว้ในสารบบ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th-TH" sz="1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ผญบ. แจ้งคณะกรรมการหมู่บ้าน ดำเนินการ</a:t>
            </a:r>
            <a:endParaRPr lang="th-TH" sz="1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AutoShape 2"/>
          <p:cNvSpPr>
            <a:spLocks noChangeArrowheads="1"/>
          </p:cNvSpPr>
          <p:nvPr/>
        </p:nvSpPr>
        <p:spPr bwMode="auto">
          <a:xfrm>
            <a:off x="2700338" y="1872208"/>
            <a:ext cx="3239814" cy="36253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663300"/>
            </a:solidFill>
            <a:round/>
            <a:headEnd/>
            <a:tailEnd/>
          </a:ln>
          <a:extLst/>
        </p:spPr>
        <p:txBody>
          <a:bodyPr wrap="none" lIns="97310" tIns="48655" rIns="97310" bIns="48655" anchor="ctr"/>
          <a:lstStyle/>
          <a:p>
            <a:pPr algn="ctr" defTabSz="973138">
              <a:spcBef>
                <a:spcPts val="0"/>
              </a:spcBef>
            </a:pPr>
            <a:r>
              <a:rPr lang="th-TH" sz="1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ผู้ใหญ่บ้านพิจารณาว่าเป็นไปตามเงื่อนไขหรือไม่</a:t>
            </a:r>
            <a:endParaRPr lang="th-TH" sz="1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285750" y="2991582"/>
            <a:ext cx="1622425" cy="490537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7310" tIns="48655" rIns="97310" bIns="48655" anchor="ctr"/>
          <a:lstStyle/>
          <a:p>
            <a:pPr defTabSz="973138"/>
            <a:r>
              <a:rPr lang="th-TH" sz="18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- การแจ้งสิ้นผลไป</a:t>
            </a:r>
            <a:br>
              <a:rPr lang="th-TH" sz="18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8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- แจ้งผู้ร้องทราบ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375942" y="1496949"/>
            <a:ext cx="1539874" cy="37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310" tIns="48655" rIns="97310" bIns="48655">
            <a:spAutoFit/>
          </a:bodyPr>
          <a:lstStyle>
            <a:lvl1pPr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8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ไม่เป็นไปตามเงื่อนไข</a:t>
            </a:r>
            <a:endParaRPr lang="th-TH" sz="1800" b="1" dirty="0">
              <a:solidFill>
                <a:srgbClr val="FF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H="1" flipV="1">
            <a:off x="1885950" y="2056567"/>
            <a:ext cx="81438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730143" y="2232248"/>
            <a:ext cx="1539874" cy="37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310" tIns="48655" rIns="97310" bIns="48655">
            <a:spAutoFit/>
          </a:bodyPr>
          <a:lstStyle>
            <a:lvl1pPr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defTabSz="973138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8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เป็นไปตามเงื่อนไข</a:t>
            </a:r>
            <a:endParaRPr lang="th-TH" sz="1800" b="1" dirty="0">
              <a:solidFill>
                <a:srgbClr val="FF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2945879" y="2448272"/>
            <a:ext cx="2562225" cy="531812"/>
          </a:xfrm>
          <a:prstGeom prst="diamond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</a:extLst>
        </p:spPr>
        <p:txBody>
          <a:bodyPr wrap="none" lIns="97310" tIns="48655" rIns="97310" bIns="48655" anchor="ctr"/>
          <a:lstStyle/>
          <a:p>
            <a:pPr algn="ctr" defTabSz="973138"/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แจ้งคู่กรณีอีกฝ่ายทราบ</a:t>
            </a:r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>
            <a:off x="5724128" y="5919220"/>
            <a:ext cx="32424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10096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5496" y="44624"/>
            <a:ext cx="9036496" cy="1754326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spc="-6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การจัดตั้ง</a:t>
            </a:r>
            <a:r>
              <a:rPr lang="th-TH" sz="3600" b="1" spc="-6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ศูนย์ดำรงธรรมจังหวัดใน</a:t>
            </a:r>
            <a:r>
              <a:rPr lang="th-TH" sz="3600" b="1" spc="-6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ทุกจังหวัด</a:t>
            </a:r>
            <a:r>
              <a:rPr lang="th-TH" sz="3600" spc="-6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36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ตาม</a:t>
            </a:r>
            <a:r>
              <a:rPr lang="th-TH" sz="3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ประกาศ </a:t>
            </a:r>
            <a:r>
              <a:rPr lang="th-TH" sz="3600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คสช</a:t>
            </a:r>
            <a:r>
              <a:rPr lang="th-TH" sz="3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. ที่ </a:t>
            </a:r>
            <a:r>
              <a:rPr lang="en-US" sz="3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96</a:t>
            </a:r>
            <a:r>
              <a:rPr lang="th-TH" sz="3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3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2557 </a:t>
            </a:r>
            <a:endParaRPr lang="th-TH" sz="3600" b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th-TH" sz="3600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ลว</a:t>
            </a:r>
            <a:r>
              <a:rPr lang="th-TH" sz="3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en-US" sz="3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18</a:t>
            </a:r>
            <a:r>
              <a:rPr lang="th-TH" sz="3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ก.ค. </a:t>
            </a:r>
            <a:r>
              <a:rPr lang="en-US" sz="3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2557</a:t>
            </a:r>
            <a:endParaRPr lang="th-TH" sz="36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ผลการค้นหารูปภาพสำหรับ ภาพศูนย์ดำรงธรรมจังหวั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60849"/>
            <a:ext cx="3168352" cy="243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ผลการค้นหารูปภาพสำหรับ ภาพศูนย์ดำรงธรรมจังหวัดลพบุรี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AutoShape 8" descr="ผลการค้นหารูปภาพสำหรับ ภาพศูนย์ดำรงธรรมจังหวัดลพบุรี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ผลการค้นหารูปภาพสำหรับ ภาพศูนย์ดำรงธรรมจังหวัดลพบุรี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12" descr="ผลการค้นหารูปภาพสำหรับ ภาพศูนย์ดำรงธรรมจังหวัดลพบุรี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4" descr="ผลการค้นหารูปภาพสำหรับ ภาพศูนย์ดำรงธรรมจังหวัดลพบุรี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16" descr="ผลการค้นหารูปภาพสำหรับ ภาพศูนย์ดำรงธรรมจังหวัดลพบุรี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75856" y="1845405"/>
            <a:ext cx="5796136" cy="4832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บทบาทภารกิจของศูนย์ดำรงธรรม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เพื่อทำหน้าที่รับเรื่องร้องเรียน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h-TH" dirty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 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ร้องทุกข์  </a:t>
            </a:r>
          </a:p>
          <a:p>
            <a:pPr lvl="0" eaLnBrk="0" hangingPunct="0">
              <a:buFontTx/>
              <a:buChar char="•"/>
            </a:pPr>
            <a:r>
              <a:rPr lang="th-TH" dirty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ให้บริการ</a:t>
            </a:r>
            <a:r>
              <a:rPr lang="th-TH" dirty="0">
                <a:latin typeface="Tahoma" pitchFamily="34" charset="0"/>
                <a:ea typeface="Calibri" pitchFamily="34" charset="0"/>
                <a:cs typeface="Tahoma" pitchFamily="34" charset="0"/>
              </a:rPr>
              <a:t>ข้อมูลข่าวสาร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ให้คำปรึกษา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รับเรื่องปัญหาความต้องการและ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h-TH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  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ข้อเสนอแนะของประชาชน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เป็นศูนย์บริการร่วม ตามมาตรา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32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h-TH" dirty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แห่งพระราชกฤษฎีกาว่าด้วย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h-TH" dirty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หลักเกณฑ์และวิธีการบริหารจัดการ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h-TH" dirty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บ้านเมืองที่ดี พ.ศ.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2546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654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96623" y="12680"/>
            <a:ext cx="8839873" cy="255454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rPr>
              <a:t>ปรับเปลี่ยน</a:t>
            </a:r>
            <a:r>
              <a:rPr lang="th-TH" sz="4000" b="1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rPr>
              <a:t>ศูนย์อำนวยความเป็นธรรมอำเภอ เป็น</a:t>
            </a:r>
            <a:r>
              <a:rPr lang="th-TH" sz="4000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4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“ศูนย์ดำรงธรรมอำเภอ</a:t>
            </a:r>
            <a:r>
              <a:rPr lang="th-TH" sz="40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” </a:t>
            </a:r>
            <a:r>
              <a:rPr lang="th-TH" sz="40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rPr>
              <a:t>ตาม</a:t>
            </a:r>
            <a:r>
              <a:rPr lang="th-TH" sz="4000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rPr>
              <a:t>หนังสือ </a:t>
            </a:r>
            <a:r>
              <a:rPr lang="th-TH" sz="4000" dirty="0" err="1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rPr>
              <a:t>ปค</a:t>
            </a:r>
            <a:r>
              <a:rPr lang="th-TH" sz="4000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rPr>
              <a:t>. ที่ มท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rPr>
              <a:t>0307.2</a:t>
            </a:r>
            <a:r>
              <a:rPr lang="th-TH" sz="40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th-TH" sz="4000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rPr>
              <a:t>ว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rPr>
              <a:t>2417</a:t>
            </a:r>
            <a:r>
              <a:rPr lang="th-TH" sz="4000" dirty="0" err="1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rPr>
              <a:t>ลว</a:t>
            </a:r>
            <a:r>
              <a:rPr lang="th-TH" sz="40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rPr>
              <a:t>22 </a:t>
            </a:r>
            <a:r>
              <a:rPr lang="th-TH" sz="40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rPr>
              <a:t>สิงหาคม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rPr>
              <a:t> 2557</a:t>
            </a:r>
            <a:endParaRPr lang="th-TH" sz="4000" b="1" dirty="0">
              <a:solidFill>
                <a:schemeClr val="bg1">
                  <a:lumMod val="8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AutoShape 2" descr="ผลการค้นหารูปภาพสำหรับ ภาพศูนย์ดำรงธรรมอำเภอ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AutoShape 4" descr="ผลการค้นหารูปภาพสำหรับ ภาพศูนย์ดำรงธรรมอำเภอ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6" descr="ผลการค้นหารูปภาพสำหรับ ภาพศูนย์ดำรงธรรมอำเภอ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8" descr="ผลการค้นหารูปภาพสำหรับ ภาพศูนย์ดำรงธรรมอำเภอ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0" y="2852936"/>
            <a:ext cx="4098850" cy="245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20480" y="2852936"/>
            <a:ext cx="4716016" cy="35394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rPr>
              <a:t>ให้เพิ่มเติมประเภทบริการ ได้แก่ งานบริการข้อมูลข่าวสาร การรับเรื่องปัญหาความ</a:t>
            </a:r>
            <a:r>
              <a:rPr lang="th-TH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rPr>
              <a:t>ต้องการและ</a:t>
            </a:r>
            <a:r>
              <a:rPr lang="th-TH" b="1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rPr>
              <a:t>ข้อเสนอแนะ และเป็นศูนย์บริการร่วมแบบเบ็ดเสร็จตามความเหมาะสมของสภาพ</a:t>
            </a:r>
            <a:r>
              <a:rPr lang="th-TH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rPr>
              <a:t>พื้นที่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6623" y="6372944"/>
            <a:ext cx="5824264" cy="51244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ศูนย์อำนวยความเป็นธรรมอำเภอ จัดตั้งเมื่อปี พ.ศ. </a:t>
            </a:r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2548</a:t>
            </a:r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160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36513"/>
            <a:ext cx="6624736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ศูนย์</a:t>
            </a:r>
            <a:r>
              <a:rPr lang="th-TH" sz="3200" b="1" dirty="0">
                <a:latin typeface="Tahoma" pitchFamily="34" charset="0"/>
                <a:cs typeface="Tahoma" pitchFamily="34" charset="0"/>
              </a:rPr>
              <a:t>ดำรงธรรม</a:t>
            </a: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อำเภอ (</a:t>
            </a:r>
            <a:r>
              <a:rPr lang="th-TH" sz="3200" b="1" dirty="0" err="1" smtClean="0">
                <a:latin typeface="Tahoma" pitchFamily="34" charset="0"/>
                <a:cs typeface="Tahoma" pitchFamily="34" charset="0"/>
              </a:rPr>
              <a:t>ศดธ.อ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.</a:t>
            </a: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th-TH" sz="3200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947943873"/>
              </p:ext>
            </p:extLst>
          </p:nvPr>
        </p:nvGraphicFramePr>
        <p:xfrm>
          <a:off x="250825" y="620712"/>
          <a:ext cx="4500563" cy="3555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0825" y="4176370"/>
            <a:ext cx="4500563" cy="249299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u="sng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หน้าที่ </a:t>
            </a:r>
            <a:r>
              <a:rPr lang="en-US" sz="1200" b="1" u="sng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342900" indent="-342900" algn="thaiDi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12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อำนวยการ กำหนดแนวทางการดำเนินงาน และสั่งการ เพื่อมอบภารกิจให้ชุดปฏิบัติการตำบล (</a:t>
            </a:r>
            <a:r>
              <a:rPr lang="th-TH" sz="1200" b="1" dirty="0" err="1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ชปต</a:t>
            </a:r>
            <a:r>
              <a:rPr lang="th-TH" sz="12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.)</a:t>
            </a:r>
          </a:p>
          <a:p>
            <a:pPr marL="342900" indent="-342900" algn="thaiDi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12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ดำเนินการแก้ไขปัญหาในกรอบอำนาจหน้าที่ เช่น การอำนวยความเป็นธรรม ทางแพ่ง อาญา และปกครอง /การรับเรื่องร้องทุกข์/เบาะแสการกระทำผิดกฎหมาย /ให้คำปรึกษาแนะนำด้านต่าง ๆ ให้บริการข้อมูลข่าวสาร และบริการแบบเบ็ดเสร็จ</a:t>
            </a:r>
          </a:p>
          <a:p>
            <a:pPr marL="342900" indent="-342900" algn="thaiDi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12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กรณีปัญหามีความซับซ้อนหรือเกินศักยภาพของคณะกรรมการ</a:t>
            </a:r>
            <a:r>
              <a:rPr lang="th-TH" sz="1200" b="1" spc="-50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อำนวยการศูนย์ฯ ให้รายงานศูนย์ดำรงธรรมจังหวัดพิจารณาดำเนินการต่อไป</a:t>
            </a:r>
          </a:p>
          <a:p>
            <a:pPr marL="342900" indent="-342900" algn="thaiDi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12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การติดตามผลการดำเนินงานและแจ้งให้ผู้รับบริการทราบ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th-TH" sz="1200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802143"/>
              </p:ext>
            </p:extLst>
          </p:nvPr>
        </p:nvGraphicFramePr>
        <p:xfrm>
          <a:off x="4860032" y="590395"/>
          <a:ext cx="4211960" cy="612583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916727"/>
                <a:gridCol w="1295233"/>
              </a:tblGrid>
              <a:tr h="335243"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คณะกรรมการอำนวยการศูนย์ดำรงธรรมอำเภอ (</a:t>
                      </a:r>
                      <a:r>
                        <a:rPr lang="th-TH" sz="1200" b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ศดธ.อ</a:t>
                      </a:r>
                      <a:r>
                        <a:rPr lang="en-US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th-TH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600" dirty="0">
                        <a:cs typeface="+mj-cs"/>
                      </a:endParaRPr>
                    </a:p>
                  </a:txBody>
                  <a:tcPr/>
                </a:tc>
              </a:tr>
              <a:tr h="335243">
                <a:tc>
                  <a:txBody>
                    <a:bodyPr/>
                    <a:lstStyle/>
                    <a:p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นายอำเภอ</a:t>
                      </a:r>
                      <a:endParaRPr lang="th-TH" sz="1200" b="1" kern="800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ผู้อำนวยการ</a:t>
                      </a:r>
                      <a:endParaRPr lang="th-TH" sz="1200" b="1" kern="800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หัวหน้าส่วนราชการที่นายอำเภอเห็นว่าเหมาะสม</a:t>
                      </a:r>
                      <a:endParaRPr lang="th-TH" sz="1200" b="1" kern="800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รองผู้อำนวยการ</a:t>
                      </a: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สาธารณสุขอำเภอ</a:t>
                      </a:r>
                      <a:endParaRPr lang="th-TH" sz="1200" b="1" kern="800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กรรมการ</a:t>
                      </a:r>
                      <a:endParaRPr lang="th-TH" sz="1200" b="1" kern="800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เกษตรอำเภอ</a:t>
                      </a:r>
                      <a:endParaRPr lang="th-TH" sz="1200" b="1" kern="800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กรรมการ</a:t>
                      </a:r>
                      <a:endParaRPr lang="th-TH" sz="1200" b="1" kern="800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ผู้อำนวยการเขตพื้นที่การศึกษา</a:t>
                      </a: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กรรมการ</a:t>
                      </a: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ท้องถิ่นอำเภอ</a:t>
                      </a: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กรรมการ</a:t>
                      </a:r>
                      <a:endParaRPr lang="th-TH" sz="1200" b="1" kern="8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พัฒนาการอำเภอ</a:t>
                      </a: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กรรมการ</a:t>
                      </a:r>
                      <a:endParaRPr lang="th-TH" sz="1200" b="1" kern="8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ปศุสัตว์อำเภอ</a:t>
                      </a: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กรรมการ</a:t>
                      </a:r>
                      <a:endParaRPr lang="th-TH" sz="1200" b="1" kern="8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เจ้าพนักงานที่ดินอำเภอ/สาขา</a:t>
                      </a:r>
                      <a:endParaRPr lang="th-TH" sz="1200" b="1" kern="800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กรรมการ</a:t>
                      </a:r>
                      <a:endParaRPr lang="th-TH" sz="1200" b="1" kern="800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ประมงอำเภอ</a:t>
                      </a:r>
                      <a:endParaRPr lang="th-TH" sz="1200" b="1" kern="800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กรรมการ</a:t>
                      </a: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ป่าไม้อำเภอ</a:t>
                      </a:r>
                      <a:endParaRPr lang="th-TH" sz="1200" b="1" kern="800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กรรมการ</a:t>
                      </a: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ผู้แทนโครงการชลประทาน</a:t>
                      </a: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กรรมการ</a:t>
                      </a:r>
                      <a:endParaRPr lang="th-TH" sz="1200" b="1" kern="800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หัวหน้าส่วนราชการอื่น</a:t>
                      </a:r>
                      <a:r>
                        <a:rPr lang="th-TH" sz="1200" b="1" kern="8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ที่เกี่ยวข้อง (ส่วนกลางและหรือผู้บริหารองค์กรปกครองส่วนท้องถิ่น)</a:t>
                      </a:r>
                      <a:endParaRPr lang="th-TH" sz="1200" b="1" kern="8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กรรมการ</a:t>
                      </a:r>
                      <a:endParaRPr lang="th-TH" sz="1200" b="1" kern="800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ภาคเอกชน/ภาคประชาสังคม/</a:t>
                      </a:r>
                      <a:r>
                        <a:rPr lang="en-US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NGO</a:t>
                      </a:r>
                      <a:endParaRPr lang="th-TH" sz="1200" b="1" kern="8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กรรมการ</a:t>
                      </a:r>
                      <a:endParaRPr lang="th-TH" sz="1200" b="1" kern="800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ประธานชมรมกำนัน</a:t>
                      </a:r>
                      <a:r>
                        <a:rPr lang="th-TH" sz="1200" b="1" kern="8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ผู้ใหญ่บ้าน</a:t>
                      </a:r>
                      <a:endParaRPr lang="th-TH" sz="1200" b="1" kern="8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กรรมการ</a:t>
                      </a: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ข้าราชการที่นายอำเภอเห็นว่าเหมาะสม</a:t>
                      </a: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เลขานุการ</a:t>
                      </a:r>
                    </a:p>
                  </a:txBody>
                  <a:tcPr marL="91451" marR="91451" marT="45697" marB="45697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5" name="ลูกศรขวา 4"/>
          <p:cNvSpPr/>
          <p:nvPr/>
        </p:nvSpPr>
        <p:spPr>
          <a:xfrm>
            <a:off x="2339752" y="1628800"/>
            <a:ext cx="360040" cy="216024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8198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410387"/>
              </p:ext>
            </p:extLst>
          </p:nvPr>
        </p:nvGraphicFramePr>
        <p:xfrm>
          <a:off x="107504" y="675582"/>
          <a:ext cx="4966841" cy="606578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744416"/>
                <a:gridCol w="1222425"/>
              </a:tblGrid>
              <a:tr h="335299">
                <a:tc>
                  <a:txBody>
                    <a:bodyPr/>
                    <a:lstStyle/>
                    <a:p>
                      <a:endParaRPr lang="th-TH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335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ปลัดอำเภอ หรือข้าราชการที่ </a:t>
                      </a:r>
                      <a:r>
                        <a:rPr lang="th-TH" sz="1200" b="1" kern="1200" baseline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นอภ.</a:t>
                      </a:r>
                      <a:r>
                        <a:rPr lang="th-TH" sz="1200" b="1" kern="1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เห็นว่าเหมาะสม</a:t>
                      </a:r>
                      <a:endParaRPr lang="th-TH" sz="1200" b="1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39" marR="91439">
                    <a:lnT w="25400" cmpd="sng">
                      <a:noFill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หัวหน้าชุด</a:t>
                      </a:r>
                      <a:endParaRPr lang="th-TH" sz="1200" b="1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39" marR="91439">
                    <a:lnT w="25400" cmpd="sng">
                      <a:noFill/>
                    </a:lnT>
                    <a:solidFill>
                      <a:srgbClr val="7030A0"/>
                    </a:solidFill>
                  </a:tcPr>
                </a:tc>
              </a:tr>
              <a:tr h="335299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ทหารในพื้นที่</a:t>
                      </a:r>
                      <a:endParaRPr lang="th-TH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คณะทำงาน</a:t>
                      </a:r>
                      <a:endParaRPr lang="th-TH" sz="1200" b="1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</a:tr>
              <a:tr h="335299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ตำรวจในพื้นที่</a:t>
                      </a:r>
                      <a:endParaRPr lang="th-TH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คณะทำงาน</a:t>
                      </a: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</a:tr>
              <a:tr h="335299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ผอ.โรงพยาบาลส่งเสริมสุขภาพตำบล</a:t>
                      </a:r>
                      <a:endParaRPr lang="th-TH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คณะทำงาน</a:t>
                      </a: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</a:tr>
              <a:tr h="335299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เกษตรตำบล</a:t>
                      </a:r>
                      <a:endParaRPr lang="th-TH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คณะทำงาน</a:t>
                      </a:r>
                      <a:endParaRPr lang="th-TH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</a:tr>
              <a:tr h="335299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พัฒนากรประจำตำบล</a:t>
                      </a:r>
                      <a:endParaRPr lang="th-TH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คณะทำงาน</a:t>
                      </a:r>
                      <a:endParaRPr lang="th-TH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</a:tr>
              <a:tr h="335299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ข้าราชการส่วนภูมิภาคอื่นๆ</a:t>
                      </a:r>
                      <a:r>
                        <a:rPr lang="th-TH" sz="12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 ที่รับผิดชอบตำบลนั้นๆ</a:t>
                      </a:r>
                      <a:endParaRPr lang="th-TH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คณะทำงาน</a:t>
                      </a: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</a:tr>
              <a:tr h="335299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ผู้อำนวยการโรงเรียนในพื้นที่/ครู </a:t>
                      </a:r>
                      <a:r>
                        <a:rPr lang="th-TH" sz="1200" b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กศน</a:t>
                      </a:r>
                      <a:r>
                        <a:rPr lang="th-TH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./ครู อาจารย์ที่เหมาะสม</a:t>
                      </a:r>
                      <a:endParaRPr lang="th-TH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คณะทำงาน</a:t>
                      </a: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</a:tr>
              <a:tr h="335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ข้าราชการส่วนกลาง และหรือข้าราชการส่วนท้องถิ่น             ที่ทำงาน หรือมีที่ตั้งอยู่ในตำบลนั้นๆ</a:t>
                      </a: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คณะทำงาน</a:t>
                      </a:r>
                      <a:endParaRPr lang="th-TH" sz="1200" b="1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</a:tr>
              <a:tr h="335299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กำนัน ผู้ใหญ่บ้าน</a:t>
                      </a:r>
                      <a:endParaRPr lang="th-TH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คณะทำงาน</a:t>
                      </a:r>
                      <a:endParaRPr lang="th-TH" sz="1200" b="1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</a:tr>
              <a:tr h="335299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ผู้นำทางศาสนา (พุทธ/มุสลิม)</a:t>
                      </a:r>
                      <a:endParaRPr lang="th-TH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คณะทำงาน</a:t>
                      </a:r>
                      <a:endParaRPr lang="th-TH" sz="1200" b="1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</a:tr>
              <a:tr h="335299">
                <a:tc>
                  <a:txBody>
                    <a:bodyPr/>
                    <a:lstStyle/>
                    <a:p>
                      <a:r>
                        <a:rPr lang="th-TH" sz="1200" b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คณะกรรมการหมู่บ้าน </a:t>
                      </a:r>
                      <a:r>
                        <a:rPr lang="th-TH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(กม.)</a:t>
                      </a:r>
                      <a:endParaRPr lang="th-TH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คณะทำงาน</a:t>
                      </a:r>
                      <a:endParaRPr lang="th-TH" sz="1200" b="1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</a:tr>
              <a:tr h="335299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อาสาสมัครภาคประชาชน/ปราชญ์ชาวบ้าน</a:t>
                      </a:r>
                      <a:endParaRPr lang="th-TH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คณะทำงาน</a:t>
                      </a:r>
                      <a:endParaRPr lang="th-TH" sz="1200" b="1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</a:tr>
              <a:tr h="358686">
                <a:tc>
                  <a:txBody>
                    <a:bodyPr/>
                    <a:lstStyle/>
                    <a:p>
                      <a:r>
                        <a:rPr lang="th-TH" sz="1200" b="1" spc="-5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อาสาสมัครของรัฐ เช่น </a:t>
                      </a:r>
                      <a:r>
                        <a:rPr lang="th-TH" sz="1200" b="1" spc="-5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อส.</a:t>
                      </a:r>
                      <a:r>
                        <a:rPr lang="en-US" sz="1200" b="1" spc="-5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200" b="1" spc="-50" baseline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อส</a:t>
                      </a:r>
                      <a:r>
                        <a:rPr lang="th-TH" sz="1200" b="1" spc="-5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ม.</a:t>
                      </a:r>
                      <a:r>
                        <a:rPr lang="en-US" sz="1200" b="1" spc="-5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200" b="1" spc="-5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หมอดิน</a:t>
                      </a:r>
                      <a:r>
                        <a:rPr lang="en-US" sz="1200" b="1" spc="-5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200" b="1" spc="-5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อาสาสมัครพิทักษ์ป่า</a:t>
                      </a:r>
                      <a:endParaRPr lang="th-TH" sz="1200" b="1" spc="-50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คณะทำงาน</a:t>
                      </a:r>
                      <a:endParaRPr lang="th-TH" sz="1200" b="1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</a:tr>
              <a:tr h="335299">
                <a:tc>
                  <a:txBody>
                    <a:bodyPr/>
                    <a:lstStyle/>
                    <a:p>
                      <a:r>
                        <a:rPr lang="th-TH" sz="12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ภาคประชาสังคมอื่นๆ (ถ้ามี)</a:t>
                      </a:r>
                      <a:endParaRPr lang="th-TH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คณะทำงาน</a:t>
                      </a:r>
                      <a:endParaRPr lang="th-TH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</a:tr>
              <a:tr h="335299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ข้าราชการที่ นายอำเภอเห็นว่าเหมาะสม</a:t>
                      </a:r>
                      <a:endParaRPr lang="th-TH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เลขานุการ</a:t>
                      </a:r>
                      <a:endParaRPr lang="th-TH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12" name="สี่เหลี่ยมผืนผ้า 11"/>
          <p:cNvSpPr/>
          <p:nvPr/>
        </p:nvSpPr>
        <p:spPr>
          <a:xfrm>
            <a:off x="4786313" y="811485"/>
            <a:ext cx="4538215" cy="5857875"/>
          </a:xfrm>
          <a:prstGeom prst="verticalScroll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u="sng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ทำ</a:t>
            </a:r>
            <a:r>
              <a:rPr lang="th-TH" sz="1400" b="1" u="sng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หน้าที่ </a:t>
            </a:r>
            <a:r>
              <a:rPr lang="en-US" sz="1400" b="1" u="sng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 algn="thaiDi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1400" b="1" spc="-50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ตรวจสอบข้อเท็จจริงของปัญหา ความต้องการ </a:t>
            </a:r>
            <a:r>
              <a:rPr lang="th-TH" sz="14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หรือข้อเรียกร้องของประชาชนในตำบล </a:t>
            </a:r>
            <a:r>
              <a:rPr lang="th-TH" sz="1400" b="1" spc="-30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หมู่บ้าน และดำเนินการไกล่เกลี่ย แก้ไขปัญหา  </a:t>
            </a:r>
            <a:r>
              <a:rPr lang="th-TH" sz="14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หรือให้ความช่วยเหลือให้ได้ข้อยุติ</a:t>
            </a:r>
            <a:endParaRPr lang="en-US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 algn="thaiDi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14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ทำงานเชิงรุกโดยการสำรวจปัญหา หรือความต้องการของพื้นที่ตำบล หมู่บ้านนั้น ๆ เพื่อเสนอให้ส่วนราชการเข้าไปแก้ไขก่อนเกิด</a:t>
            </a:r>
            <a:r>
              <a:rPr lang="th-TH" sz="1400" b="1" spc="-40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ข้อเรียกร้อง/ร้องเรียน หรือปัญหาความขัดแย้ง</a:t>
            </a:r>
          </a:p>
          <a:p>
            <a:pPr marL="457200" indent="-457200" algn="thaiDi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14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กรณีปัญหามีความซับซ้อนหรือเกินศักยภาพของคณะทำงาน </a:t>
            </a:r>
            <a:r>
              <a:rPr lang="th-TH" sz="1400" b="1" dirty="0" err="1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ชปต.</a:t>
            </a:r>
            <a:r>
              <a:rPr lang="th-TH" sz="14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 ให้รายงานคณะทำงานอำนวยการศูนย์ฯ พิจารณาดำเนินการต่อไป</a:t>
            </a:r>
          </a:p>
          <a:p>
            <a:pPr marL="457200" indent="-457200" algn="thaiDi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14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ติดตามผลการดำเนินงานและแจ้งให้ผู้ร้อง/ ผู้รับบริการทราบ</a:t>
            </a:r>
          </a:p>
          <a:p>
            <a:pPr marL="457200" indent="-457200" algn="thaiDi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14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ปฏิบัติงานอื่นๆ ตามที่นายอำเภอหรือคณะกรรมการอำนวยการศูนย์ฯ มอบหมาย</a:t>
            </a:r>
            <a:endParaRPr lang="en-US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0" y="30163"/>
            <a:ext cx="5786438" cy="58578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 smtClean="0">
                <a:latin typeface="+mn-lt"/>
                <a:cs typeface="+mj-cs"/>
              </a:rPr>
              <a:t> ชุด</a:t>
            </a:r>
            <a:r>
              <a:rPr lang="th-TH" sz="3200" b="1" dirty="0">
                <a:latin typeface="+mn-lt"/>
                <a:cs typeface="+mj-cs"/>
              </a:rPr>
              <a:t>ปฏิบัติการตำบล (</a:t>
            </a:r>
            <a:r>
              <a:rPr lang="th-TH" sz="3200" b="1" dirty="0" err="1">
                <a:latin typeface="+mn-lt"/>
                <a:cs typeface="+mj-cs"/>
              </a:rPr>
              <a:t>ชปต.</a:t>
            </a:r>
            <a:r>
              <a:rPr lang="th-TH" sz="3200" b="1" dirty="0">
                <a:latin typeface="+mn-lt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6488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90500" y="92075"/>
            <a:ext cx="8568952" cy="255454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ปรับเปลี่ยน</a:t>
            </a:r>
            <a:r>
              <a:rPr lang="th-TH" sz="40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ศูนย์อำนวยความเป็น</a:t>
            </a:r>
            <a:r>
              <a:rPr lang="th-TH" sz="40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ธรรมหมู่บ้าน </a:t>
            </a:r>
            <a:r>
              <a:rPr lang="th-TH" sz="40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เป็น</a:t>
            </a:r>
            <a:r>
              <a:rPr lang="th-TH" sz="4000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4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“ศูนย์ดำรง</a:t>
            </a:r>
            <a:r>
              <a:rPr lang="th-TH" sz="40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ธรรมหมู่บ้าน” </a:t>
            </a:r>
          </a:p>
          <a:p>
            <a:r>
              <a:rPr lang="th-TH" sz="4000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ตาม</a:t>
            </a:r>
            <a:r>
              <a:rPr lang="th-TH" sz="4000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หนังสือ </a:t>
            </a:r>
            <a:r>
              <a:rPr lang="th-TH" sz="4000" dirty="0" err="1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ปค</a:t>
            </a:r>
            <a:r>
              <a:rPr lang="th-TH" sz="4000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. ที่ มท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0307.2</a:t>
            </a:r>
            <a:r>
              <a:rPr lang="th-TH" sz="4000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/ว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16684</a:t>
            </a:r>
            <a:r>
              <a:rPr lang="th-TH" sz="4000" dirty="0" err="1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ลว</a:t>
            </a:r>
            <a:r>
              <a:rPr lang="th-TH" sz="4000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24 </a:t>
            </a:r>
            <a:r>
              <a:rPr lang="th-TH" sz="4000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ตุลาคม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 2557</a:t>
            </a:r>
            <a:endParaRPr lang="th-TH" sz="40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AutoShape 2" descr="ผลการค้นหารูปภาพสำหรับ ภาพศูนย์ดำรงธรรมอำเภอ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AutoShape 4" descr="ผลการค้นหารูปภาพสำหรับ ภาพศูนย์ดำรงธรรมอำเภอ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6" descr="ผลการค้นหารูปภาพสำหรับ ภาพศูนย์ดำรงธรรมอำเภอ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8" descr="ผลการค้นหารูปภาพสำหรับ ภาพศูนย์ดำรงธรรมอำเภอ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3290924"/>
            <a:ext cx="3076266" cy="172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5856" y="2708920"/>
            <a:ext cx="5868144" cy="325383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th-TH" sz="20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800" b="1" dirty="0" err="1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ปค</a:t>
            </a:r>
            <a:r>
              <a:rPr lang="th-TH" sz="18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. ได้</a:t>
            </a:r>
            <a:r>
              <a:rPr lang="th-TH" sz="18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ใช้กลยุทธ์ในการทำงานตาม</a:t>
            </a:r>
            <a:r>
              <a:rPr lang="th-TH" sz="1800" b="1" u="sng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ยุทธศาสตร์ประเทศ</a:t>
            </a:r>
            <a:r>
              <a:rPr lang="th-TH" sz="18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โดยใช้องค์กรในระดับพื้นที่คือ จังหวัด อำเภอ ตำบล และหมู่บ้าน ในการขับเคลื่อน</a:t>
            </a:r>
            <a:r>
              <a:rPr lang="th-TH" sz="1800" b="1" u="sng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ภารกิจของรัฐและนโยบายของ</a:t>
            </a:r>
            <a:r>
              <a:rPr lang="th-TH" sz="1800" b="1" u="sng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รัฐบาล </a:t>
            </a:r>
            <a:r>
              <a:rPr lang="th-TH" sz="18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พร้อม</a:t>
            </a:r>
            <a:r>
              <a:rPr lang="th-TH" sz="18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ทั้งบูรณาการกับทุกภาคส่วน</a:t>
            </a:r>
            <a:r>
              <a:rPr lang="th-TH" sz="1800" b="1" u="sng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โดยการนำปัญหาความต้องการของพื้นที่</a:t>
            </a:r>
            <a:r>
              <a:rPr lang="th-TH" sz="18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จากแผนพัฒนาหมู่บ้าน แผนพัฒนาขององค์กรปกครองส่วนท้องถิ่น แผนพัฒนาจังหวัด และแผนพัฒนากลุ่มจังหวัด </a:t>
            </a:r>
            <a:r>
              <a:rPr lang="th-TH" sz="1800" b="1" u="sng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เพื่อให้การดูแลประชาชนตลอดช่วงชีวิตนั้นก็คือการอำนวยความเป็นธรรมให้แก่ประชาชน หรือ การบำบัดทุกข์ บำรุงสุขให้แก่</a:t>
            </a:r>
            <a:r>
              <a:rPr lang="th-TH" sz="1800" b="1" u="sng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ประชาชนในระดับหมู่บ้าน</a:t>
            </a:r>
            <a:endParaRPr lang="th-TH" sz="18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0501" y="6215714"/>
            <a:ext cx="6624736" cy="51244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ศูนย์อำนวยความเป็นธรรมหมู่บ้าน มีการจัดตั้งเมื่อ ปี พ.ศ. </a:t>
            </a:r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2556</a:t>
            </a:r>
            <a:endParaRPr lang="en-US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33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16" y="-27384"/>
            <a:ext cx="8820472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มติ ครม. เมื่อ </a:t>
            </a: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 </a:t>
            </a: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ตุลาคม </a:t>
            </a: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2559 </a:t>
            </a:r>
            <a:endParaRPr lang="th-TH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เรื่อง การจัดตั้งศูนย์ดำรงธรรมอำเภอ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413" y="1253073"/>
            <a:ext cx="8820472" cy="54467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มท. ดำเนินการตามหนังสือ มท. ด่วนที่สุด ที่ มท </a:t>
            </a: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4000"/>
              </a:lnSpc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0307.2/ว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2417 ลง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วันที่  22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สิงหาคม 2557 ต่อไป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4000"/>
              </a:lnSpc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 ผวจ. ออก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คำสั่งจัดตั้งศูนย์ดำรงธรรมขึ้นในอำเภอ 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4000"/>
              </a:lnSpc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ให้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ส่วนราชการที่เกี่ยวข้องให้ความร่วมมือและ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ช่วยเหลือ</a:t>
            </a:r>
          </a:p>
          <a:p>
            <a:pPr>
              <a:lnSpc>
                <a:spcPct val="114000"/>
              </a:lnSpc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นายอำเภอ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ในการแก้ไขปัญหาความเดือดร้อนของประชาชน 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4000"/>
              </a:lnSpc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ที่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มีสาเหตุจากการร้องเรียน ร้อง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ทุกข์</a:t>
            </a:r>
          </a:p>
          <a:p>
            <a:pPr>
              <a:lnSpc>
                <a:spcPct val="114000"/>
              </a:lnSpc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 มท. เกลี่ย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อัตรากำลังที่มีไป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สนับสนุนศูนย์ดำรง</a:t>
            </a:r>
          </a:p>
          <a:p>
            <a:pPr>
              <a:lnSpc>
                <a:spcPct val="114000"/>
              </a:lnSpc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ธรรมอำเภอ</a:t>
            </a:r>
          </a:p>
          <a:p>
            <a:pPr>
              <a:lnSpc>
                <a:spcPct val="114000"/>
              </a:lnSpc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 ผวจ. มอบอำนาจให้แก่นายอำเภอ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4000"/>
              </a:lnSpc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มท.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พิจารณาถึงความจำเป็นเหมาะสมในการ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คงอยู่ระหว่างศูนย์ดำรงธรรมจังหวัดกับศูนย์ดำรงธรรม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อำเภอ 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6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82921" y="212447"/>
            <a:ext cx="8855223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การสนับสนุน</a:t>
            </a: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งบประมาณให้</a:t>
            </a:r>
          </a:p>
          <a:p>
            <a:pPr lvl="0" algn="ctr"/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ศูนย์</a:t>
            </a:r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ดำรงธรรม</a:t>
            </a: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อำเภอ</a:t>
            </a:r>
            <a:endParaRPr lang="th-TH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9511" y="1600324"/>
            <a:ext cx="8858633" cy="46567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kumimoji="0" lang="th-TH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ปค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ได้โอนจัดสรรงบประมาณ ให้กับผู้ปฏิบัติงานศูนย์ดำรงธรรมอำเภอ และชุดปฏิบัติการตำบล (ชปต.) ระหว่าง เดือนมกราคม – กันยายน</a:t>
            </a:r>
            <a:r>
              <a:rPr kumimoji="0" lang="th-TH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2559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มาตั้งจ่าย ณ ที่ทำการปกครองจังหวัด 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เป็นค่าตอบแทน ค่าเบี้ยเลี้ยง และค่าพาหนะ สามารถถัวจ่ายได้ โดยจัดสรรตามขนาดพื้นที่ ดังนี้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-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อำเภอขนาดใหญ่ (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ตำบลขึ้นไป) อำเภอละ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0,000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บาท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-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อำเภอขนาดกลาง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ตำบล) อำเภอละ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0,000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บาท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-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อำเภอขนาดเล็ก (ไม่เกิน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ตำบล) อำเภอละ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0,000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บาท</a:t>
            </a: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การรายงานผลการเบิกจ่ายให้ </a:t>
            </a:r>
            <a:r>
              <a:rPr kumimoji="0" lang="th-TH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ปค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ทราบทุกเดือนตามแบบที่กำหนด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142123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708920"/>
            <a:ext cx="8784976" cy="39604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ชันสูตรพลิกศพ                          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ตามข้อบังคับ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กระทรวงมหาดไทย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ว่า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ด้วยระเบียบการปฏิบัติ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หน้าที่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ชันสูตร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พลิกศพของ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พนักงาน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ฝ่าย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ปกครอง พ.ศ.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2543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แก้ไข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เพิ่มเติม (ฉบับที่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 พ.ศ.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2545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6334"/>
            <a:ext cx="3097212" cy="244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331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4016" y="216025"/>
            <a:ext cx="8820472" cy="1196751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การไกล่เกลี่ยประนอมข้อพิพาท</a:t>
            </a:r>
            <a:endParaRPr lang="th-TH" sz="3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4016" y="1772816"/>
            <a:ext cx="8820472" cy="4176464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9525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000" b="1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การไกล่เกลี่ยหรือจัดให้มีการไกล่เกลี่ยประนอมข้อพิพาท </a:t>
            </a: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ตาม</a:t>
            </a:r>
            <a:endParaRPr lang="th-TH" sz="2000" b="1" u="sng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marL="9525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พ.ร.บ. ระเบียบบริหารราชการแผ่นดิน (ฉบับที่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7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) พ.ศ.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2550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(ม.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61/1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ม.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61/2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และ ม.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61/3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723900" indent="-723900" eaLnBrk="1" hangingPunct="1">
              <a:spcBef>
                <a:spcPts val="600"/>
              </a:spcBef>
              <a:buNone/>
              <a:defRPr/>
            </a:pP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1.1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กฎกระทรวง ว่าด้วยการไกล่เกลี่ยและประนอมข้อพิพาททางแพ่ง พ.ศ. 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2553</a:t>
            </a:r>
            <a:endParaRPr lang="th-TH" sz="20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marL="723900" indent="-723900" eaLnBrk="1" hangingPunct="1">
              <a:lnSpc>
                <a:spcPct val="120000"/>
              </a:lnSpc>
              <a:spcBef>
                <a:spcPts val="1200"/>
              </a:spcBef>
              <a:buNone/>
              <a:defRPr/>
            </a:pP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1.2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กฎกระทรวง ว่าด้วยการไกล่เกลี่ยความผิดที่มีโทษทางอาญา  พ.ศ.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2553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         </a:t>
            </a:r>
          </a:p>
          <a:p>
            <a:pPr marL="355600" indent="-355600" eaLnBrk="1" hangingPunct="1">
              <a:lnSpc>
                <a:spcPct val="120000"/>
              </a:lnSpc>
              <a:spcBef>
                <a:spcPts val="1200"/>
              </a:spcBef>
              <a:buNone/>
              <a:defRPr/>
            </a:pP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ข้อบังคับกระทรวงมหาดไทยว่าด้วยการปฏิบัติในการประนีประนอมข้อพิพาทของคณะกรรมการหมู่บ้าน พ.ศ.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2530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7" name="ดาว 5 แฉก 6"/>
          <p:cNvSpPr/>
          <p:nvPr/>
        </p:nvSpPr>
        <p:spPr>
          <a:xfrm>
            <a:off x="35496" y="1290464"/>
            <a:ext cx="288032" cy="33833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4043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4" y="1340470"/>
            <a:ext cx="8856984" cy="55175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ตายโดยผิด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ธรรมชาติ มี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ประการ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1</a:t>
            </a:r>
            <a:r>
              <a:rPr lang="th-TH" sz="2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ฆ่าตัวตาย  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th-TH" sz="2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2. ถูกผู้อื่นทำให้ตาย</a:t>
            </a:r>
            <a:r>
              <a:rPr lang="en-US" sz="2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th-TH" sz="2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3. ถูกสัตว์ทำร้ายตาย 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th-TH" sz="2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4. อุบัติเหตุ     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th-TH" sz="2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5. มิปรากฏ</a:t>
            </a: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เหตุ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ผู้ทำหน้าที่ชันสูตรพลิกศพ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พนักงานสอบสวน + แพทย์</a:t>
            </a:r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7504" y="114201"/>
            <a:ext cx="8856984" cy="9385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กรณีการตายโดยผิดธรรมชาติ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8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4" y="1340470"/>
            <a:ext cx="8856984" cy="51848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ตายโดยผิด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ธรรมชาติ ในกรณี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	1. โดย</a:t>
            </a:r>
            <a:r>
              <a:rPr lang="th-TH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การกระทำ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ของเจ้าพนักงานซึ่งอ้างว่าปฏิบัติราชการตามหน้าที่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	2. ตายในระหว่าง</a:t>
            </a:r>
            <a:r>
              <a:rPr lang="th-TH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อยู่ในความควบคุม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ของเจ้าพนักงานซึ่งอ้างว่าปฏิบัติราชการตามหน้าที่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25000"/>
              </a:lnSpc>
              <a:buFontTx/>
              <a:buNone/>
            </a:pP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ผู้ทำหน้าที่ชันสูตรพลิกศพ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พนักงานสอบสวน + แพทย์</a:t>
            </a:r>
            <a:r>
              <a:rPr lang="th-TH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th-TH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อัยการ + ปกครอง</a:t>
            </a:r>
            <a:r>
              <a:rPr lang="th-TH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8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7504" y="42193"/>
            <a:ext cx="8856984" cy="12076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การชันสูตรศพ                           </a:t>
            </a:r>
          </a:p>
          <a:p>
            <a:pPr eaLnBrk="1" hangingPunct="1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กรณีการตายโดยผิดธรรมชาติ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04" y="2060848"/>
            <a:ext cx="8856984" cy="4176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eaLnBrk="1" hangingPunct="1">
              <a:lnSpc>
                <a:spcPct val="125000"/>
              </a:lnSpc>
              <a:buFontTx/>
              <a:buNone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1. พนักงานฝ่ายปกครองตำแหน่ง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ปลัดอำเภอ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หรือเทียบเท่าขึ้นไป</a:t>
            </a:r>
          </a:p>
          <a:p>
            <a:pPr marL="0" eaLnBrk="1" hangingPunct="1">
              <a:lnSpc>
                <a:spcPct val="125000"/>
              </a:lnSpc>
              <a:buFontTx/>
              <a:buNone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2.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ปลัดอำเภอตั้งแต่ระดับ 3-7 ทุกระดับ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ปลัดอำเภอผู้เป็นหัวหน้าประจำกิ่งอำเภอ นายอำเภอ ป้องกันจังหวัด จ่าจังหวัด ปลัดจังหวัด รองผู้ว่าราชการจังหวัด และผู้ว่าราชการจังหวัด </a:t>
            </a:r>
          </a:p>
          <a:p>
            <a:pPr marL="0" eaLnBrk="1" hangingPunct="1">
              <a:lnSpc>
                <a:spcPct val="125000"/>
              </a:lnSpc>
              <a:buFontTx/>
              <a:buNone/>
            </a:pP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3.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แห่งท้องที่ที่ศพนั้นอยู่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 ไม่ใช่ท้องที่ที่ตาย )</a:t>
            </a:r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504" y="42193"/>
            <a:ext cx="8856984" cy="12076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การชันสูตรศพ                           </a:t>
            </a:r>
          </a:p>
          <a:p>
            <a:pPr eaLnBrk="1" hangingPunct="1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กรณีการตายโดยผิดธรรมชาติ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7504" y="1340768"/>
            <a:ext cx="8856984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กระบวนการเข้าร่วมตรวจศพ (ใคร - ใน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ต่างจังหวัด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4" y="2060550"/>
            <a:ext cx="8856984" cy="41047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ปค.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เจ้าพนักงานปกครอง นิติกร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หัวหน้างาน หัวหน้ากลุ่ม หัวหน้าฝ่าย ผู้อำนวยการส่วน ผู้อำนวยการกอง ผู้อำนวยการสำนัก ผู้ตรวจราชการกรมการปกครอง รองอธิบดีกรมการปกครอง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อธิบดีกรมการปกครอง </a:t>
            </a:r>
          </a:p>
          <a:p>
            <a:pPr eaLnBrk="1" hangingPunct="1">
              <a:lnSpc>
                <a:spcPct val="125000"/>
              </a:lnSpc>
            </a:pP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สป.มท. 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ผู้ช่วยปลัดกระทรวงมหาดไทย ผู้ตรวจราชการกระทรวงมหาดไทย รอง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ปลัดกระทรวง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มหาดไทย </a:t>
            </a:r>
            <a:r>
              <a:rPr lang="th-TH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ปลัดกระทรวงมหาดไทย </a:t>
            </a:r>
            <a:endParaRPr lang="en-US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7504" y="42193"/>
            <a:ext cx="8856984" cy="12076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การชันสูตรศพ                           </a:t>
            </a:r>
          </a:p>
          <a:p>
            <a:pPr eaLnBrk="1" hangingPunct="1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กรณีการตายโดยผิดธรรมชาติ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7504" y="1340768"/>
            <a:ext cx="8856984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กระบวนการเข้าร่วมตรวจศพ (ใคร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ในพื้นที่ กทม.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6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7504" y="1340768"/>
            <a:ext cx="8856984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ขั้นตอนการปฏิบัติหน้าที่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04" y="2060848"/>
            <a:ext cx="8856984" cy="33123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รับแจ้งจากพนักงานสอบสวนแห่งท้องที่ที่ศพนั้นอยู่</a:t>
            </a:r>
          </a:p>
          <a:p>
            <a:pPr eaLnBrk="1" hangingPunct="1">
              <a:lnSpc>
                <a:spcPct val="125000"/>
              </a:lnSpc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บันทึกการรับแจ้งลงแบบ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ชศ.1</a:t>
            </a:r>
          </a:p>
          <a:p>
            <a:pPr eaLnBrk="1" hangingPunct="1">
              <a:lnSpc>
                <a:spcPct val="125000"/>
              </a:lnSpc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รายงานเหตุเบื้องต้นให้ผู้บังคับบัญชา ตามแบบ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ชศ.2</a:t>
            </a:r>
          </a:p>
          <a:p>
            <a:pPr eaLnBrk="1" hangingPunct="1">
              <a:lnSpc>
                <a:spcPct val="125000"/>
              </a:lnSpc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บันทึกการออกไปชันสูตรพลิกศพตามแบบ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ชศ.3</a:t>
            </a:r>
            <a:endParaRPr lang="en-US" sz="2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7504" y="42193"/>
            <a:ext cx="8856984" cy="12076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การชันสูตรศพ                           </a:t>
            </a:r>
          </a:p>
          <a:p>
            <a:pPr eaLnBrk="1" hangingPunct="1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กรณีการตายโดยผิดธรรมชาติ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8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42193"/>
            <a:ext cx="8856984" cy="12076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การชันสูตรศพ                           </a:t>
            </a:r>
          </a:p>
          <a:p>
            <a:pPr eaLnBrk="1" hangingPunct="1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กรณีการตายโดยผิดธรรมชาติ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7504" y="1393899"/>
            <a:ext cx="8856984" cy="7389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เมื่อไปถึงสถานที่เกิดเหตุ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04" y="2215405"/>
            <a:ext cx="8856984" cy="43099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5000"/>
              </a:lnSpc>
              <a:buFontTx/>
              <a:buNone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ตรวจสอบว่า ครบ 4 ฝ่ายหรือไม่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ถูกต้องตามตำแหน่ง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ถ่ายรูป บันทึกภาพสภาพศพที่พบครั้งแรก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และสิ่งของต่าง ๆ เก็บไว้เฉพาะฝ่ายปกครอง ป้องกันการร้องเรียนและฟ้องร้อง (ถ่ายรูปเอง ไม่ควรขอจากฝ่ายอื่นๆ เพราะกฎหมายต้องการให้มีการถ่วงดุลอำนาจ)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ตรวจดูสถานที่เกิดเหตุและสภาพแวดล้อมในบริเวณที่พบศพ สภาพศพ ตามแบบ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ชศ.4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endPara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25000"/>
              </a:lnSpc>
            </a:pPr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42193"/>
            <a:ext cx="8856984" cy="12076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การชันสูตรศพ                           </a:t>
            </a:r>
          </a:p>
          <a:p>
            <a:pPr eaLnBrk="1" hangingPunct="1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กรณีการตายโดยผิดธรรมชาติ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7504" y="1321891"/>
            <a:ext cx="8856984" cy="7389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เมื่อไปถึงสถานที่เกิดเหตุ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04" y="2215405"/>
            <a:ext cx="8856984" cy="34458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5000"/>
              </a:lnSpc>
              <a:buFontTx/>
              <a:buNone/>
            </a:pP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7. ร่วมบันทึกรายละเอียดแห่งการชันสูตรพลิกศพ แสดงเหตุและพฤติการณ์ที่ตาย </a:t>
            </a:r>
            <a:r>
              <a:rPr lang="th-TH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เป็นใคร ตายที่ไหน เมื่อใด ใครทำ 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ทำสำเนารายงานดังกล่าวให้ผู้บังคับบัญชาทราบ 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รายงาน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ผลการชันสูตรพลิกศพต่อผู้บังคับบัญชาตามแบบ </a:t>
            </a:r>
            <a:r>
              <a:rPr lang="th-TH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ชศ.6 </a:t>
            </a:r>
            <a:endParaRPr lang="en-US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25000"/>
              </a:lnSpc>
              <a:buFontTx/>
              <a:buNone/>
            </a:pPr>
            <a:endPara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25000"/>
              </a:lnSpc>
            </a:pPr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3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42193"/>
            <a:ext cx="8856984" cy="12076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การชันสูตรศพ                           </a:t>
            </a:r>
          </a:p>
          <a:p>
            <a:pPr eaLnBrk="1" hangingPunct="1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กรณีการตายโดยผิดธรรมชาติ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7504" y="1321891"/>
            <a:ext cx="8856984" cy="7389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เมื่อฝ่ายปกครองมีความเห็นแย้ง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04" y="2215405"/>
            <a:ext cx="8856984" cy="46425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eaLnBrk="1" hangingPunct="1">
              <a:lnSpc>
                <a:spcPct val="125000"/>
              </a:lnSpc>
              <a:buFontTx/>
              <a:buNone/>
            </a:pP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บันทึกความเห็นแย้ง ตามแบบ </a:t>
            </a:r>
            <a:r>
              <a:rPr lang="th-TH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ชศ.7</a:t>
            </a:r>
          </a:p>
          <a:p>
            <a:pPr marL="609600" indent="-609600" eaLnBrk="1" hangingPunct="1">
              <a:lnSpc>
                <a:spcPct val="125000"/>
              </a:lnSpc>
              <a:buFontTx/>
              <a:buNone/>
            </a:pP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2. มอบบันทึก </a:t>
            </a:r>
            <a:r>
              <a:rPr lang="th-TH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ชศ.7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ให้พนักงานสอบสวน 1 ชุด</a:t>
            </a:r>
          </a:p>
          <a:p>
            <a:pPr marL="432000" indent="-609600" eaLnBrk="1" hangingPunct="1">
              <a:lnSpc>
                <a:spcPct val="125000"/>
              </a:lnSpc>
              <a:buFontTx/>
              <a:buNone/>
            </a:pP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3. บันทึกลงในรายงานการชันสูตรพลิกศพของ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พนักงานสอบสวนฉบับ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ที่ท่านไม่ยอมลงนามว่า </a:t>
            </a:r>
            <a:r>
              <a:rPr lang="th-TH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“ข้าพเจ้า.....ตำแหน่ง....ผู้ทำ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หน้าที่ชันสูตร</a:t>
            </a:r>
            <a:r>
              <a:rPr lang="th-TH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พลิกศพร่วมมีความเห็นแย้งในการชันสูตรพลิกศพครั้ง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นี้ และ</a:t>
            </a:r>
            <a:r>
              <a:rPr lang="th-TH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ได้บันทึกความเห็นแย้งไว้ในแบบ ชศ.7 ซึ่งได้ส่งมอบ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ให้พนักงาน</a:t>
            </a:r>
            <a:r>
              <a:rPr lang="th-TH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สอบสวนผู้ทำหน้าที่ชันสูตรพลิกศพไว้แล้ว”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endPara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25000"/>
              </a:lnSpc>
            </a:pPr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42193"/>
            <a:ext cx="8856984" cy="12076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การชันสูตรศพ                           </a:t>
            </a:r>
          </a:p>
          <a:p>
            <a:pPr eaLnBrk="1" hangingPunct="1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กรณีการตายโดยผิดธรรมชาติ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7504" y="1321891"/>
            <a:ext cx="8856984" cy="31872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สิทธิประโยชน์ผู้ทำการชันสูตรพลิกศพ</a:t>
            </a:r>
          </a:p>
          <a:p>
            <a:pPr algn="l" eaLnBrk="1" hangingPunct="1">
              <a:lnSpc>
                <a:spcPct val="125000"/>
              </a:lnSpc>
              <a:buFontTx/>
              <a:buNone/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ค่าตอบแทน หรือ ค่าป่วยการ  800 บาท/ครั้ง</a:t>
            </a:r>
          </a:p>
          <a:p>
            <a:pPr algn="l" eaLnBrk="1" hangingPunct="1">
              <a:lnSpc>
                <a:spcPct val="125000"/>
              </a:lnSpc>
              <a:buFontTx/>
              <a:buNone/>
            </a:pP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2. ค่าพาหนะเดินทาง</a:t>
            </a:r>
          </a:p>
          <a:p>
            <a:pPr algn="l" eaLnBrk="1" hangingPunct="1">
              <a:lnSpc>
                <a:spcPct val="125000"/>
              </a:lnSpc>
              <a:buFontTx/>
              <a:buNone/>
            </a:pP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3. ค่าเช่าที่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พัก</a:t>
            </a:r>
          </a:p>
          <a:p>
            <a:pPr algn="l" eaLnBrk="1" hangingPunct="1">
              <a:lnSpc>
                <a:spcPct val="125000"/>
              </a:lnSpc>
            </a:pP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ส่วนราชการเจ้าสังกัดเป็นผู้จ่าย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eaLnBrk="1" hangingPunct="1">
              <a:lnSpc>
                <a:spcPct val="125000"/>
              </a:lnSpc>
              <a:buFontTx/>
              <a:buNone/>
            </a:pP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04" y="4653136"/>
            <a:ext cx="8856984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กรมการปกครองได้โอนเงินไปตั้งจ่ายไว้ที่ทำการปกครองจังหวัด / อำเภอ เรียบร้อยแล้ว</a:t>
            </a:r>
          </a:p>
        </p:txBody>
      </p:sp>
    </p:spTree>
    <p:extLst>
      <p:ext uri="{BB962C8B-B14F-4D97-AF65-F5344CB8AC3E}">
        <p14:creationId xmlns:p14="http://schemas.microsoft.com/office/powerpoint/2010/main" val="29960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42193"/>
            <a:ext cx="8856984" cy="12076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การชันสูตรศพ                           </a:t>
            </a:r>
          </a:p>
          <a:p>
            <a:pPr eaLnBrk="1" hangingPunct="1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กรณีการตายโดยผิดธรรมชาติ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7504" y="1321891"/>
            <a:ext cx="8856984" cy="13150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cs typeface="Browallia New" pitchFamily="34" charset="-34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ลักษณะการตายที่ปลัดอำเภอควรรู้</a:t>
            </a:r>
          </a:p>
          <a:p>
            <a:pPr eaLnBrk="1" hangingPunct="1">
              <a:defRPr/>
            </a:pP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และพฤติการณ์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การตายที่ต้องพิจารณา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04" y="2708920"/>
            <a:ext cx="8856984" cy="38164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5000"/>
              </a:lnSpc>
              <a:buFontTx/>
              <a:buNone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การตายจาก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วิสามัญฆาตกรรม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ด้วยอาวุธปืน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การ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แขวนคอตาย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ในโรงพักหรือในเรือนจำ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การ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ตายฉับพลันในโรงพัก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หลังจากควบคุมตัวได้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การ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ตายฉับพลันในเรือนจำ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 การตายจากการ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ทำร้ายกันในเรือนจำ </a:t>
            </a:r>
            <a:endParaRPr lang="en-US" sz="2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4016" y="1340768"/>
            <a:ext cx="8892480" cy="5328592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4000"/>
              </a:lnSpc>
              <a:buNone/>
            </a:pP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th-TH" sz="2000" b="1" dirty="0">
                <a:latin typeface="Tahoma" pitchFamily="34" charset="0"/>
                <a:cs typeface="Tahoma" pitchFamily="34" charset="0"/>
              </a:rPr>
              <a:t>ม. 61/1 </a:t>
            </a: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ให้อำเภอ </a:t>
            </a:r>
            <a:r>
              <a:rPr lang="th-TH" sz="2000" b="1" dirty="0">
                <a:latin typeface="Tahoma" pitchFamily="34" charset="0"/>
                <a:cs typeface="Tahoma" pitchFamily="34" charset="0"/>
              </a:rPr>
              <a:t>มีหน้าที่ในเขต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อำเภอ</a:t>
            </a:r>
          </a:p>
          <a:p>
            <a:pPr>
              <a:lnSpc>
                <a:spcPct val="114000"/>
              </a:lnSpc>
              <a:buNone/>
            </a:pPr>
            <a:r>
              <a:rPr lang="th-TH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               (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1</a:t>
            </a:r>
            <a:r>
              <a:rPr lang="th-TH" sz="2000" b="1" dirty="0">
                <a:latin typeface="Tahoma" pitchFamily="34" charset="0"/>
                <a:cs typeface="Tahoma" pitchFamily="34" charset="0"/>
              </a:rPr>
              <a:t>) อำนาจหน้าที่ตามที่กำหนดใน ม. 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52/1 </a:t>
            </a:r>
            <a:r>
              <a:rPr lang="th-TH" sz="2000" b="1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1) (2) (3) (4) (5) </a:t>
            </a:r>
            <a:r>
              <a:rPr lang="th-TH" sz="2000" b="1" dirty="0">
                <a:latin typeface="Tahoma" pitchFamily="34" charset="0"/>
                <a:cs typeface="Tahoma" pitchFamily="34" charset="0"/>
              </a:rPr>
              <a:t>และ (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6) </a:t>
            </a:r>
            <a:r>
              <a:rPr lang="th-TH" sz="2000" b="1" dirty="0">
                <a:latin typeface="Tahoma" pitchFamily="34" charset="0"/>
                <a:cs typeface="Tahoma" pitchFamily="34" charset="0"/>
              </a:rPr>
              <a:t>โดยให้นำความใน ม. 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52/1 </a:t>
            </a:r>
            <a:r>
              <a:rPr lang="th-TH" sz="2000" b="1" dirty="0">
                <a:latin typeface="Tahoma" pitchFamily="34" charset="0"/>
                <a:cs typeface="Tahoma" pitchFamily="34" charset="0"/>
              </a:rPr>
              <a:t>วรรคสอง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มา</a:t>
            </a:r>
            <a:r>
              <a:rPr lang="th-TH" sz="2000" b="1" dirty="0">
                <a:latin typeface="Tahoma" pitchFamily="34" charset="0"/>
                <a:cs typeface="Tahoma" pitchFamily="34" charset="0"/>
              </a:rPr>
              <a:t>บังคับใช้โดย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อนุโลม</a:t>
            </a:r>
          </a:p>
          <a:p>
            <a:pPr>
              <a:lnSpc>
                <a:spcPct val="114000"/>
              </a:lnSpc>
              <a:buNone/>
            </a:pPr>
            <a:endParaRPr lang="th-TH" sz="20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14000"/>
              </a:lnSpc>
              <a:buNone/>
            </a:pP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              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) จัดให้มีการบริการร่วมของหน่วยงานของรัฐในลักษณะศูนย์บริการร่วม</a:t>
            </a:r>
          </a:p>
          <a:p>
            <a:pPr>
              <a:lnSpc>
                <a:spcPct val="114000"/>
              </a:lnSpc>
              <a:buNone/>
            </a:pPr>
            <a:endParaRPr lang="th-TH" sz="20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14000"/>
              </a:lnSpc>
              <a:buNone/>
            </a:pP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               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(3)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ประสานงานกับ </a:t>
            </a:r>
            <a:r>
              <a:rPr lang="th-TH" sz="20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อปท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th-TH" sz="2000" b="1" u="sng" spc="-1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ให้มีแผนชุมชน </a:t>
            </a:r>
            <a:r>
              <a:rPr lang="th-TH" sz="2000" b="1" spc="-1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เพื่อรองรับการสนับสนุนงบประมาณ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จาก </a:t>
            </a:r>
            <a:r>
              <a:rPr lang="th-TH" sz="20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อปท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. จังหวัด และกระทรวง ทบวง กรม    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th-TH" sz="20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แผนพัฒนาหมู่บ้าน 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เป็นแผนที่นำปัญหาของราษฎรในหมู่บ้านมาแก้ปัญหา โดยประชาคมหมู่บ้าน ที่มีลักษณะประชารัฐ)</a:t>
            </a:r>
          </a:p>
          <a:p>
            <a:pPr>
              <a:lnSpc>
                <a:spcPct val="114000"/>
              </a:lnSpc>
              <a:buNone/>
            </a:pPr>
            <a:endParaRPr lang="th-TH" sz="2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14000"/>
              </a:lnSpc>
              <a:buNone/>
            </a:pP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            (4)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000" b="1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ไกล่เกลี่ยหรือจัดให้มีการไกล่เกลี่ยประนอมข้อพิพาท เพื่อให้เกิดความสงบเรียบร้อยในสังคม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ตาม ม. 61/2 และ ม. 61/3</a:t>
            </a:r>
            <a:endParaRPr lang="en-US" sz="2000" b="1" u="sng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ดาว 5 แฉก 6"/>
          <p:cNvSpPr/>
          <p:nvPr/>
        </p:nvSpPr>
        <p:spPr>
          <a:xfrm>
            <a:off x="107504" y="1437928"/>
            <a:ext cx="288032" cy="33833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 dirty="0"/>
          </a:p>
        </p:txBody>
      </p:sp>
      <p:sp>
        <p:nvSpPr>
          <p:cNvPr id="10" name="ชื่อเรื่อง 1"/>
          <p:cNvSpPr>
            <a:spLocks noGrp="1"/>
          </p:cNvSpPr>
          <p:nvPr>
            <p:ph type="title"/>
          </p:nvPr>
        </p:nvSpPr>
        <p:spPr>
          <a:xfrm>
            <a:off x="144016" y="-27384"/>
            <a:ext cx="8892480" cy="1268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อำนาจหน้าที่ของอำเภอ</a:t>
            </a:r>
            <a:br>
              <a:rPr lang="th-TH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พ.ร.บ. ระเบียบบริหารราชการแผ่นดิน พ.ศ. 2534 </a:t>
            </a:r>
            <a:br>
              <a:rPr lang="th-TH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(แก้ไขฉบับ7) พ.ศ. 2550 </a:t>
            </a:r>
            <a:endParaRPr lang="th-TH" sz="28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6039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852936"/>
            <a:ext cx="8784976" cy="37890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th-TH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br>
              <a:rPr lang="th-TH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การไกล่เกลี่ยข้อพิพาททางแพ่ง/อาญา</a:t>
            </a:r>
            <a:br>
              <a:rPr lang="th-TH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6334"/>
            <a:ext cx="3097212" cy="244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639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302" y="836712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พ.ร.บ. ระเบียบบริหารราชการแผ่นดิน พ.ศ. ๒๕๓๔ แก้ไขเพิ่มเติมโดย พ.ร.บ. ระเบียบบริหาร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ราชการแผ่นดิน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พ.ศ. ๒๕๓๔ (ฉบับที่ ๗) พ.ศ. ๒๕๕๐ ให้ไว้เมื่อใด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348880"/>
            <a:ext cx="882098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วันที่ ๑๓ กันยายน ๒๕๕๐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306" y="3193812"/>
            <a:ext cx="882098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๒. พ.ร.บ. ระเบียบบริหารราชการแผ่นดิน พ.ศ. ๒๕๓๔ แก้ไขเพิ่มเติมโดย พ.ร.บ. ระเบียบบริหาร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ราชการแผ่นดิน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พ.ศ. ๒๕๓๔ (ฉบับที่ ๗) พ.ศ. ๒๕๕๐ ประกาศในราชกิจจา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นุเบกษา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เมื่อใด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516" y="5301208"/>
            <a:ext cx="882098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วันที่ ๑๕ กันยายน ๒๕๕๐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00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302" y="836712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๓. พ.ร.บ. ระเบียบบริหารราชการแผ่นดิน พ.ศ. ๒๕๓๔ แก้ไขเพิ่มเติมโดย พ.ร.บ. ระเบียบบริหาร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ราชการแผ่นดิน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พ.ศ. ๒๕๓๔ (ฉบับที่ ๗) พ.ศ. ๒๕๕๐ มีผลบังคับใช้เมื่อใด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348880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ให้ใช้บังคับ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ตั้งแต่วันถัดจาก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วันประกาศในราชกิจจา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นุเบกษา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เป็นต้นไป (วันที่ ๑๖ กันยายน ๒๕๕๐)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306" y="3606696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๔. ผู้ใดเป็นผู้รักษาการตาม พ.ร.บ. ระเบียบบริหารราชการแผ่นดิน พ.ศ. ๒๕๓๔ แก้ไขเพิ่มเติมโดย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พ.ร.บ. ระเบียบ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บริหารราชการแผ่นดิน พ.ศ. ๒๕๓๔ (ฉบับที่ ๗) พ.ศ. ๒๕๕๐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516" y="5445224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ให้นายกรัฐมนตรี (พลเอก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สุร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ยุทธ์ จุลานนท์) รักษาการตามพระราชบัญญัตินี้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1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302" y="889556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๕. มาตรา ๖๑/๑ (๑) แห่ง พ.ร.บ. ระเบียบบริหารราชการ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แผ่นดินฯ ได้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บัญญัติให้อำเภอมีอำนาจ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หน้าที่ภายใน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เขตอำเภอ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มีข้อความ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ว่าอย่างไร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420888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อำนาจและหน้าที่ตามที่กำหนดในมาตรา ๕๒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โดยให้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นำความ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ในมาตรา ๕๒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 วรรคสอง มาใช้บังคับโดยอนุโลม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3933056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มาตรา ๖๑/๑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(๒)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แห่ง พ.ร.บ. ระเบียบบริหารราชการ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แผ่นดินฯ ได้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บัญญัติให้อำเภอมีอำนาจ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หน้าที่ภายใน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เขตอำเภอ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มีข้อความ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ว่าอย่างไร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722" y="5464388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ส่งเสริม สนับสนุน และจัดให้มีการบริการร่วมกันของหน่วยงานของรัฐใน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ลักษณะศูนย์บริการ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ร่วม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302" y="805180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มาตรา ๖๑/๑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(๓)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แห่ง พ.ร.บ. ระเบียบบริหารราชการ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แผ่นดินฯ ได้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บัญญัติให้อำเภอมีอำนาจ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หน้าที่ภายใน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เขตอำเภอ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มีข้อความ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ว่าอย่างไร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746" y="2229574"/>
            <a:ext cx="882098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ประสานงานกับองค์กรปกครองส่วนท้องถิ่นเพื่อร่วมมือกับชุมชนในการดำเนินการให้มี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แผนชุมชน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เพื่อรองรับการสนับสนุนงบประมาณจากองค์กรปกครองส่วนท้องถิ่น จังหวัด และ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กระทรวงทบวง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กรม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070250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๘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มาตรา ๖๑/๑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(๔)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แห่ง พ.ร.บ. ระเบียบบริหารราชการ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แผ่นดินฯ ได้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บัญญัติให้อำเภอมีอำนาจ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หน้าที่ภายใน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เขตอำเภอ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มีข้อความ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ว่าอย่างไร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956" y="5494644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ไกล่เกลี่ยหรือจัดให้มีการไกล่เกลี่ยประนอมข้อพิพาทเพื่อให้เกิดความสงบเรียบร้อยใน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สังคมตาม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มาตรา </a:t>
            </a:r>
            <a:endPara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๖๑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 และมาตรา ๖๑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302" y="836712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๙. การไกล่เกลี่ยประนอมข้อพิพาททางแพ่ง ตามมาตรา </a:t>
            </a:r>
            <a:endPara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๖๑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/๒ แห่ง พ.ร.บ. ระเบียบบริหารราชการแผ่นดิน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ฯ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กำหนดเงื่อนไขไว้ว่าอย่างไร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802" y="2276872"/>
            <a:ext cx="8820980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ในอำเภอหนึ่ง ให้มีคณะบุคคลผู้ทำหน้าที่ไกล่เกลี่ยและประนอมข้อพิพาทของประชาชน ดังนี้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๑) คู่กรณี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ฝ่ายใดฝ่ายหนึ่งมีภูมิลำเนาอยู่ในเขตอำเภอ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๒) เรื่อง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ที่พิพาททางแพ่งเกี่ยวกับที่ดิน มรดก และข้อพิพาททางแพ่งอื่นที่มีทุนทรัพย์ไม่เกินสองแสนบาท หรือมากกว่านั้น ตามที่กำหนดในพระราชกฤษฎีกา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302" y="5066020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๑๐. กฎกระทรวงว่าด้วยการไกล่เกลี่ยและประนอมข้อพิพาททางแพ่ง พ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๒๕๕๓ ให้ไว้เมื่อใด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218148"/>
            <a:ext cx="882098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วันที่ ๒๕ สิงหาคม ๒๕๕๓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9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836712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๑๑. กฎกระทรวงว่าด้วยการไกล่เกลี่ยและประนอมข้อพิพาททางแพ่ง พ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๒๕๕๓ ประกาศในราช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กิจจา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นุเบกษา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เมื่อใด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62827"/>
            <a:ext cx="882098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วันที่ ๗ กันยายน ๒๕๕๓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492896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๑๒. กฎกระทรวงว่าด้วยการไกล่เกลี่ยและประนอมข้อพิพาททางแพ่ง พ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๒๕๕๓  มีผลบังคับใช้เมื่อใด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190" y="3519011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เมื่อพ้นกำหนด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หนึ่งร้อยยี่สิบวัน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นับแต่วันประกาศในราชกิจจา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นุเบกษา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เป็นต้นไป (วันที่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มกราคม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2554)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4524970"/>
            <a:ext cx="882098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๑๓. กฎกระทรวงว่าด้วยการไกล่เกลี่ยและประนอมข้อพิพาททางแพ่ง พ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๒๕๕๓  มีผลบังคับใช้เมื่อ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พ้นกำหนด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หนึ่งร้อยยี่สิบวัน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นับแต่วันประกาศในราชกิจจา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นุเบกษา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เป็นต้นไป 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เว้นแต่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ตามกฎกระทรวงฯ ข้อ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๒๘ ให้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ใช้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บังคับเมื่อใด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190" y="6392941"/>
            <a:ext cx="8820980" cy="492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ให้ใช้บังคับตั้งแต่วันประกาศในราชกิจจา</a:t>
            </a:r>
            <a:r>
              <a:rPr lang="th-TH" sz="26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นุเบกษา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เป็นต้นไป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0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302" y="836712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๑๔. กฎกระทรวงว่าด้วยการไกล่เกลี่ยและประนอมข้อพิพาททางแพ่ง พ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๒๕๕๓  ข้อ ๒๘ มีข้อความ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ว่าอย่างไร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44824"/>
            <a:ext cx="882098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ในวาระเริ่มแรก ให้นายอำเภอดำเนินการจัดให้มีบัญชีรายชื่อบุคคลที่จะทำหน้าที่เป็นผู้ไกล่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เกลี่ยให้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แล้วเสร็จภายใน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เก้าสิบวัน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นับแต่วันที่กฎกระทรวงนี้ประกาศในราชกิจจา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นุเบกษา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(ข้อ ๒๘)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306" y="3773358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๑๕. การออกกฎกระทรวงว่าด้วยการไกล่เกลี่ยและประนอมข้อพิพาททางแพ่ง พ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๒๕๕๓  อาศัยอำนาจ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ตามมาตรา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ใด ของ พ.ร.บ. ระเบียบบริหารราชการแผ่นดิน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ฯ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301208"/>
            <a:ext cx="882098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มาตรา ๖๑/๒ วรรคหก 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9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302" y="836712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๑๖. อำเภอจะต้องจัดทำบัญชีรายชื่อบุคคลที่จะทำหน้าที่เป็นผู้ไกล่เกลี่ยตามกฎกระทรวงว่าด้วยการไกล่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เกลี่ยและ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ประนอมข้อพิพาททางแพ่ง พ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๒๕๕๓ ไว้จำนวนเท่าใด 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348880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อำเภอหนึ่งให้มีบัญชีรายชื่อ โดยจำนวนบุคคลในบัญชีรายชื่อให้เป็นไปตามที่นายอำเภอเห็นสมควร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แต่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ไม่น้อยกว่ายี่สิบคน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(ข้อ ๓ วรรคหนึ่ง)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306" y="3917374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๑๗. ผู้ใดคือบุคคลผู้ทำหน้าที่เป็นประธานคณะบุคคลผู้ทำหน้าที่ไกล่เกลี่ยและประนอมข้อพิพาท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ตามกฎกระทรวง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ว่าด้วยการไกล่เกลี่ยและประนอมข้อพิพาททางแพ่ง พ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๒๕๕๓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750" y="5373216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นายอำเภอ พนักงานอัยการประจำจังหวัด หรือปลัดอำเภอที่ได้รับมอบหมายคนหนึ่งเป็นประธาน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(ข้อ ๒)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70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302" y="805180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๑๘. พนักงานอัยการประจำจังหวัด ผู้ทำหน้าที่เป็นประธานคณะบุคคลผู้ทำหน้าที่ไกล่เกลี่ยและ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ประนอมข้อ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พิพาทหมายถึงบุคคลใด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213808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ข้าราชการอัยการซึ่งดำรงตำแหน่งตั้งแต่อัยการผู้ช่วยขึ้นไปที่ปฏิบัติหน้าที่อยู่ในจังหวัด (ข้อ ๒)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306" y="3199332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๑๙. การจัดทำบัญชีรายชื่อบุคคลที่จะทำหน้าที่เป็นผู้ไกล่เกลี่ยตามกฎกระทรวงว่าด้วยการไกล่เกลี่ย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และประนอม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ข้อพิพาททางแพ่ง พ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๒๕๕๓ จะต้องทำ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750" y="4616904"/>
            <a:ext cx="882098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ให้นายอำเภอประกาศ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ระยะเวลารับสมัครตามที่เห็นสมควร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๓ วรรคสอง) และเมื่อพ้นวันรับสมัครแล้ว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ให้รวบรวม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รายชื่อผู้สมัครซึ่งมีคุณสมบัติ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และไม่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มีลักษณะต้องห้าม พร้อมทั้งประวัติย่อของแต่ละ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บุคคล เสนอ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ให้คณะกรมการจังหวัดให้ความ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เห็นชอบ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๕ วรรคหนึ่ง)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4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708920"/>
            <a:ext cx="8784976" cy="23762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การไกล่เกลี่ยทางแพ่ง ตาม</a:t>
            </a:r>
            <a:r>
              <a:rPr lang="th-TH" sz="4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กฎกระทรวงว่าด้วยการไกล่เกลี่ยและประนอมข้อพิพาททางแพ่ง พ.ศ. 2553</a:t>
            </a:r>
            <a:endParaRPr kumimoji="1"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6334"/>
            <a:ext cx="3097212" cy="244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647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302" y="836712"/>
            <a:ext cx="882098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๒๐. กรมการจังหวัดจะพิจารณาให้ความเห็นชอบบัญชีรายชื่อบุคคลที่จะทำหน้าที่เป็นผู้ไกล่เกลี่ย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ตามกฎกระทรวง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ว่าด้วยการไกล่เกลี่ยและประนอมข้อพิพาททางแพ่ง พ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๒๕๕๓ ต้องดำเนินการภายในกี่วัน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836093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คณะกรมการจังหวัดพิจารณาให้ความเห็นชอบบัญชีรายชื่อให้แล้วเสร็จภายใน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สามสิบวัน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นับ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แต่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วันที่ได้รับบัญชีรายชื่อจากนายอำเภอ (ข้อ ๕ วรรคสอง)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3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302" y="836712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๒๑. คุณสมบัติของผู้สมัครเป็นผู้ไกล่เกลี่ย ตามกฎกระทรวงว่าด้วยการไกล่เกลี่ยและประนอมข้อ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พิพาททาง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แพ่ง พ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๒๕๕๓ จะต้องมีคุณสมบัติอย่างไร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420888"/>
            <a:ext cx="882098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มีอายุไม่ต่ำกว่าสามสิบห้าปีบริบูรณ์ในวันสมัคร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มีภูมิลำเนาตามหลักฐานทะเบียนราษฎรในเขตอำเภอที่สมัคร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เป็นบุคคลที่มีความรู้หรือมีประสบการณ์เหมาะสมกับการทำหน้าที่ไกล่เกลี่ยและ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ประนอม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ข้อพิพาท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7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302" y="773648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๒๒. ลักษณะต้องห้ามของผู้สมัครเป็นผู้ไกล่เกลี่ย ตามกฎกระทรวงว่าด้วยการไกล่เกลี่ยและประนอมข้อ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พิพาททาง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แพ่ง พ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๒๕๕๓ จะต้องมีลักษณะต้องห้ามอย่างไร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302" y="2060848"/>
            <a:ext cx="8820980" cy="4832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เป็นข้าราชการหรือเจ้าหน้าที่อื่นของรัฐ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เป็นบุคคลล้มละลาย คนเสมือนไร้ความสามารถ หรือคนวิกลจริตหรือจิตฟั่น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เฟือนไม่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สมประกอบ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เป็นผู้เคยได้รับโทษจำคุกโดยคำพิพากษาถึงที่สุดให้จำคุก เว้นแต่เป็นโทษสำหรับ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ความผิดที่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ได้กระทำโดยประมาทหรือความผิดลหุโทษ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เป็นผู้ดำรงตำแหน่งทางการเมือง กรรมการหรือผู้ดำรงตำแหน่งอื่น ซึ่งรับผิดชอบการ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บริหารพรรค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การเมือง ที่ปรึกษาพรรคการเมือง หรือเจ้าหน้าที่ในพรรคการเมือง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เป็นผู้เคยถูกถอดถอนให้พ้นจากบัญชีรายชื่อ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(ข้อ ๔ ข.)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3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302" y="836712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๒๓. ผู้ไกล่เกลี่ยพ้นจากบัญชีรายชื่อบุคคลที่จะทำหน้าที่เป็นผู้ไกล่เกลี่ยตามกฎกระทรวงว่าด้วยการไกล่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เกลี่ยและ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ประนอมข้อพิพาททางแพ่ง พ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๒๕๕๓ เมื่อใด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420888"/>
            <a:ext cx="8820980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ตาย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ลาออก โดยยื่นเป็นหนังสือต่อนายอำเภอ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นายอำเภอโดยความเห็นชอบของคณะกรมการจังหวัดสั่งให้พ้นจากบัญชีรายชื่อเพราะ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ขาดคุณสมบัติ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หรือมีลักษณะต้องห้ามตามกฎกระทรวงฯ ข้อ ๔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ไม่เข้าร่วมการไกล่เกลี่ยและประนอมข้อพิพาทตามกำหนดนัดหมายติดต่อกันเกินสอง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ครั้ง โดย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ไม่แจ้งเหตุผลความจำเป็นต่อประธานคณะผู้ไกล่เกลี่ย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ถูกถอดถอนให้พ้นจากบัญชีรายชื่อตามกฎกระทรวงฯ ข้อ ๙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(ข้อ ๖)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9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302" y="836712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๒๔. จรรยาบรรณของผู้ไกล่เกลี่ยตามตามกฎกระทรวงว่าด้วยการไกล่เกลี่ยและประนอมข้อพิพาททางแพ่ง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๒๕๕๓ กำหนดไว้อย่างไรบ้าง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420888"/>
            <a:ext cx="8820980" cy="38164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en-US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th-TH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r>
              <a:rPr lang="en-US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ปฏิบัติหน้าที่ด้วยความเป็นกลาง อิสระ ยุติธรรม และไม่เลือกปฏิบัติ</a:t>
            </a:r>
            <a:endParaRPr lang="en-US" sz="2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(</a:t>
            </a:r>
            <a:r>
              <a:rPr lang="th-TH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r>
              <a:rPr lang="en-US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เข้าร่วมการไกล่เกลี่ยและประนอมข้อพิพาททุกครั้ง เว้นแต่แจ้งเหตุผลความ</a:t>
            </a:r>
            <a:r>
              <a:rPr lang="th-TH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จำเป็นล่วงหน้า</a:t>
            </a:r>
            <a:r>
              <a:rPr lang="th-TH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ให้ประธานคณะผู้ไกล่เกลี่ยทราบ</a:t>
            </a:r>
            <a:endParaRPr lang="en-US" sz="2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(</a:t>
            </a:r>
            <a:r>
              <a:rPr lang="th-TH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r>
              <a:rPr lang="en-US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ปฏิบัติหน้าที่ด้วยความรวดเร็ว ไม่ทำให้การไกล่เกลี่ยและประนอมข้อพิพาทล่าช้าเกินสมควร</a:t>
            </a:r>
            <a:endParaRPr lang="en-US" sz="2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</a:t>
            </a:r>
            <a:r>
              <a:rPr lang="en-US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ซื่อสัตย์สุจริต ไม่เรียกหรือรับทรัพย์สินหรือประโยชน์อื่นใดจากคู่พิพาทหรือบุคคล</a:t>
            </a:r>
            <a:r>
              <a:rPr lang="th-TH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อื่นที่</a:t>
            </a:r>
            <a:r>
              <a:rPr lang="th-TH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มีส่วนเกี่ยวข้องกับข้อพิพาท</a:t>
            </a:r>
            <a:r>
              <a:rPr lang="en-US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(</a:t>
            </a:r>
            <a:r>
              <a:rPr lang="th-TH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</a:t>
            </a:r>
            <a:r>
              <a:rPr lang="en-US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ใช้วาจาสุภาพในขณะปฏิบัติหน้าที่ไกล่เกลี่ยและประนอมข้อพิพาท</a:t>
            </a:r>
            <a:endParaRPr lang="en-US" sz="2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(</a:t>
            </a:r>
            <a:r>
              <a:rPr lang="th-TH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๖) รักษาความลับที่เกี่ยวข้องกับการไกล่เกลี่ยและประนอมข้อพิพาท</a:t>
            </a:r>
            <a:endParaRPr lang="en-US" sz="2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(๗) ไม่ชี้ขาดข้อพิพาทหรือบีบบังคับให้คู่พิพาทฝ่ายใดฝ่ายหนึ่งหรือทั้งสองฝ่ายลงลายมือ</a:t>
            </a:r>
            <a:r>
              <a:rPr lang="th-TH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ชื่อใน</a:t>
            </a:r>
            <a:r>
              <a:rPr lang="th-TH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สัญญาประนีประนอมยอม</a:t>
            </a:r>
            <a:r>
              <a:rPr lang="th-TH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</a:t>
            </a:r>
            <a:r>
              <a:rPr lang="en-US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๘)</a:t>
            </a:r>
            <a:endParaRPr lang="en-US" sz="2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302" y="836712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๒๕. กรณีใดบ้างที่ผู้ไกล่เกลี่ย ถูกถอดถอนออกจากบัญชีรายชื่อบุคคลที่จะทำหน้าที่เป็นผู้ไกล่เกลี่ย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916832"/>
            <a:ext cx="8820980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เมื่อคู่พิพาทฝ่ายใดฝ่ายหนึ่งร้องเรียนว่าผู้ไกล่เกลี่ยผู้ใดประพฤติผิดจรรยาบรรณตามกฎกระทรวงฯ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๘ ให้นายอำเภอดำเนินการสอบสวนข้อเท็จจริง เมื่อผลการสอบสวนปรากฏว่ามีมูลและเป็น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กรณีประพฤติ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ผิดจรรยาบรรณตามตามกฎกระทรวงฯ ข้อ ๘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ให้ดำเนินการถอด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ถอนผู้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นั้นพ้นจากบัญชีรายชื่อโดยความเห็นชอบของคณะกรมการจังหวัด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(ข้อ ๙ วรรคหนึ่ง)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302" y="836712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๒๖. ถ้าการร้องเรียนตามกฎกระทรวงฯ ข้อ ๙ วรรคหนึ่ง เป็นการร้องเรียนเมื่อเริ่มต้นกระบวนการไกล่เกลี่ยไป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แล้วนายอำเภอ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จะต้องทำอย่างไร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336681"/>
            <a:ext cx="8820980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ให้นายอำเภอสั่งระงับการไกล่เกลี่ยไว้ก่อนจนกว่าจะทราบผลการสอบสวน และเมื่อทราบผล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สอบสวนแล้ว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ถ้า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เป็นกรณีที่นายอำเภอสั่งให้ผู้ไกล่เกลี่ยนั้นพ้นจากการทำหน้าที่ผู้ไกล่เกลี่ย หรือ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ดำเนินการถอดถอนให้พ้นจากบัญชีรายชื่อ ให้นายอำเภอสั่งให้คู่พิพาทเลือกผู้ไกล่เกลี่ย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อื่น     ทำหน้าที่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แทนผู้ไกล่เกลี่ยที่ถูกร้องเรียน และให้เป็นดุลพินิจของประธานคณะผู้ไกล่เกลี่ยพิจารณาว่าจะ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ดำเนินกระบวนการ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ไกล่เกลี่ยต่อไปหรือเริ่มต้นกระบวนการไกล่เกลี่ยใหม่ (ข้อ ๙ วรรคสอง)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2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302" y="836712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๒๗. ในกรณีที่ประธานคณะผู้ไกล่เกลี่ยถูกร้องเรียนว่าประพฤติผิดจรรยาบรรณตามกฎกระทรวงฯ ข้อ ๘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จะต้อง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ดำเนินการอย่างไร 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336681"/>
            <a:ext cx="8820980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ในกรณีที่คู่พิพาทฝ่ายใดฝ่ายหนึ่งเห็นว่าประธานคณะผู้ไกล่เกลี่ยประพฤติผิดจรรยาบรรณ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ตามกฎกระทรวง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ฯ ข้อ ๘ ให้ร้องเรียนต่อผู้บังคับบัญชาของผู้ทำหน้าที่ประธานคณะผู้ไกล่เกลี่ย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นั้น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ในกรณีที่ผู้บังคับบัญชาดังกล่าวเห็นสมควรเปลี่ยนผู้ทำหน้าที่ประธานคณะผู้ไกล่เกลี่ย ให้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โดยเร็ว เว้นแต่นายอำเภอเป็นประธานคณะผู้ไกล่เกลี่ย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ให้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พนักงานอัยการประจำจังหวัดทำ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หน้าที่ประธานคณะ        ผู้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ไกล่เกลี่ยแทน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๙ วรรคสาม)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1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302" y="836712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๒๘. นายอำเภอตรวจสอบบัญชีรายชื่อเป็นประจำทุกปีปฏิทิน กรณีที่มีการเปลี่ยนแปลงรายชื่อบุคคลในบัญชีรายชื่อผู้ไกล่เกลี่ย จะต้องทำอย่างไร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336681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ให้นายอำเภอจัดทำบัญชีรายชื่อใหม่ และปิดประกาศให้ทราบโดยทั่วกัน ณ สถานที่ตามกฎกระทรวงฯ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๓ วรรคสอง ของกฎกระทรวงฯ    (ข้อ ๑๐)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836712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๒๙. กรณีที่คู่พิพาทฝ่ายใดฝ่ายหนึ่งประสงค์จะให้นายอำเภอดำเนินการไกล่เกลี่ยและประนอมข้อพิพาททางแพ่ง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จะต้อง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276872"/>
            <a:ext cx="882098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๑) ให้แจ้งความประสงค์เป็นคำร้องขอต่อนายอำเภอ โดยจะทำเป็นหนังสือส่งด้วยตนเองหรือ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ส่งทาง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ไปรษณีย์ หรือแจ้งด้วยวาจา ณ ที่ว่าการอำเภอที่ตนมีภูมิลำเนาก็ได้ ในกรณีแจ้งด้วย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วาจาให้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นายอำเภอจดแจ้งรายละเอียดและให้ผู้ร้องลงลายมือชื่อไว้เป็นหลักฐาน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(ข้อ ๑๑ วรรคหนึ่ง)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508" y="4638615"/>
            <a:ext cx="882098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๒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เมื่อนายอำเภอได้รับคำร้องแล้ว ให้แจ้งให้คู่พิพาทอีกฝ่ายหนึ่งทราบและสอบถามว่าประสงค์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จะเข้า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สู่กระบวนการไกล่เกลี่ยและประนอมข้อพิพาทหรือไม่ หากเป็นกรณีที่มีคู่พิพาทหลายฝ่าย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ให้แจ้ง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และสอบถามคู่พิพาททุกฝ่าย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๑๑ วรรคสอง)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3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44017" y="1556792"/>
            <a:ext cx="8820472" cy="5112568"/>
          </a:xfr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lnSpc>
                <a:spcPct val="114000"/>
              </a:lnSpc>
              <a:buNone/>
            </a:pP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มาตรา 61/2 (การไกล่เกลี่ยข้อพิพาททางแพ่ง)</a:t>
            </a:r>
          </a:p>
          <a:p>
            <a:pPr marL="0" indent="0" eaLnBrk="1" hangingPunct="1">
              <a:lnSpc>
                <a:spcPct val="114000"/>
              </a:lnSpc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กำหนดให้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ในอำเภอ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หนึ่งให้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คณะบุคคลผู้ทำหน้าที่ไกล่เกลี่ยและประนอมข้อพิพาทของประชาชนที่คู่กรณีฝ่ายใดฝ่ายหนึ่งมีภูมิลำเนาอยู่ในเขตอำเภอ </a:t>
            </a: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114000"/>
              </a:lnSpc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ใน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เรื่องที่พิพาททางแพ่งเกี่ยวกับที่ดิน มรดก และข้อพิพาททางแพ่งอื่นที่มีทุนทรัพย์ไม่เกินสองแสนบาท </a:t>
            </a: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114000"/>
              </a:lnSpc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ที่ผู้เสียหาย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และผู้ถูกกล่าวหา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ยินยอมเข้าสู่กระบวนการไกล่เกลี่ย</a:t>
            </a:r>
          </a:p>
          <a:p>
            <a:pPr marL="0" indent="0" eaLnBrk="1" hangingPunct="1">
              <a:lnSpc>
                <a:spcPct val="114000"/>
              </a:lnSpc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กฎกระทรวง</a:t>
            </a: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ว่าด้วยการไกล่เกลี่ยและประนอมข้อพิพาททางแพ่ง พ.ศ. </a:t>
            </a:r>
            <a:r>
              <a:rPr lang="en-US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2553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ได้ประกาศในราชกิจจานุเบกษา และมีผลบังคับใช้ตั้งแต่วันที่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มกราคม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2554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เป็นต้น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</a:t>
            </a:r>
          </a:p>
          <a:p>
            <a:pPr marL="0" indent="0" eaLnBrk="1" hangingPunct="1">
              <a:lnSpc>
                <a:spcPct val="114000"/>
              </a:lnSpc>
              <a:buNone/>
            </a:pP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(คณะผู้ทำ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หน้าที่ไกล่เกลี่ย 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ได้รับค่าตอบแทนตามกฎกระทรวงฯ) </a:t>
            </a:r>
            <a:endParaRPr lang="en-US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114000"/>
              </a:lnSpc>
              <a:buNone/>
            </a:pPr>
            <a:endParaRPr lang="th-TH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ดาว 5 แฉก 15"/>
          <p:cNvSpPr/>
          <p:nvPr/>
        </p:nvSpPr>
        <p:spPr>
          <a:xfrm>
            <a:off x="179512" y="1556792"/>
            <a:ext cx="288032" cy="33833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 dirty="0"/>
          </a:p>
        </p:txBody>
      </p:sp>
      <p:sp>
        <p:nvSpPr>
          <p:cNvPr id="17" name="ชื่อเรื่อง 1"/>
          <p:cNvSpPr>
            <a:spLocks noGrp="1"/>
          </p:cNvSpPr>
          <p:nvPr>
            <p:ph type="title"/>
          </p:nvPr>
        </p:nvSpPr>
        <p:spPr>
          <a:xfrm>
            <a:off x="144016" y="116632"/>
            <a:ext cx="8892480" cy="1268760"/>
          </a:xfr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อำนาจหน้าที่ของอำเภอ</a:t>
            </a:r>
            <a:br>
              <a:rPr lang="th-TH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พ.ร.บ. ระเบียบบริหารราชการแผ่นดิน พ.ศ. 2534 </a:t>
            </a:r>
            <a:br>
              <a:rPr lang="th-TH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(แก้ไขฉบับ7) พ.ศ. 2550 </a:t>
            </a:r>
            <a:endParaRPr lang="th-TH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836712"/>
            <a:ext cx="882098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๓)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ในกรณีที่คู่พิพาททุกฝ่ายตกลงยินยอมที่จะเข้าสู่กระบวนการไกล่เกลี่ยและประนอมข้อพิพาท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ให้นายอำเภอ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แจ้งเป็นหนังสือให้คู่พิพาททุกฝ่ายทราบพร้อมทั้งกำหนดวัน เวลา และสถานที่ให้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คู่พิพาททุก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ฝ่ายมาพร้อมกันเพื่อเลือกผู้ไกล่เกลี่ยและประธานคณะผู้ไกล่เกลี่ย (ข้อ ๑๑ วรรคสาม)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140968"/>
            <a:ext cx="8820980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๔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เมื่อคู่พิพาททุกฝ่ายมาพร้อมกันแล้ว ให้นายอำเภอดำเนินการให้คู่พิพาทเลือกผู้ไกล่เกลี่ยของ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ตน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และร่วมกันเลือกว่าจะให้นายอำเภอ พนักงานอัยการประจำจังหวัด หรือปลัดอำเภอ เป็น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ประธานคณะ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ผู้ไกล่เกลี่ย และจัดให้มีการบันทึกความตกลงยินยอมไว้ในสา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รบบ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การไกล่เกลี่ยและ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ประนอมข้อ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พิพาท พร้อมทั้งให้คู่พิพาททุกฝ่ายลงลายมือชื่อใน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สารบบ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นั้น (ข้อ ๑๑ วรรคสี่)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836712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๕) ในกรณีที่คู่พิพาทไม่อาจร่วมกันเลือกประธานคณะผู้ไกล่เกลี่ยได้ ให้นายอำเภอเป็นผู้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กำหนด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ประธานคณะผู้ไกล่เกลี่ย (ข้อ ๑๑ วรรคห้า)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348880"/>
            <a:ext cx="882098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๖) ในกรณีที่คู่พิพาทฝ่ายใดฝ่ายหนึ่งไม่ยินยอมเข้าสู่กระบวนการไกล่เกลี่ยและประนอมข้อ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พิพาทให้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นายอำเภอจำหน่ายคำร้องขอไกล่เกลี่ยและประนอมข้อพิพาทนั้นและแจ้งให้ผู้ร้องขอ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ทราบ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(ข้อ ๑๑ วรรคหก)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306" y="4853478"/>
            <a:ext cx="882098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๓๐. ในกรณีที่คู่พิพาททุกฝ่ายยินยอมเข้าสู่กระบวนการไกล่เกลี่ยและประนอมข้อพิพาท และมีการเลือกผู้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ไกล่เกลี่ย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และประธานคณะผู้ไกล่เกลี่ยแล้วให้ประธานคณะผู้ไกล่เกลี่ยนัดประชุมคณะผู้ไกล่เกลี่ยภายในกี่วัน 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980728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ภายในเจ็ดวัน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แต่วันที่มีคณะผู้ไกล่เกลี่ยครบถ้วน เพื่อพิจารณาคำร้องขอไกล่เกลี่ยและ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ประนอม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ข้อพิพาท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๑๒)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306" y="2996952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๓๑.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ในกรณีใด ที่ประชุมคณะผู้ไกล่เกลี่ยมีมติไม่รับคำร้องขอนั้นไว้พิจารณา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สาเหตุจากอะไร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และจะต้อง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005064"/>
            <a:ext cx="882098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ในกรณีที่เห็นว่าผู้ร้องขอใช้สิทธิโดยไม่สุจริต หรือการดำเนินการต่อไปจะเป็นผลให้เกิดการ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ได้เปรียบหรือ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เสียเปรียบแก่คู่พิพาทฝ่ายใดฝ่ายหนึ่งในการดำเนินคดีทางศาล ให้คณะผู้ไกล่เกลี่ยมีมติไม่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รับคำ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ร้องขอนั้นไว้พิจารณา และให้ยุติเรื่อง (ข้อ ๑๒)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780470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๓๒. การไกล่เกลี่ยและประนอมข้อพิพาททางแพ่ง โดยปกติให้ใช้สถานที่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ใด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44824"/>
            <a:ext cx="882098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การดำเนินการไกล่เกลี่ยและประนอมข้อพิพาท โดยปกติให้กระทำ ณ ที่ว่าการอำเภอ แต่ใน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กรณีจำเป็น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ประธานคณะผู้ไกล่เกลี่ยจะกำหนดให้ดำเนินการ ณ สถานที่ราชการอื่นก็ได้ แต่ต้องแจ้ง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ให้คู่พิพาท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ทราบล่วงหน้าตามสมควร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๑๓ วรรคหนึ่ง)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852317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๓๓. การนัดหมายคณะผู้ไกล่เกลี่ยและคู่พิพาททุกฝ่ายเพื่อไกล่เกลี่ยประนีประนอมข้อพิพาท จะต้อง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ดำเนินการภายใน   กี่วัน นับ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แต่วันที่คณะผู้ไกล่เกลี่ยรับคำร้องขอไว้พิจารณา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9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780470"/>
            <a:ext cx="882098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ภายในเจ็ดวัน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สำหรับการนัดครั้งต่อ ๆ ไป ให้ประธานคณะผู้ไกล่เกลี่ยเป็นผู้กำหนดและแจ้ง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ให้คู่พิพาท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ทุกฝ่ายทราบ และบันทึกการนัดหมายไว้ในสา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รบบ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การไกล่เกลี่ยและประนอมข้อ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พิพาท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(ข้อ ๑๓ วรรคสอง)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126447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๓๔. การนัดหมายคณะผู้ไกล่เกลี่ยและคู่พิพาททุกฝ่ายเพื่อไกล่เกลี่ยประนีประนอมข้อพิพาทครั้งต่อ ๆ ไป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จะต้อง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566607"/>
            <a:ext cx="882098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ให้นายอำเภอหรือประธานคณะผู้ไกล่เกลี่ย แล้วแต่กรณีดำเนินการส่งทางไปรษณีย์ลงทะเบียนตอบ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รับให้แก่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คู่พิพาทและบุคคลที่เกี่ยวข้อง เว้นแต่ผู้นั้นอยู่ ณ สถานที่ไกล่เกลี่ยในเวลาที่ได้มีการนัด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และได้ลงลายมือชื่อรับรู้ไว้ ให้ถือว่าได้ส่งโดยชอบแล้ว (ข้อ ๑๓ วรรคสาม)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6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780470"/>
            <a:ext cx="882098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๓๕. ในกรณีคู่พิพาทฝ่ายใดฝ่ายหนึ่งหรือทุกฝ่ายไม่มาตามกำหนดที่ประธานคณะผู้ไกล่เกลี่ยนัดหมาย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โดยไม่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แจ้งเหตุผล หรือไม่ขอเลื่อนวันนัดหมาย หากเป็นกรณีที่คู่พิพาทที่ยื่นคำร้องขอไกล่เกลี่ยและ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ประนอมข้อ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พิพาท หรือคู่กรณีทุกฝ่ายไม่มาตามกำหนดนัด จะต้องดำเนินการอย่างใด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126447"/>
            <a:ext cx="882098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ให้คณะผู้ไกล่เกลี่ยสั่งจำหน่ายคำร้องขอไกล่เกลี่ยและประนอมข้อพิพาทและสั่งยุติเรื่อง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และให้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ถือว่าคณะผู้ไกล่เกลี่ยไม่เคยรับคำร้องขอไกล่เกลี่ยและประนอมข้อ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พิพาท   นั้น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มาแต่ต้น (ข้อ ๑๔)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306" y="5068341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๓๖. ในกรณีคู่พิพาทฝ่ายใดฝ่ายหนึ่งหรือทุกฝ่ายมาพร้อมกันแล้ว ก่อนเริ่มต้นกระบวนการไกล่เกลี่ย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และประนอม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ข้อพิพาท จะต้องทำอย่างไร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0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748938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ให้ประธานคณะผู้ไกล่เกลี่ยชี้แจงวิธีการไกล่เกลี่ยและประนอมข้อพิพาทให้คู่พิพาททุกฝ่ายทราบ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(ข้อ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๑๕)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725518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๓๗. การไกล่เกลี่ยและประนอมข้อพิพาททุกครั้ง องค์คณะผู้ไกล่เกลี่ย ที่จะต้องมีกี่คน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718" y="2702098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คณะผู้ไกล่เกลี่ยจะต้องมาปฏิบัติหน้าที่ครบทุกคน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๑๖ วรรคหนึ่ง)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3678678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๓๘. ในการไกล่เกลี่ยและประนอมข้อพิพาท คณะผู้ไกล่เกลี่ยจะต้องให้คู่พิพาท 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718" y="4646314"/>
            <a:ext cx="882098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ต้องให้คู่พิพาทตกลงยินยอมผ่อนผันให้แก่กัน โดยเปิดโอกาสให้คู่พิพาทเสนอข้อผ่อนผันให้แก่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กันหรือ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คณะผู้ไกล่เกลี่ยอาจเสนอทางเลือกในการผ่อนผันให้แก่คู่พิพาทพิจารณาตกลงยินยอม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ยุติข้อ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พิพาทนั้น ทั้งนี้ ห้ามมิให้คณะผู้ไกล่เกลี่ยชี้ขาดข้อพิพาท (ข้อ ๑๖ วรรคสอง)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8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780470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๓๙. ในการไกล่เกลี่ยข้อพิพาท คณะผู้ไกล่เกลี่ยจะต้องให้คู่พิพาททุกฝ่ายอยู่ในห้องประชุมพร้อมกันหรือหรือไม่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818" y="1772816"/>
            <a:ext cx="882098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ให้คณะผู้ไกล่เกลี่ยรับฟังข้อเท็จจริงเบื้องต้นเกี่ยวกับข้อพิพาทจากคู่พิพาททุกฝ่าย โดยให้รับ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ฟังข้อเท็จจริง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ต่อหน้าคู่พิพาทพร้อมกัน ทั้งนี้ ในการไกล่เกลี่ยนั้นจะไกล่เกลี่ยพร้อมกันหรือแยกกันก็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ได้แต่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ในการตกลงกันนั้นให้กระทำต่อหน้าคู่พิพาททุกฝ่าย (ข้อ ๑๖ วรรคสาม)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306" y="4036596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๔๐. ในกรณีที่คณะผู้ไกล่เกลี่ยสงสัยโดยมีเหตุอันควรว่าข้อพิพาทนั้นไม่อาจบังคับกันได้ตามกฎหมายที่มิใช่เหตุ	อายุความ จะต้องทำอย่างไร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445224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ให้คณะผู้ไกล่เกลี่ยยุติการไกล่เกลี่ยและจำหน่ายข้อพิพาทออกจากสา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รบบ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การไกล่เกลี่ย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ประนอมข้อพิพาท (ข้อ ๑๖ วรรคสี่)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780470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๔๑. ในการไกล่เกลี่ยข้อพิพาทจะสามารถนำพยานบุคคลเข้าชี้แจงหรือให้ข้อมูลได้หรือไม่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818" y="1772816"/>
            <a:ext cx="8820980" cy="20928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ในกรณีที่คู่พิพาทฝ่ายใดฝ่ายหนึ่งร้องขอหรือคณะผู้ไกล่เกลี่ยเห็นสมควร คณะผู้ไกล่เกลี่ยอาจ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ให้นำ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พยานบุคคลเข้าชี้แจงหรือให้ข้อมูลก็ได้ แต่ทั้งนี้คณะผู้ไกล่เกลี่ยต้องคำนึงถึงหลักการที่จะ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ให้การ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ไกล่เกลี่ยและประนอมข้อพิพาทเสร็จสิ้นไปโดยเร็ว (ข้อ ๑๗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818" y="3885758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๔๒. การไกล่เกลี่ยข้อพิพาทตามกฎกระทรวงฯ ให้ถือว่าวันใด เป็นวันที่สะดุดหยุดลงของอายุความใน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การฟ้องร้อง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คดี 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862338"/>
            <a:ext cx="8820980" cy="20928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เพื่อประโยชน์ในการพิจารณาการสะดุดหยุดลงของอายุความในการฟ้องร้องคดีให้ถือว่า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วันที่คู่พิพาท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แจ้งความประสงค์ตามกฎกระทรวงฯ ข้อ ๑๑ วรรคหนึ่ง เป็นวันยื่นข้อพิพาท กรณีที่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แจ้งความ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ประสงค์ โดยวิธีส่งทางไปรษณีย์ ให้ถือวันที่อำเภอได้รับหนังสือแจ้ง (ข้อ ๑๘)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90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839118"/>
            <a:ext cx="881049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๔๓. ในระหว่างการดำเนินการไกล่เกลี่ยและประนอมข้อพิพาท หากคู่พิพาทฝ่ายใดฝ่ายหนึ่งไม่สมัครใจที่จะ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ให้มี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การดำเนินการไกล่เกลี่ยและประนอมข้อพิพาทต่อไป จะต้องทำอย่างไร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818" y="2767568"/>
            <a:ext cx="8820980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คู่พิพาทฝ่ายนั้นมีสิทธิบอกเลิกการไกล่เกลี่ยและประนอมข้อพิพาทต่อประธานคณะผู้ไกล่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เกลี่ย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โดยทำเป็นหนังสือหรือด้วยวาจาก็ได้ และให้คณะผู้ไกล่เกลี่ยสั่งจำหน่ายคำร้องขอไกล่เกลี่ย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และประนอม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ข้อพิพาทและสั่งยุติเรื่องและให้ถือว่าคณะผู้ไกล่เกลี่ยไม่เคยรับคำร้องขอไกล่เกลี่ยและ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ประนอม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ข้อพิพาทนั้นมาแต่ต้น  (ข้อ ๑๙) 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916832"/>
            <a:ext cx="8784976" cy="466524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57200" indent="-457200">
              <a:lnSpc>
                <a:spcPct val="140000"/>
              </a:lnSpc>
              <a:spcBef>
                <a:spcPts val="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th-TH" b="1" dirty="0">
                <a:solidFill>
                  <a:srgbClr val="33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เป็นการไกล่เกลี่ยแบบองค์คณะ ซึ่งผู้ไกล่เกลี่ยอาจนำประสบการณ์มาช่วยในการไกล่เกลี่ย</a:t>
            </a:r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th-TH" b="1" dirty="0">
                <a:solidFill>
                  <a:srgbClr val="33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สัญญาที่เกิดขึ้นมีผลบังคับเสมือนคำชี้ขาดของอนุญาโตตุลาการ</a:t>
            </a:r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th-TH" b="1" dirty="0">
                <a:solidFill>
                  <a:srgbClr val="33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อายุความสะดุดหยุด</a:t>
            </a:r>
            <a:r>
              <a:rPr lang="th-TH" b="1" dirty="0" smtClean="0">
                <a:solidFill>
                  <a:srgbClr val="33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ลง ในวันที่คู่พิพาทแจ้งความประสงค์</a:t>
            </a:r>
            <a:endParaRPr lang="th-TH" b="1" dirty="0">
              <a:solidFill>
                <a:srgbClr val="33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th-TH" b="1" dirty="0">
                <a:solidFill>
                  <a:srgbClr val="33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ผู้ไกล่เกลี่ยได้รับค่าตอบแทนท้ายกฎกระทรวง  </a:t>
            </a:r>
            <a:r>
              <a:rPr lang="th-TH" b="1" dirty="0" smtClean="0">
                <a:solidFill>
                  <a:srgbClr val="33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ตามข้อ </a:t>
            </a:r>
            <a:r>
              <a:rPr lang="th-TH" b="1" dirty="0">
                <a:solidFill>
                  <a:srgbClr val="33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 กฎกระทรวง</a:t>
            </a:r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th-TH" b="1" dirty="0">
                <a:solidFill>
                  <a:srgbClr val="33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การบังคับให้เป็นไปตามสัญญาซึ่งมีค่าใช้จ่ายน้อย  เพราะไปยื่นคำร้องที่พนักงานอัยการขอให้ศาลออกคำ</a:t>
            </a:r>
            <a:r>
              <a:rPr lang="th-TH" b="1" dirty="0" smtClean="0">
                <a:solidFill>
                  <a:srgbClr val="33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บังคับ</a:t>
            </a:r>
            <a:endParaRPr lang="th-TH" b="1" dirty="0">
              <a:solidFill>
                <a:srgbClr val="33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9512" y="59140"/>
            <a:ext cx="8784976" cy="156966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sq">
            <a:solidFill>
              <a:srgbClr val="CC3399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th-TH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การไกล่</a:t>
            </a:r>
            <a:r>
              <a:rPr kumimoji="1" lang="th-TH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เกลี่ยทางแพ่ง ตาม</a:t>
            </a: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กฎกระทรวงว่าด้วยการไกล่เกลี่ยและประนอมข้อพิพาททางแพ่ง พ.ศ. 2553</a:t>
            </a:r>
            <a:endParaRPr kumimoji="1" lang="th-TH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839118"/>
            <a:ext cx="8810492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๔๔. ในระหว่างการดำเนินการไกล่เกลี่ยและประนอมข้อพิพาท ถ้าผู้ไกล่เกลี่ยที่คู่พิพาทฝ่ายใดฝ่ายหนึ่งได้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เลือกไว้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ต้องพ้นจากบัญชีรายชื่อ หรือไม่อาจดำเนินการไกล่เกลี่ยและประนอมข้อพิพาทต่อไปได้ด้วยเหตุ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อื่น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หรือคู่พิพาทฝ่ายใดฝ่ายหนึ่งมีความประสงค์ขอเปลี่ยนตัวผู้ไกล่เกลี่ย จะต้องทำอย่างไร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631664"/>
            <a:ext cx="882098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ให้คู่พิพาทฝ่ายนั้นเลือกผู้ไกล่เกลี่ยใหม่หรือขอเปลี่ยนตัวผู้ไกล่เกลี่ย แล้วแต่กรณี จาก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บัญชีรายชื่อ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เว้นแต่คู่พิพาทนั้นไม่เลือกผู้ไกล่เกลี่ยและประสงค์บอกเลิกการไกล่เกลี่ยและ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ประนอมข้อ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พิพาท ให้คณะผู้ไกล่เกลี่ยดำเนินการตามกฎกระทรวงฯ ข้อ ๑๙  (ข้อ ๒๐)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5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839118"/>
            <a:ext cx="881049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๔๕. การดำเนินการไกล่เกลี่ยและประนอมข้อพิพาทต้องให้แล้วเสร็จภายในระยะเวลาเท่าใด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818" y="1844824"/>
            <a:ext cx="882098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ภายในระยะเวลาสามเดือน นับแต่วันที่นายอำเภอได้ลงเรื่องใน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สารบบ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การไกล่เกลี่ยและ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ประนอมข้อ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พิพาท เว้นแต่มีความจำเป็นและคู่พิพาทยินยอม ให้ขยายระยะเวลาได้อีกครั้งละไม่เกินสาม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 แต่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รวมระยะเวลาทั้งหมดแล้วต้องไม่เกินหนึ่งปี (ข้อ ๒๑ วรรคหนึ่ง)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4420269"/>
            <a:ext cx="8810492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๔๖. การดำเนินการไกล่เกลี่ยและประนอมข้อพิพาท เมื่อพ้นระยะเวลาตามกฎกระทรวงฯ ข้อ ๒๑ วรรค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หนึ่งหาก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ไกล่เกลี่ย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และประนอมข้อพิพาทยังไม่ได้ข้อยุติ จะต้องทำอย่างไร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601" y="5877272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ให้คณะผู้ไกล่เกลี่ยสั่งจำหน่ายข้อพิพาทนั้น (ข้อ ๒๑ วรรคสอง)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839118"/>
            <a:ext cx="881049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๔๗. ในกรณีที่คู่พิพาทไม่อาจตกลงกันได้ จะต้องทำอย่างไร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818" y="1484784"/>
            <a:ext cx="882098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ให้คณะผู้ไกล่เกลี่ยสั่งจำหน่ายข้อพิพาทนั้น (ข้อ ๒๒)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420888"/>
            <a:ext cx="881049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๔๘. ในกรณีที่คู่พิพาทตกลงกันได้ จะต้องทำอย่างไร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601" y="2996952"/>
            <a:ext cx="8820980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ให้คณะผู้ไกล่เกลี่ยจัดให้มีการทำสัญญาประนีประนอมยอมความระหว่างคู่พิพาท และให้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ถือเอาข้อตกลง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ตามสัญญาประนีประนอมยอมความมีผลผูกพันคู่พิพาท การจัดทำสัญญา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ประนีประนอม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ยอมความดังกล่าวต้องไม่ขัดต่อความ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สงบเรียบร้อย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และศีลธรรมอันดี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ของประชาชน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และให้คู่พิพาททุกฝ่ายและคณะผู้ไกล่เกลี่ยลงลายมือชื่อ (ข้อ ๒๓)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0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839118"/>
            <a:ext cx="881049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๔๙. สัญญาประนีประนอมยอมความตามกฎกระทรวงฯ ข้อ ๒๓ วรรคหนึ่ง จะมีผล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818" y="1844824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ย่อมทำให้ข้อเรียกร้องเดิมของคู่พิพาทได้ระงับสิ้นไป และทำให้คู่พิพาทได้สิทธิตามที่แสดง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ไว้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ในสัญญาประนีประนอมยอมความ (ข้อ ๒๔)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996" y="3284984"/>
            <a:ext cx="881049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๕๐. ในกรณีที่คู่พิพาทฝ่ายใดฝ่ายหนึ่งไม่ปฏิบัติตามสัญญาประนีประนอมยอมความ จะต้องทำอย่างไร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601" y="4279736"/>
            <a:ext cx="8820980" cy="24929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ให้คู่พิพาทอีกฝ่ายหนึ่งยื่นคำร้องต่อพนักงานอัยการที่มีเขตอำนาจรับผิดชอบในท้องที่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อำเภอที่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ดำเนินการไกล่เกลี่ยและประนอมข้อพิพาทนั้น และให้พนักงานอัยการดำเนินการยื่นคำร้องต่อ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ศาลที่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มีเขตอำนาจเพื่อให้ออกคำบังคับให้ตามสัญญาประนีประนอมยอมความดังกล่าว โดยให้นำ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กฎหมายว่า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ด้วยอนุญาโตตุลาการมาใช้บังคับโดยอนุโลม (ข้อ ๒๕ วรรคหนึ่ง) 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839118"/>
            <a:ext cx="881049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๕๑. การยื่นคำร้องต่อศาลของพนักงานอัยการตามกฎกระทรวงฯ ข้อ ๒๕ วรรคหนึ่ง ต้องกระทำภายในกี่ปี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818" y="1813292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ให้กระทำภายในกำหนดเวลาสามปี นับแต่วันที่อาจบังคับตามสัญญาประนีประนอมยอมความได้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(ข้อ ๒๕ วรรคสอง)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036" y="3410997"/>
            <a:ext cx="881049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๕๒. ในการไกล่เกลี่ยและประนอมข้อพิพาทจะต้องมีการดำเนินการด้านธุรการและเอกสาร 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601" y="4423752"/>
            <a:ext cx="882098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ให้ประธานคณะผู้ไกล่เกลี่ยจัดให้มีการบันทึกสรุปข้อเท็จจริงเกี่ยวกับข้อพิพาทผลของการไกล่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เกลี่ยและ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ประนอมข้อพิพาท และข้อตกลงยินยอมร่วมกันระหว่างคู่พิพาท เพื่อเก็บรวมไว้ในสา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รบบ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ไกล่เกลี่ยและประนอมข้อพิพาทของอำเภอ (ข้อ ๒๖)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3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839118"/>
            <a:ext cx="881049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๕๓. คณะผู้ไกล่เกลี่ยมีสิทธิได้รับค่าตอบแทน และค่าใช้จ่ายในการเดินทาง 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818" y="1813292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เฉพาะกรณีที่ทำหน้าที่ไกล่เกลี่ยและประนอมข้อพิพาท (ข้อ ๒๗ วรรคหนึ่ง)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036" y="2796694"/>
            <a:ext cx="881049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๕๔. คณะผู้ไกล่เกลี่ยมีสิทธิได้รับค่าตอบแทน และค่าใช้จ่ายในการเดินทาง จำนวนเท่าใด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508" y="3789040"/>
            <a:ext cx="8820980" cy="2893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r>
              <a:rPr lang="en-US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ประธานคณะผู้ไกล่เกลี่ยได้รับค่าตอบแทนครั้งละ ๑</a:t>
            </a:r>
            <a:r>
              <a:rPr lang="en-US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๒๕๐ บาท แต่รวมกันแล้วไม่เกิน ๖</a:t>
            </a:r>
            <a:r>
              <a:rPr lang="en-US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๒๕๐ 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บาท ต่อหนึ่งข้อพิพาท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๒</a:t>
            </a:r>
            <a:r>
              <a:rPr lang="en-US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ผู้ไกล่เกลี่ยได้รับค่าตอบแทนครั้งละ ๑</a:t>
            </a:r>
            <a:r>
              <a:rPr lang="en-US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๐๐๐ บาท แต่รวมกันแล้ว ไม่เกิน ๕</a:t>
            </a:r>
            <a:r>
              <a:rPr lang="en-US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๐๐๐ บาท ต่อ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หนึ่งข้อ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พิพาท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r>
              <a:rPr lang="en-US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ผู้ไกล่เกลี่ยมีสิทธิได้รับค่าใช้จ่ายในการเดินทางมาทำ หน้าที่ไกล่เกลี่ยและประนอมข้อ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พิพาทครั้ง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ละ ๒๐๐ บาท หรือตามที่จ่ายจริงแต่ไม่เกินครั้งละ ๕๐๐ บาท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1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839118"/>
            <a:ext cx="8810492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๕๕. การไกล่เกลี่ยประนอมข้อพิพาททางอาญา ตามมาตรา ๖๑/๓ แห่ง พ.ร.บ. ระเบียบบริหารราชการแผ่นดิน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พ.ศ.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๒๕๓๔ แก้ไขเพิ่มเติมโดยพ.ร.บ. ระเบียบบริหารราชการแผ่นดิน พ.ศ. ๒๕๓๔ (ฉบับที่ ๗)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พ.ศ. ๒๕๕๐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ได้กำหนดเงื่อนไขไว้ว่าอย่างไร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818" y="3124125"/>
            <a:ext cx="8820980" cy="3693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๑) ความผิดที่มีโทษทางอาญาที่เกิดขึ้นในเขตอำเภอ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๒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เป็นความผิดอันยอมความได้ และมิใช่เป็นความผิดเกี่ยวกับเพศ 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๓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ถ้าผู้เสียหายและผู้ถูกกล่าวหายินยอม หรือแสดงความ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จำนงให้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นายอำเภอของอำเภอนั้นหรือปลัดอำเภอที่นายอำเภอดังกล่าวมอบหมายเป็นผู้ไกล่เกลี่ยตามควร 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แก่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 และเมื่อผู้เสียหายและผู้ถูกกล่าวหายินยอมเป็นหนังสือตามที่ไกล่เกลี่ยและปฏิบัติ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ตามคำ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ไกล่เกลี่ยดังกล่าวแล้ว ให้คดีอาญาเป็นอันเลิกกันตามประมวลกฎหมายวิธีพิจารณาความอาญา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4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839118"/>
            <a:ext cx="881049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๕๖. กฎกระทรวงว่าด้วยการไกล่เกลี่ยความผิดที่มีโทษทางอาญา พ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๒๕๕๓ ให้ไว้เมื่อใด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818" y="1813292"/>
            <a:ext cx="882098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วันที่ ๒๕ สิงหาคม ๒๕๕๓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036" y="2420888"/>
            <a:ext cx="881049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๕๗. กฎกระทรวงว่าด้วยการไกล่เกลี่ยความผิดที่มีโทษทางอาญา พ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๒๕๕๓ ประกาศในราช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กิจจา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นุเบกษา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เมื่อใด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508" y="3501008"/>
            <a:ext cx="882098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วันที่ ๗ กันยายน ๒๕๕๓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036" y="4047455"/>
            <a:ext cx="881049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๕๘. กฎกระทรวงว่าด้วยการไกล่เกลี่ยความผิดที่มีโทษทางอาญา พ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๒๕๕๓  มีผลบังคับใช้เมื่อใด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508" y="5127575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เมื่อพ้นกำหนด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หนึ่งร้อยยี่สิบวัน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นับแต่วันประกาศในราชกิจจา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นุเบกษา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เป็นต้นไป (วันที่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มกราคม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2554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6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791820"/>
            <a:ext cx="8810492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๖๐. ความผิดที่มีโทษทางอาญา ตามกฎกระทรวงว่าด้วยการไกล่เกลี่ยความผิดที่มีโทษทางอาญา พ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๒๕๕๓ 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หมายความ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ว่าอย่างไร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818" y="2196965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หมายความว่า ความผิดที่มีโทษทางอาญาตามประมวลกฎหมายอาญาหรือกฎหมายอื่นที่เป็น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ความผิด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อันยอมความได้ และมิใช่ความผิดเกี่ยวกับเพศ (ข้อ ๒)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036" y="3638202"/>
            <a:ext cx="881049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๖๑. กรณีที่ผู้เสียหายหรือผู้ถูกกล่าวหาผู้ใดประสงค์จะให้มีการไกล่เกลี่ยข้อพิพาททางอาญา จะต้องทำอย่างไร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315" y="4614782"/>
            <a:ext cx="882098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๑)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ให้แจ้งความประสงค์เป็นหนังสือหรือด้วยวาจาต่อนายอำเภอหรือปลัดอำเภอ ณ ที่ว่าการอำเภอนั้น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กรณีที่แจ้งความประสงค์ด้วยวาจา ให้นายอำเภอหรือปลัดอำเภอทำบันทึกความประสงค์นั้นไว้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และให้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ผู้เสียหายหรือผู้ถูกกล่าวหาดังกล่าวลงลายมือชื่อไว้ด้วย (ข้อ ๔ วรรคหนึ่ง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0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824513"/>
            <a:ext cx="8810492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๒) เมื่อนายอำเภอหรือปลัดอำเภอได้รับแจ้งความประสงค์ตามกฎกระทรวงฯ วรรคหนึ่งแล้ว ให้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แจ้งผู้เสียหาย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หรือผู้ถูกกล่าวหาอีกฝ่ายหนึ่งทราบและสอบถามว่าจะยินยอมหรือแสดงความจำนงเข้า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สู่กระบวนการ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ไกล่เกลี่ยหรือไม่ หากเป็นกรณีที่มีผู้เสียหายหรือผู้ถูกกล่าวหาหลายฝ่าย ให้แจ้งและ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สอบถาม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ทุกฝ่าย (ข้อ ๔ วรรคสอง)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818" y="3645024"/>
            <a:ext cx="8820980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๓) ในกรณีที่ผู้เสียหายและผู้ถูกกล่าวหาทุกฝ่ายตกลงยินยอมหรือแสดงความจำนงที่จะเข้า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สู่กระบวนการ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ไกล่เกลี่ย ให้นายอำเภอหรือปลัดอำเภอแจ้งให้ทุกฝ่ายทราบ และจัดให้มีการ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บันทึกการ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ยินยอมหรือความจำนงเข้าสู่กระบวนการไกล่เกลี่ยไว้ในสา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รบบ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การไกล่เกลี่ยข้อพิพาท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คดีอาญาพร้อม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ทั้งให้ผู้เสียหายและผู้ถูกกล่าวหาทุกฝ่ายลงลายมือชื่อใน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สารบบ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นั้น (ข้อ ๔วรรคสาม)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6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814"/>
            <a:ext cx="9144000" cy="1150938"/>
          </a:xfr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th-TH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กฎกระทรวงว่าด้วยการไกล่เกลี่ยและประนอมข้อพิพาททางแพ่ง พ.ศ. 2553      </a:t>
            </a: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3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0" y="1349181"/>
            <a:ext cx="9144000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คณะผู้ทำหน้าที่ไกล่เกลี่ย</a:t>
            </a:r>
            <a:r>
              <a:rPr lang="th-TH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ประกอบด้วย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3 คน/ครั้ง</a:t>
            </a:r>
          </a:p>
          <a:p>
            <a:pPr>
              <a:defRPr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1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. ประธาน (นายอำเภอ พนักงานอัยการประจำจังหวัด ปลัดอำเภอ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คู่พิพาทเป็นผู้เลือกคนใดคนหนึ่ง ถ้าเลือกไม่ได้ให้นายอำเภอ กำหนด)    </a:t>
            </a:r>
          </a:p>
          <a:p>
            <a:pPr>
              <a:defRPr/>
            </a:pPr>
            <a:r>
              <a:rPr lang="th-TH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บุคคลที่คู่พิพาทเลือกจากบัญชีที่อำเภอประกาศฝ่ายละ 1 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</a:p>
          <a:p>
            <a:pPr>
              <a:defRPr/>
            </a:pPr>
            <a:r>
              <a:rPr lang="th-TH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</a:t>
            </a:r>
            <a:r>
              <a:rPr lang="th-TH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เหตุ 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- นายอำเภอจัดทำรายชื่อคณะบุคคล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ผู้ทำ</a:t>
            </a:r>
          </a:p>
          <a:p>
            <a:pPr>
              <a:defRPr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หน้าที่ไกล่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เกลี่ย ฯ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น้อยกว่า 20 คน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</a:p>
          <a:p>
            <a:pPr>
              <a:defRPr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ให้คณะกรมการจังหวัด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เห็นชอบ  โดย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</a:p>
          <a:p>
            <a:pPr>
              <a:defRPr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คุณสมบัติ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ตามกฎกระทรวง </a:t>
            </a: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-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ปิดประกาศและประชาสัมพันธ์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(ณ ที่ว่าการ</a:t>
            </a:r>
          </a:p>
          <a:p>
            <a:pPr>
              <a:defRPr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อำเภอ </a:t>
            </a:r>
            <a:r>
              <a:rPr lang="th-TH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อบต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ที่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ทำการผู้ใหญ่บ้าน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ชุมชน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     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     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540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824513"/>
            <a:ext cx="8810492" cy="20928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๔) ในกรณีที่ผู้เสียหายหรือผู้ถูกกล่าวหาฝ่ายใดฝ่ายหนึ่งไม่ยินยอมหรือไม่แสดงความจำนงเข้า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สู่กระบวนการ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ไกล่เกลี่ย ให้การแจ้งความประสงค์ตามวรรคหนึ่งสิ้นผลไป และให้นายอำเภอ 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หรือปลัดอำเภอ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แจ้งผู้เสียหายหรือผู้ถูกกล่าวหาฝ่ายที่เหลือทราบด้วย</a:t>
            </a:r>
            <a:r>
              <a:rPr lang="en-US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(ข้อ ๔ </a:t>
            </a:r>
            <a:r>
              <a:rPr lang="th-TH" sz="26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วรครค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สี่)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818" y="2996952"/>
            <a:ext cx="8820980" cy="24929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๖๒. ในกรณีที่นายอำเภอหรือปลัดอำเภอเห็นว่าสิทธินำคดีอาญามาฟ้องได้ระงับไปตามประมวลกฎหมาย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วิธีพิจารณา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ความอาญาแล้วก่อนวันแจ้งความประสงค์ตามกฎกระทรวงฯ ข้อ ๔ วรรคหนึ่ง หรือจะระงับไป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ก่อนวันที่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นายอำเภอหรือปลัดอำเภอแจ้งให้ผู้เสียหายหรือผู้ถูกกล่าวหาอีกฝ่ายหนึ่งทราบตามกฎกระทรวงฯ ข้อ ๔ 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วรรค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สอง จะต้องทำอย่างไร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306" y="5548764"/>
            <a:ext cx="8810492" cy="1292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 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ห้ามไม่ให้นายอำเภอหรือปลัดอำเภอรับข้อพิพาทนั้นไว้ไกล่เกลี่ย และให้นายอำเภอหรือปลัดอำเภอ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แจ้ง 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ให้ผู้แจ้งความประสงค์ทราบโดยพลัน (ข้อ ๕)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8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818" y="764704"/>
            <a:ext cx="8820980" cy="1292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๖๓. การแจ้งความประสงค์ของผู้เสียหายหรือผู้ถูกกล่าวหาตามกฎกระทรวงฯ ข้อ ๔ วรรคหนึ่ง ถือว่าเป็นคำ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ร้องทุกข์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ตามประมวลกฎหมายวิธีพิจารณาความอาญา หรือไม่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036" y="2101324"/>
            <a:ext cx="8810492" cy="492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 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ไม่ใช่คำร้องทุกข์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 ป. วิธีพิจารณา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ความอาญา (ข้อ ๖)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508" y="2636912"/>
            <a:ext cx="8820980" cy="1692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๖๔. เมื่อผู้เสียหายและผู้ถูกกล่าวหาทุกฝ่ายได้ลงลายมือชื่อใน</a:t>
            </a:r>
            <a:r>
              <a:rPr lang="th-TH" sz="26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สารบบ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การไกล่เกลี่ยข้อพิพาทคดีอาญา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ตามกฎกระทรวง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ฯ ข้อ ๔ วรรคสาม แล้ว ให้นายอำเภอหรือปลัดอำเภอรับข้อพิพาทนั้นไว้ไกล่เกลี่ยต่อไป 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และจะต้อง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ดำเนินการอย่างไร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306" y="4365104"/>
            <a:ext cx="8810492" cy="24929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 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แจ้งให้ผู้เสียหายและผู้ถูกกล่าวหาทุกฝ่ายทราบถึงสิทธิของตนและผลของการไกล่เกลี่ยข้อพิพาทตาม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กฎกระทรวงฯ 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๑๒ </a:t>
            </a:r>
            <a:r>
              <a:rPr lang="th-TH" sz="2600" spc="-7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๑๔ ข้อ ๑๕ และข้อ ๑๗ พร้อมทั้งสอบถาม</a:t>
            </a:r>
            <a:r>
              <a:rPr lang="th-TH" sz="2600" spc="-7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รายละเอียดเกี่ยวกับ</a:t>
            </a:r>
            <a:r>
              <a:rPr lang="th-TH" sz="2600" spc="-7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ข้อพิพาท</a:t>
            </a:r>
            <a:r>
              <a:rPr lang="th-TH" sz="2600" spc="-7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จากผู้เสียหาย</a:t>
            </a:r>
            <a:r>
              <a:rPr lang="th-TH" sz="2600" spc="-7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และผู้ถูกกล่าวหาทุกฝ่ายรวมทั้งผู้ที่เกี่ยวข้อง และบันทึกการแจ้งและรายละเอียดเกี่ยวกับข้อ</a:t>
            </a:r>
            <a:r>
              <a:rPr lang="th-TH" sz="2600" spc="-7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พิพาทดังกล่าว</a:t>
            </a:r>
            <a:r>
              <a:rPr lang="th-TH" sz="2600" spc="-7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ไว้ในสา</a:t>
            </a:r>
            <a:r>
              <a:rPr lang="th-TH" sz="2600" spc="-7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รบบ</a:t>
            </a:r>
            <a:r>
              <a:rPr lang="th-TH" sz="2600" spc="-7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การไกล่เกลี่ยข้อพิพาทคดีอาญา (ข้อ ๗ วรรคหนึ่ง)</a:t>
            </a:r>
            <a:endParaRPr lang="en-US" sz="2600" spc="-7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1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818" y="836712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๖๕. การบันทึกการแจ้งและรายละเอียดเกี่ยวกับข้อพิพาทดังกล่าวไว้ในสา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รบบ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การไกล่เกลี่ยข้อพิพาทคดีอาญา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บันทึกอย่างไร เรื่องใดบ้าง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260029"/>
            <a:ext cx="8820980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การบันทึกรายละเอียดเกี่ยวกับข้อพิพาทตามกฎกระทรวงฯ ข้อ ๗ วรรคหนึ่ง ให้บันทึกเฉพาะการกระทำที่เกี่ยวข้องกับข้อพิพาทตามที่ได้ความจากผู้เสียหายและผู้ถูกกล่าวหาทุกฝ่ายและผู้ที่เกี่ยวข้อง รวมทั้งวัน เวลา สถานที่ และบุคคลหรือสิ่งของที่เกี่ยวข้องกับข้อพิพาท  (ข้อ ๗ วรรคสอง)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5139189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๖๖. เมื่อได้บันทึกรายละเอียดเกี่ยวกับข้อพิพาทตามกฎกระทรวงฯ ข้อ ๗ วรรคหนึ่ง แล้วจะต้องทำอย่างไร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7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824513"/>
            <a:ext cx="8810492" cy="1692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 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ให้นายอำเภอหรือปลัดอำเภออ่านข้อความที่บันทึกไว้ในสา</a:t>
            </a:r>
            <a:r>
              <a:rPr lang="th-TH" sz="26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รบบ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การไกล่เกลี่ยข้อพิพาท ให้ผู้เสียหายและผู้ถูกกล่าวหาทุกฝ่ายฟัง แล้วให้ผู้เสียหายและผู้ถูกกล่าวหาทุกฝ่าย รวมทั้ง นายอำเภอหรือปลัดอำเภอลงลายมือชื่อไว้เป็นหลักฐาน (ข้อ ๗ วรรคสาม)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818" y="2784410"/>
            <a:ext cx="8820980" cy="1292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๖๗. ในการสอบถามรายละเอียดเกี่ยวกับข้อพิพาทตามกฎกระทรวงฯ ข้อ ๗ วรรคหนึ่ง นายอำเภอหรือ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ปลัดอำเภอกระทำ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ลับหลังผู้เสียหายและผู้ถูกกล่าวหา ได้หรือไม่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221088"/>
            <a:ext cx="8820980" cy="24929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ให้กระทำต่อหน้าผู้เสียหายและผู้ถูกกล่าวหาทุกฝ่าย เว้นแต่ผู้เสียหายหรือผู้ถูกกล่าวหาฝ่ายใดฝ่าย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หนึ่งไม่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มาตามที่นัดหมายโดยไม่มีเหตุอันสมควร จะกระทำลับหลังผู้เสียหาย หรือผู้ถูกกล่าวหาฝ่ายนั้นก็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 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ทั้งนี้ ในการไกล่เกลี่ยนั้นจะไกล่เกลี่ยพร้อมกันหรือแยกกันก็ได้ แต่ในการตกลงกันนั้น ให้กระทำต่อ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หน้าผู้เสียหาย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และผู้ถูกกล่าวหาทุกฝ่าย (ข้อ ๘ วรรคหนึ่ง)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5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824513"/>
            <a:ext cx="8810492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๖๘. ในการไกล่เกลี่ยข้อพิพาทคดีอาญา ผู้เสียหายและผู้ถูกกล่าวหาทุกฝ่ายจะขอให้ผู้ซึ่งตนไว้วางใจเข้ารับฟัง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การไกล่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เกลี่ยได้หรือไม่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818" y="2348880"/>
            <a:ext cx="8820980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ได้ จำนวนไม่เกินสองคน แต่ในการไกล่เกลี่ยครั้งใด หากนายอำเภอหรือปลัดอำเภอเห็นว่าการมี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บุคคลอื่น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ซึ่งไม่ใช่ผู้เสียหายหรือผู้ถูกกล่าวหาอยู่ด้วยจะเป็นอุปสรรคต่อการไกล่เกลี่ย จะดำเนินการไกล่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เกลี่ยครั้ง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นั้นโดยมิให้บุคคลอื่นซึ่งมิใช่ผู้เสียหายหรือผู้ถูกกล่าวหาเข้าร่วมรับฟังก็ได้ (ข้อ ๘ วรรคสอง)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301208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๖๙. การไกล่เกลี่ยและประนอมข้อพิพาททางอาญา ให้ใช้สถานที่ใดในการไกล่เกลี่ย และจะแจ้งผู้เสียหาย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และผู้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ถูกกล่าวหาทุกฝ่าย 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1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824513"/>
            <a:ext cx="8810492" cy="2893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การดำเนินการไกล่เกลี่ยข้อพิพาท ให้กระทำ ณ ที่ว่าการอำเภอ หรือในกรณีจำเป็นจะ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กระทำ 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ณ สถานที่ราชการอื่นตามที่นายอำเภอกำหนดก็ได้ แต่ต้องแจ้งให้ผู้เสียหายและผู้ถูกกล่าวหาทุก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ฝ่ายทราบ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ล่วงหน้าตามสมควร ให้นายอำเภอหรือปลัดอำเภอส่งหนังสือนัดหมายการไกล่เกลี่ยไป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ยังผู้เสียหาย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และผู้ถูกกล่าวหาทุกฝ่าย เว้นแต่ผู้นั้นได้รับแจ้งด้วยวาจาและลงลายมือชื่อรับรู้ไว้ ให้ถือ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ว่าเป็น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การนัดหมายโดยชอบแล้ว (ข้อ ๙) 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818" y="3832592"/>
            <a:ext cx="8820980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๗๐. ในการไกล่เกลี่ยและประนอมข้อพิพาททางอาญา นายอำเภอหรือปลัดอำเภอจะต้องดำเนินการอย่างไร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869160"/>
            <a:ext cx="8820980" cy="1692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ต้องเปิดโอกาสให้ผู้เสียหายหรือผู้ถูกกล่าวหาเสนอข้อผ่อนผันให้แก่กัน หรืออาจเสนอทางเลือก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ให้แก่ผู้เสียหาย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หรือผู้ถูกกล่าวหาผ่อนผันให้แก่กันก็ได้ แต่ห้ามไม่ให้นายอำเภอหรือปลัดอำเภอ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วินิจฉัยข้อเท็จจริง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หรือชี้ขาดข้อพิพาท (ข้อ ๑๐)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37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824513"/>
            <a:ext cx="881049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๗๑. เมื่อผู้เสียหายและผู้ถูกกล่าวหาทุกฝ่ายตกลงยินยอมตามที่ไกล่เกลี่ย จะต้องทำอย่างไร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818" y="1844824"/>
            <a:ext cx="8820980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ให้นายอำเภอหรือปลัดอำเภอจัดทำเป็นหนังสือตกลงยินยอม และบันทึกการตกลงยินยอมนั้นไว้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ในสา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รบบ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การไกล่เกลี่ยข้อพิพาทคดีอาญา  หนังสือตกลงยินยอมตามวรรคหนึ่ง ให้ระบุวัน เดือน ปี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และรายละเอียด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ความตกลงยินยอม รวมทั้งกำหนดระยะเวลาการปฏิบัติตามความตกลงยินยอมให้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ชัดเจน และ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ให้นำความในกฎกระทรวงฯ ข้อ ๗ วรรคสาม มาใช้บังคับโดยอนุโลม (ข้อ ๑๑)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212357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๗๒. เมื่อผู้เสียหายและผู้ถูกกล่าวหาทุกฝ่ายได้ปฏิบัติตามความตกลงยินยอมตามกฎกระทรวงฯ ข้อ ๑๑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แล้วผล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ของการไกล่เกลี่ยทางอาญาจะเป็นอย่างไร และจะต้องทำอย่างไร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7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824513"/>
            <a:ext cx="8810492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ให้คดีอาญาเป็นอันเลิกกันและสิทธิการนำคดีอาญามาฟ้องระงับไปตามประมวลกฎหมายวิธี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พิจารณา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ความอาญา ในกรณีที่มีการร้องทุกข์หรือยื่นฟ้องต่อศาลไว้ ให้นายอำเภอหรือปลัดอำเภอแจ้งต่อ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พนักงานสอบสวน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พนักงานอัยการ หรือศาล แล้วแต่กรณี  (ข้อ ๑๒)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818" y="3212976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๗๓. การเปิดเผยข้อเท็จจริงใดที่ได้มาจากการดำเนินการไกล่เกลี่ยข้อพิพาททางอาญา สารมารถกระทำได้หรือไม่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221088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นายอำเภอหรือปลัดอำเภอจะเปิดเผยข้อเท็จจริงใดที่ได้มาจากการดำเนินการไกล่เกลี่ยข้อพิพาทมิได้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เว้นแต่เป็นการเปิดเผยตามคำสั่งศาล  (ข้อ ๑๓)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824513"/>
            <a:ext cx="881049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๗๔. ในกรณีที่ผู้เสียหายและผู้ถูกกล่าวหาทุกฝ่ายได้ตกลงยินยอมตามที่ไกล่เกลี่ยแล้ว แต่ไม่ได้ปฏิบัติ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ตามความ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ตกลงยินยอมหรือปฏิบัติไม่ครบถ้วนภายในเวลาที่ตกลงกันไว้ จะต้องทำอย่างไร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508" y="2708920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ให้นายอำเภอหรือปลัดอำเภอจำหน่ายข้อพิพาทนั้นออกจากสา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รบบ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การไกล่เกลี่ยข้อพิพาทคดีอาญา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(ข้อ ๑๔)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221088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๗๕. ในระหว่างการดำเนินการไกล่เกลี่ยและประนอมข้อพิพาททางอาญา หากผู้เสียหายหรือผู้ถูกกล่าวหาฝ่าย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ใดฝ่าย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หนึ่งจะบอกเลิกการไกล่เกลี่ยข้อพิพาท จะต้องทำอย่างไร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5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824513"/>
            <a:ext cx="8810492" cy="2893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ให้ผู้เสียหายหรือผู้ถูกกล่าวหาทำเป็นหนังสือหรือด้วยวาจาต่อนายอำเภอหรือปลัดอำเภอเมื่อใดก็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ได้ใน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กรณีบอกเลิกด้วยวาจาให้นายอำเภอหรือปลัดอำเภอบันทึกการบอกเลิกนั้นไว้พร้อมทั้งให้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ผู้เสียหายหรือ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ผู้ถูกกล่าวหาฝ่ายที่บอกเลิกลงลายมือชื่อไว้เป็นหลักฐาน เมื่อนายอำเภอหรือปลัดอำเภอ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ได้รับการ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บอกเลิกการไกล่เกลี่ยข้อพิพาทแล้ว ให้จำหน่ายข้อพิพาทนั้นออกจากสา</a:t>
            </a:r>
            <a:r>
              <a:rPr lang="th-TH" sz="26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รบบ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การไกล่เกลี่ยข้อ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พิพาทคดีอาญา 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(ข้อ ๑๕)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508" y="3789040"/>
            <a:ext cx="8820980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๗๖. การไกล่เกลี่ยและประนอมข้อพิพาททางอาญาตามกฎกระทรวงฯ ต้องดำเนินการให้แล้วเสร็จภายในกี่วัน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725144"/>
            <a:ext cx="8820980" cy="20928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ให้นายอำเภอหรือปลัดอำเภอทำการไกล่เกลี่ยข้อพิพาทให้แล้วเสร็จภายในสิบห้าวันนับแต่วันที่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ได้รับข้อ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พิพาท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ไว้ เว้น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แต่มีความจำเป็นและผู้เสียหายและผู้ถูกกล่าวหาทุกฝ่ายยินยอมให้นายอำเภอ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หรือปลัดอำเภอ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ขยายเวลาได้อีกไม่เกินสิบห้าวัน (ข้อ ๑๖ วรรคหนึ่ง)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144338" y="1196752"/>
            <a:ext cx="8820150" cy="32932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ประเภทข้อพิพาท ได้แก่</a:t>
            </a:r>
          </a:p>
          <a:p>
            <a:pPr lvl="1" eaLnBrk="1" hangingPunct="1">
              <a:spcBef>
                <a:spcPct val="50000"/>
              </a:spcBef>
              <a:buClr>
                <a:srgbClr val="FF3300"/>
              </a:buClr>
              <a:buSzPct val="95000"/>
              <a:buFont typeface="Wingdings" pitchFamily="2" charset="2"/>
              <a:buChar char="§"/>
            </a:pP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มรดก – ไม่จำกัดทุนทรัพย์</a:t>
            </a:r>
          </a:p>
          <a:p>
            <a:pPr lvl="1" eaLnBrk="1" hangingPunct="1">
              <a:spcBef>
                <a:spcPct val="50000"/>
              </a:spcBef>
              <a:buClr>
                <a:srgbClr val="FF3300"/>
              </a:buClr>
              <a:buSzPct val="95000"/>
              <a:buFont typeface="Wingdings" pitchFamily="2" charset="2"/>
              <a:buChar char="§"/>
            </a:pP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ที่ดิน – ไม่จำกัดทุนทรัพย์</a:t>
            </a:r>
          </a:p>
          <a:p>
            <a:pPr lvl="1" eaLnBrk="1" hangingPunct="1">
              <a:spcBef>
                <a:spcPct val="50000"/>
              </a:spcBef>
              <a:buClr>
                <a:srgbClr val="FF3300"/>
              </a:buClr>
              <a:buSzPct val="95000"/>
              <a:buFont typeface="Wingdings" pitchFamily="2" charset="2"/>
              <a:buChar char="§"/>
            </a:pP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ข้อพิพาททางแพ่งอื่น – ที่มีทุนทรัพย์ไม่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เกิน 2 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แสนบาท</a:t>
            </a:r>
          </a:p>
        </p:txBody>
      </p:sp>
      <p:sp>
        <p:nvSpPr>
          <p:cNvPr id="323592" name="Text Box 8"/>
          <p:cNvSpPr txBox="1">
            <a:spLocks noChangeArrowheads="1"/>
          </p:cNvSpPr>
          <p:nvPr/>
        </p:nvSpPr>
        <p:spPr bwMode="auto">
          <a:xfrm>
            <a:off x="144338" y="-27384"/>
            <a:ext cx="882015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หลักเกณฑ์การ</a:t>
            </a:r>
            <a:r>
              <a:rPr lang="th-TH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ไกล่</a:t>
            </a:r>
            <a:r>
              <a:rPr lang="th-TH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เกลี่ยทางแพ่ง         ตาม</a:t>
            </a:r>
            <a:r>
              <a:rPr lang="th-TH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กฎกระทรวง ฯ</a:t>
            </a: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144338" y="4581128"/>
            <a:ext cx="88201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2. ภูมิลำเนาคู่พิพาทฝ่ายใดฝ่ายหนึ่งอยู่ในเขตอำเภอ</a:t>
            </a: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144338" y="5736158"/>
            <a:ext cx="88201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C1C1C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คู่พิพาทสมัคร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ใจ ตกลงยินยอมเข้าสู่กระบวนการไกล่เกลี่ยฯ</a:t>
            </a: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443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323592" grpId="0" animBg="1"/>
      <p:bldP spid="13316" grpId="0" animBg="1"/>
      <p:bldP spid="1331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824513"/>
            <a:ext cx="8810492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๗๗. เมื่อพ้นระยะเวลาตามกฎกระทรวงข้อ ๑๖ วรรคหนึ่งแล้ว ถ้าผู้เสียหายและผู้ถูกกล่าวหาทุกฝ่ายไม่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สามารถตก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ลงยินยอมกันได้ จะต้องทำอย่างไร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508" y="2348880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ให้นายอำเภอหรือปลัดอำเภอจำหน่ายข้อพิพาทนั้นออกจากสา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รบบ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การไกล่เกลี่ยข้อพิพาทคดีอาญา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๑๖ วรรคสอง)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005064"/>
            <a:ext cx="882098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๗๘. ข้อพิพาทใดที่นายอำเภอหรือปลัดอำเภอจำหน่ายออกจากสา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รบบ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การไกล่เกลี่ยข้อพิพาท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คดีอาญา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ตามฎ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กระทรวงข้อ ๑๖ วรรคสอง หากผู้เสียหายหรือผู้ถูกกล่าวหามีความประสงค์จะให้นายอำเภอ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หรือปลัดอำเภอ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ทำการไกล่เกลี่ยข้อพิพาทใหม่อีก จะได้หรือไม่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2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06" y="824513"/>
            <a:ext cx="881049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นายอำเภอหรือปลัดอำเภอจะรับข้อพิพาทนั้นเข้าสู่กระบวนการไกล่เกลี่ยอีกไม่ได้ (ข้อ ๑๗)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508" y="2348880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๗๙. เมื่อนายอำเภอหรือปลัดอำเภอจำหน่ายข้อพิพาทออกจากสา</a:t>
            </a:r>
            <a:r>
              <a:rPr lang="th-TH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รบบ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การไกล่เกลี่ยข้อพิพาทคดีอาญาแล้ว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จะต้อง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005064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ให้บันทึกเหตุแห่งการจำหน่ายข้อพิพาทไว้ด้วย (ข้อ ๑๘)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3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852936"/>
            <a:ext cx="8784976" cy="37890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ไกล่เกลี่ยข้อ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พิพาทของ กม.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6334"/>
            <a:ext cx="3097212" cy="244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18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302" y="836712"/>
            <a:ext cx="882098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๑. ข้อบังคับกระทรวงมหาดไทยว่าด้วยการปฏิบัติงานประนีประนอมข้อพิพาทของคณะกรรมการ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หมู่บ้าน พ.ศ.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๒๕๓๐ รัฐมนตรีว่าการกระทรวงมหาดไทยลงนามในประกาศ ณ วันที่เท่าไร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761764"/>
            <a:ext cx="882098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วันที่ ๒๔ ธันวาคม พ.ศ. ๒๕๓๐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306" y="3772197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๒. ข้อบังคับกระทรวงมหาดไทยว่าด้วยการปฏิบัติงานประนีประนอมข้อพิพาทของคณะกรรมการ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หมู่บ้าน พ.ศ.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๒๕๓๐  มีผลบังคับใช้เมื่อใด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301208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ให้ใช้บังคับเมื่อพ้นกำหนดเก้าสิบวันนับแต่วันประกาศ เป็นต้นไป (วันที่ ๒๔ มีนาคม ๒๕๓๑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834" y="764704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๓. ผู้ใดเป็นผู้รักษาการตามข้อบังคับกระทรวงมหาดไทยว่าด้วยการปฏิบัติงานประนีประนอมข้อพิพาท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ของคณะกรรมการ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หมู่บ้าน พ.ศ. ๒๕๓๐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186861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ให้ปลัดกระทรวงมหาดไทย เป็นผู้รักษาการตามข้อบังคับฉบับนี้ (ข้อ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๑๓)</a:t>
            </a:r>
            <a:endParaRPr lang="th-TH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306" y="3212976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๔. การประนีประนอมข้อพิพาทของคณะกรรมการหมู่บ้าน ตามข้อบังคับกระทรวงมหาดไทยฯ กำหนด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เงื่อนไขไว้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ว่าอย่างไร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221088"/>
            <a:ext cx="8820980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๑) เป็นข้อพิพาทเกี่ยวกับความแพ่งหรือความอาญาที่เป็นความผิดยอมความได้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๒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คู่กรณีทั้งสองฝ่ายตกลงให้คณะกรรมการหมู่บ้านประนีประนอมข้อพิพาท และ 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๓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ข้อพิพาทดังกล่าว เกิดขึ้นในหมู่บ้าน หรือคู่กรณีฝ่ายใดฝ่ายหนึ่งมีภูมิลำเนาในหมู่บ้าน (ข้อ ๔) 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4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834" y="764704"/>
            <a:ext cx="8820980" cy="1292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๕. เมื่อเกิดข้อพิพาทตามข้อ ๔ แห่ง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ข้อบังคับกระทรวง</a:t>
            </a:r>
          </a:p>
          <a:p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มหาดไทย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ฯ  คู่กรณีฝ่ายใดฝ่ายหนึ่งหรือทั้งสองฝ่ายประสงค์จะให้ข้อพิพาทนั้นยุติลงในระดับหมู่บ้าน จะต้องทำอย่างไร 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092380"/>
            <a:ext cx="8820980" cy="1692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๑) แจ้งให้ผู้ใหญ่บ้านทราบ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๒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ผู้ใหญ่บ้านแจ้งคู่กรณีทั้งสองฝ่ายมาตกลงทำบันทึกยินยอมให้ กม.ประนีประนอมข้อพิพาทตาม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แบบบันทึก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ยินยอมให้ กม. ประนีประนอมข้อพิพาทท้ายข้อบังคับฯ (ข้อ ๕)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457" y="3829516"/>
            <a:ext cx="8820980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๖. เมื่อดำเนินการตามข้อ ๕ แห่ง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ข้อบังคับระ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ทรวงมหาดไทยฯ แล้ว ผู้ใหญ่บ้านจะต้องดำเนินการอย่างไร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756676"/>
            <a:ext cx="8820980" cy="20928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นัดหมายคณะกรรมการหมู่บ้านมาทำการประนีประนอมข้อพิพาท โดยไม่ชักช้า ซึ่งคณะกรรมการ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หมู่บ้านจะ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มอบหมายให้กรรมการไม่น้อยกว่าสองคนดำเนินการแทนได้ โดยคณะกรรมการหมู่บ้านหรือคู่กรณี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จะเชิญ</a:t>
            </a:r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บุคคลอื่นที่เห็นสมควรเข้าร่วมทำการประนีประนอมข้อพิพาทก็ได้ (ข้อ ๖)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834" y="764704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๗. ในการประนีประนอมข้อพิพาท คณะกรรมการหมู่บ้าน จะต้องดำเนินการอย่างไร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36107"/>
            <a:ext cx="8820980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(๑)  สอบถามข้อเท็จจริงจากคู่กรณีและบุคคลอื่นที่เห็นว่าเกี่ยวข้องกับข้อพิพาท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๒) เชิญผู้ที่เกี่ยวข้องมาสอบถามข้อเท็จจริงในกรณีที่จำเป็น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๓) ตรวจสอบเอกสารหรือวัตถุหรือสถานที่ที่เกี่ยวข้องตามความยินยอมของเจ้าหน้าที่หรือผู้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ครอบครองการ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ประนีประนอมข้อพิพาทให้กระทำโดยเปิดเผยต่อหน้า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คู่กรณีการ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ประนีประนอมข้อพิพาทให้กระทำ ณ ที่ทำการผู้ใหญ่บ้านหรือสถานที่อื่นตามที่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คณะกรรมการหมู่บ้าน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จะเห็นสมควร </a:t>
            </a:r>
            <a:endPara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๗)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7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834" y="764704"/>
            <a:ext cx="882098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๘. ถ้าคู่กรณีตกลงกันไม่ได้ จะต้องดำเนินการอย่างไร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340768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ยุติประนีประนอมข้อพิพาทนั้นและแจ้งให้คู่กรณีทราบแล้วรายงานให้นายอำเภอท้องที่ทราบเพื่อดำเนินการตามอำนาจหน้าที่ต่อไป (ข้อ ๙ วรรคหนึ่ง)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818" y="2780928"/>
            <a:ext cx="8820980" cy="492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๙. ถ้าคู่กรณีตกลงประนีประนอมกันได้ จะต้องดำเนินการอย่างไร</a:t>
            </a:r>
            <a:endParaRPr lang="en-US" sz="2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316516"/>
            <a:ext cx="8820980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ให้คณะกรรมการหมู่บ้านทำสัญญาประนีประนอมยอมความขึ้นสี่ฉบับ มีข้อความถูกต้องตรงกัน อ่านและอธิบายข้อความให้คู่กรณีเข้าใจ และให้ลงลายมือชื่อไว้ในสัญญานั้น โดยให้กรรมการหมู่บ้านอย่างน้อยสองคนลงนามเป็นพยานในสัญญามอบให้คู่กรณีถือไว้ฝ่ายละฉบับ คณะกรรมการหมู่บ้านเก็บไว้กับบันทึกยินยอมให้ประนีประนอมข้อพิพาทหนึ่งฉบับ ให้ผู้ใหญ่บ้านส่งอำเภอหนึ่งฉบับพร้อมกับแบบรายงาน </a:t>
            </a:r>
            <a:endPara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๙ วรรคสอง)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4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834" y="764704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๑๐. เมื่อดำเนินการประนีประนอมข้อพิพาทเสร็จเรียบร้อยแล้ว ไม่ว่าคู่กรณีจะตกลงหรือไม่ตกลง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ตามที่ประนีประนอม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ข้อพิพาทก็ตาม คณะกรรมการหมู่บ้านจะต้องทำอย่างไร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257708"/>
            <a:ext cx="882098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ให้คณะกรรมการหมู่บ้านบันทึกผลการดำเนินงานของคณะกรรมการหมู่บ้านไว้ท้ายบันทึก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ยินยอมให้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ประนีประนอมข้อพิพาท  และมอบให้ผู้ใหญ่บ้านเก็บรักษาไว้  เมื่อมีการเปลี่ยนผู้ดำรง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ตำแหน่งผู้ใหญ่บ้าน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ให้มีการส่งมอบเอกสารประนีประนอมข้อพิพาทนั้นแก่ผู้ดำรงตำแหน่งใหม่ (ข้อ ๑๐)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779149"/>
            <a:ext cx="88209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๑๑. การรายงานผลการประนีประนอมข้อพิพาท ผู้ใดจะต้องเป็นผู้รายงาน  และรายงานเมื่อใด 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808286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 - ตอบ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834" y="764704"/>
            <a:ext cx="88209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ให้ผู้ใหญ่บ้านรายงานผลการประนีประนอมข้อพิพาทแก่นายอำเภอท้องที่ทุกเดือนในวันประชุม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กำนัน 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ผู้ใหญ่บ้าน </a:t>
            </a:r>
            <a:endPara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๑๑)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193812"/>
            <a:ext cx="882098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๑๒. มีผู้ใดบ้างเป็นที่ปรึกษาของคณะกรรมการหมู่บ้าน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789040"/>
            <a:ext cx="8820980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ตอบ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ให้นายอำเภอ ปลัดอำเภอ ข้าราชการตำรวจยศตั้งแต่ร้อยตำรวจตรีขึ้นไปภายในเขตอำเภอ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และพนักงาน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อัยการ ให้คำแนะนำปรึกษาตลอดจนร่วมกันช่วยเหลือสนับสนุนในการฝึกอบรมให้ความรู้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แก่คณะกรรมการ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หมู่บ้านในเขตท้องที่ เมื่อให้คำแนะนำปรึกษาแล้วให้บันทึกไว้ในสมุดตรวจการ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ปฏิบัติงานของ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กำนัน ผู้ใหญ่บ้าน 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8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21037</TotalTime>
  <Words>14488</Words>
  <Application>Microsoft Office PowerPoint</Application>
  <PresentationFormat>On-screen Show (4:3)</PresentationFormat>
  <Paragraphs>959</Paragraphs>
  <Slides>131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32" baseType="lpstr">
      <vt:lpstr>Pushpin</vt:lpstr>
      <vt:lpstr>PowerPoint Presentation</vt:lpstr>
      <vt:lpstr>การบรรยายหัวข้อ  “การอำนวยความเป็นธรรม     และการไกล่เกลี่ยข้อพิพาทของฝ่ายปกครอง”</vt:lpstr>
      <vt:lpstr>การไกล่เกลี่ยประนอมข้อพิพาท</vt:lpstr>
      <vt:lpstr>อำนาจหน้าที่ของอำเภอ พ.ร.บ. ระเบียบบริหารราชการแผ่นดิน พ.ศ. 2534  (แก้ไขฉบับ7) พ.ศ. 2550 </vt:lpstr>
      <vt:lpstr>การไกล่เกลี่ยทางแพ่ง ตาม กฎกระทรวงว่าด้วยการไกล่เกลี่ยและประนอมข้อพิพาททางแพ่ง พ.ศ. 2553</vt:lpstr>
      <vt:lpstr>อำนาจหน้าที่ของอำเภอ พ.ร.บ. ระเบียบบริหารราชการแผ่นดิน พ.ศ. 2534  (แก้ไขฉบับ7) พ.ศ. 2550 </vt:lpstr>
      <vt:lpstr>PowerPoint Presentation</vt:lpstr>
      <vt:lpstr> กฎกระทรวงว่าด้วยการไกล่เกลี่ยและประนอมข้อพิพาททางแพ่ง พ.ศ. 2553       </vt:lpstr>
      <vt:lpstr>PowerPoint Presentation</vt:lpstr>
      <vt:lpstr>การดำเนินการไกล่เกลี่ยและประนอมข้อพิพาท</vt:lpstr>
      <vt:lpstr>PowerPoint Presentation</vt:lpstr>
      <vt:lpstr>PowerPoint Presentation</vt:lpstr>
      <vt:lpstr>การไกล่เกลี่ยทางแพ่ง ตาม กฎกระทรวงว่าด้วยการไกล่เกลี่ยความผิดที่มีโทษทางอาญา พ.ศ. 2553</vt:lpstr>
      <vt:lpstr>อำนาจหน้าที่ของอำเภอ พ.ร.บ. ระเบียบบริหารราชการแผ่นดิน พ.ศ.2534  (แก้ไขฉบับ7)พ.ศ.2550 </vt:lpstr>
      <vt:lpstr> กฎกระทรวงว่าด้วยการไกล่เกลี่ยความผิดที่มีโทษทางอาญา พ.ศ. 2553 </vt:lpstr>
      <vt:lpstr>กระบวนการไกล่เกลี่ยความผิดที่มีโทษทางอาญา</vt:lpstr>
      <vt:lpstr>PowerPoint Presentation</vt:lpstr>
      <vt:lpstr>การประนีประนอมข้อพิพาท ตาม ข้อบังคับกระทรวงมหาดไทยว่าด้วยการปฏิบัติงานประนีประนอมข้อพิพาทของคณะกรรมการหมู่บ้าน พ.ศ. 2530</vt:lpstr>
      <vt:lpstr>ข้อบังคับกระทรวงมหาดไทย ว่าด้วยการปฏิบัติงานประนีประนอมข้อพิพาท ของคณะกรรมการหมู่บ้าน พ.ศ. 2530</vt:lpstr>
      <vt:lpstr>ข้อบังคับกระทรวงมหาดไทย ว่าด้วยการปฏิบัติงานประนีประนอมข้อพิพาท ของคณะกรรมการหมู่บ้าน พ.ศ. 2530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การชันสูตรพลิกศพ                            ตามข้อบังคับกระทรวงมหาดไทย ว่าด้วยระเบียบการปฏิบัติหน้าที่ ชันสูตรพลิกศพของพนักงาน ฝ่ายปกครอง พ.ศ. 2543  แก้ไขเพิ่มเติม (ฉบับที่ 2) พ.ศ. 2545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ถาม - ตอบ  การไกล่เกลี่ยข้อพิพาททางแพ่ง/อาญา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ถาม - ตอบ  การไกล่เกลี่ยข้อพิพาทของ กม.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ถาม - ตอบ  การชันสูตรพลิกศพ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ถาม - ตอบ  ศูนย์ดำรงธรรม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COMPAQ</cp:lastModifiedBy>
  <cp:revision>2029</cp:revision>
  <cp:lastPrinted>2016-07-12T07:37:24Z</cp:lastPrinted>
  <dcterms:created xsi:type="dcterms:W3CDTF">2012-06-19T13:58:21Z</dcterms:created>
  <dcterms:modified xsi:type="dcterms:W3CDTF">2017-01-19T08:22:03Z</dcterms:modified>
</cp:coreProperties>
</file>