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</p:sldMasterIdLst>
  <p:sldIdLst>
    <p:sldId id="258" r:id="rId2"/>
    <p:sldId id="257" r:id="rId3"/>
    <p:sldId id="259" r:id="rId4"/>
    <p:sldId id="260" r:id="rId5"/>
    <p:sldId id="285" r:id="rId6"/>
    <p:sldId id="261" r:id="rId7"/>
    <p:sldId id="262" r:id="rId8"/>
    <p:sldId id="263" r:id="rId9"/>
    <p:sldId id="264" r:id="rId10"/>
    <p:sldId id="265" r:id="rId11"/>
    <p:sldId id="286" r:id="rId12"/>
    <p:sldId id="287" r:id="rId13"/>
    <p:sldId id="289" r:id="rId14"/>
    <p:sldId id="288" r:id="rId15"/>
    <p:sldId id="290" r:id="rId16"/>
    <p:sldId id="291" r:id="rId17"/>
    <p:sldId id="292" r:id="rId18"/>
    <p:sldId id="293" r:id="rId19"/>
    <p:sldId id="294" r:id="rId20"/>
    <p:sldId id="295" r:id="rId21"/>
    <p:sldId id="266" r:id="rId22"/>
    <p:sldId id="296" r:id="rId23"/>
    <p:sldId id="267" r:id="rId24"/>
    <p:sldId id="268" r:id="rId25"/>
    <p:sldId id="297" r:id="rId26"/>
    <p:sldId id="298" r:id="rId27"/>
    <p:sldId id="269" r:id="rId28"/>
    <p:sldId id="299" r:id="rId29"/>
    <p:sldId id="300" r:id="rId30"/>
    <p:sldId id="301" r:id="rId31"/>
    <p:sldId id="302" r:id="rId32"/>
    <p:sldId id="270" r:id="rId33"/>
    <p:sldId id="303" r:id="rId34"/>
    <p:sldId id="304" r:id="rId35"/>
    <p:sldId id="271" r:id="rId36"/>
    <p:sldId id="272" r:id="rId37"/>
    <p:sldId id="273" r:id="rId38"/>
    <p:sldId id="305" r:id="rId39"/>
    <p:sldId id="274" r:id="rId40"/>
    <p:sldId id="276" r:id="rId41"/>
    <p:sldId id="277" r:id="rId42"/>
    <p:sldId id="306" r:id="rId43"/>
    <p:sldId id="278" r:id="rId44"/>
    <p:sldId id="307" r:id="rId45"/>
    <p:sldId id="279" r:id="rId46"/>
    <p:sldId id="280" r:id="rId47"/>
    <p:sldId id="281" r:id="rId48"/>
    <p:sldId id="282" r:id="rId49"/>
    <p:sldId id="283" r:id="rId50"/>
    <p:sldId id="284" r:id="rId51"/>
    <p:sldId id="308" r:id="rId52"/>
    <p:sldId id="309" r:id="rId53"/>
    <p:sldId id="310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8" autoAdjust="0"/>
    <p:restoredTop sz="94622" autoAdjust="0"/>
  </p:normalViewPr>
  <p:slideViewPr>
    <p:cSldViewPr>
      <p:cViewPr>
        <p:scale>
          <a:sx n="80" d="100"/>
          <a:sy n="80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 dirty="0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1/10/2017</a:t>
            </a:fld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1/10/2017</a:t>
            </a:fld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1/10/2017</a:t>
            </a:fld>
            <a:endParaRPr lang="en-US" dirty="0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1/10/2017</a:t>
            </a:fld>
            <a:endParaRPr lang="en-US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1/10/2017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pic>
        <p:nvPicPr>
          <p:cNvPr id="15" name="Picture 53" descr="mahidol ban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828800" cy="685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990600" y="2057400"/>
            <a:ext cx="7239000" cy="1143000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พระราชบัญญัติระเบียบข้าราชการ</a:t>
            </a:r>
            <a:r>
              <a:rPr lang="th-TH" sz="32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พ.ศ. 2551</a:t>
            </a:r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</a:b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1. อนุกรรมการโดยตำแหน่ง ได้แก่ </a:t>
            </a:r>
            <a:endParaRPr lang="th-TH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 </a:t>
            </a:r>
            <a:r>
              <a:rPr lang="th-TH" sz="2800" b="1" dirty="0" smtClean="0">
                <a:solidFill>
                  <a:srgbClr val="002060"/>
                </a:solidFill>
              </a:rPr>
              <a:t>		รัฐมนตรี</a:t>
            </a:r>
            <a:r>
              <a:rPr lang="th-TH" sz="2800" b="1" dirty="0" smtClean="0">
                <a:solidFill>
                  <a:srgbClr val="002060"/>
                </a:solidFill>
              </a:rPr>
              <a:t>เจ้า</a:t>
            </a:r>
            <a:r>
              <a:rPr lang="th-TH" sz="2800" b="1" dirty="0" smtClean="0">
                <a:solidFill>
                  <a:srgbClr val="002060"/>
                </a:solidFill>
              </a:rPr>
              <a:t>สังกัด		ประธาน 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 </a:t>
            </a:r>
            <a:r>
              <a:rPr lang="th-TH" sz="2800" b="1" dirty="0" smtClean="0">
                <a:solidFill>
                  <a:srgbClr val="002060"/>
                </a:solidFill>
              </a:rPr>
              <a:t>		ปลัดกระทรวง		รอง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 		ผู้แทน </a:t>
            </a:r>
            <a:r>
              <a:rPr lang="th-TH" sz="2800" b="1" dirty="0" smtClean="0">
                <a:solidFill>
                  <a:srgbClr val="002060"/>
                </a:solidFill>
              </a:rPr>
              <a:t>ก.พ. 1 คน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endParaRPr lang="th-TH" sz="2800" b="1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2286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ประจำกระทรวง</a:t>
            </a:r>
            <a:r>
              <a:rPr lang="th-TH" sz="2800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2</a:t>
            </a:r>
            <a:r>
              <a:rPr lang="th-TH" sz="2800" b="1" dirty="0" smtClean="0">
                <a:solidFill>
                  <a:srgbClr val="002060"/>
                </a:solidFill>
              </a:rPr>
              <a:t>. อนุกรรมการซึ่งประธาน </a:t>
            </a:r>
            <a:r>
              <a:rPr lang="th-TH" sz="2800" b="1" dirty="0" err="1" smtClean="0">
                <a:solidFill>
                  <a:srgbClr val="002060"/>
                </a:solidFill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</a:rPr>
              <a:t> แต่งตั้งจาก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</a:rPr>
              <a:t>	 </a:t>
            </a:r>
            <a:r>
              <a:rPr lang="th-TH" sz="2800" b="1" dirty="0" smtClean="0">
                <a:solidFill>
                  <a:srgbClr val="002060"/>
                </a:solidFill>
              </a:rPr>
              <a:t>	 </a:t>
            </a:r>
            <a:r>
              <a:rPr lang="th-TH" sz="2800" b="1" dirty="0" smtClean="0">
                <a:solidFill>
                  <a:srgbClr val="002060"/>
                </a:solidFill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</a:rPr>
              <a:t>ผู้ทรงคุณวุฒิด้านการบริหารทรัพยากรบุคคล ด้านการบริหารและการจัดการ และด้านกฎหมาย และมิได้เป็นข้าราชการในกระทรวงนั้น จำนวน ไม่เกิน 3 คน   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th-TH" sz="2800" b="1" dirty="0" smtClean="0">
                <a:solidFill>
                  <a:srgbClr val="002060"/>
                </a:solidFill>
              </a:rPr>
              <a:t> 	 </a:t>
            </a:r>
            <a:r>
              <a:rPr lang="th-TH" sz="2800" b="1" dirty="0" smtClean="0">
                <a:solidFill>
                  <a:srgbClr val="002060"/>
                </a:solidFill>
              </a:rPr>
              <a:t> </a:t>
            </a:r>
            <a:r>
              <a:rPr lang="th-TH" sz="2800" b="1" dirty="0" smtClean="0">
                <a:solidFill>
                  <a:srgbClr val="002060"/>
                </a:solidFill>
              </a:rPr>
              <a:t>- ข้าราชการ</a:t>
            </a:r>
            <a:r>
              <a:rPr lang="th-TH" sz="2800" b="1" dirty="0" err="1" smtClean="0">
                <a:solidFill>
                  <a:srgbClr val="002060"/>
                </a:solidFill>
              </a:rPr>
              <a:t>พลเรือน</a:t>
            </a:r>
            <a:r>
              <a:rPr lang="th-TH" sz="2800" b="1" dirty="0" smtClean="0">
                <a:solidFill>
                  <a:srgbClr val="002060"/>
                </a:solidFill>
              </a:rPr>
              <a:t>ประเภท</a:t>
            </a:r>
            <a:r>
              <a:rPr lang="th-TH" sz="2800" b="1" u="sng" dirty="0" smtClean="0">
                <a:solidFill>
                  <a:srgbClr val="C00000"/>
                </a:solidFill>
              </a:rPr>
              <a:t>บริหารระดับสูง</a:t>
            </a:r>
            <a:r>
              <a:rPr lang="th-TH" sz="2800" b="1" dirty="0" smtClean="0">
                <a:solidFill>
                  <a:srgbClr val="002060"/>
                </a:solidFill>
              </a:rPr>
              <a:t>ในกระทรวง ซึ่งได้รับเลือกจากข้าราชการ</a:t>
            </a:r>
            <a:r>
              <a:rPr lang="th-TH" sz="2800" b="1" dirty="0" err="1" smtClean="0">
                <a:solidFill>
                  <a:srgbClr val="002060"/>
                </a:solidFill>
              </a:rPr>
              <a:t>พลเรือน</a:t>
            </a:r>
            <a:r>
              <a:rPr lang="th-TH" sz="2800" b="1" dirty="0" smtClean="0">
                <a:solidFill>
                  <a:srgbClr val="002060"/>
                </a:solidFill>
              </a:rPr>
              <a:t>ที่ดำรงตำแหน่งดังกล่าวในกระทรวง จำนวนไม่เกิน 5 คน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endParaRPr lang="th-TH" sz="2800" b="1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3048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ประจำกระทรวง</a:t>
            </a:r>
            <a:r>
              <a:rPr lang="th-TH" sz="2800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069848"/>
            <a:ext cx="6629400" cy="4873752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มีหน้าที่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กำหนดนโยบายและระบบการบริหารงานบุคคล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เกลี่ยอัตรากำลังในกระทรวง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เกี่ยวกับเรื่องการดำเนินการทาง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วินัยและการสั่งให้ออกจากราชการ </a:t>
            </a: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7620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3048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ประจำกระทรวง</a:t>
            </a:r>
            <a:r>
              <a:rPr lang="th-TH" sz="2800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1. อนุกรรมการโดยตำแหน่ง ได้แก่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อธิบดี		ประธาน 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รอง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อธิบดี 1 คน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รอง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ประธาน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2286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กรม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2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 อนุกรรมการซึ่งประธาน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แต่งตั้งจาก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	   - ผู้ทรงคุณวุฒิด้านการบริหารทรัพยากรบุคคล ด้านการบริหารและการจัดการ และด้านกฎหมาย และมิได้เป็นข้าราชการในกรมนั้น จำนวน ไม่เกิน 3 คน   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  - ข้าราชการ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ประเภทบริหารหรืออำนวยการ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ในกรมนั้น ซึ่งได้รับเลือกจาก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ข้าราชการ     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เรือน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ที่ดำรงตำแหน่งดังกล่าวในกรมนั้น จำนวนไม่เกิน 6 คน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2286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กรม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90600" y="8412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หน้าที่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กำหนดนโยบายและระบบการบริหารงานบุคคลตลอดจนระเบียบวิธีการปฏิบัติราชการในกรม ตาม ก.พ. และ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กระทรวงกำหนด  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เกลี่ย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อัตรากำลังภายในกรม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เกี่ยวกับเรื่องการดำเนินการทาง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วินัยและการสั่งให้ออกจากราชการ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971800" y="2286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ประจำ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กรม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066800" y="10668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1. อนุกรรมการ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โดยตำแหน่ง ได้แก่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ผู้ว่า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ราชการ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จังหวัด		ประธาน 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รอง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ผู้ว่าราชการจังหวัด 1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คน	รอง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ประธาน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14600" y="2286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สามัญประจำจังหวัด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90600" y="8412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2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 อนุกรรมการซึ่งประธาน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แต่งตั้งจาก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  - ผู้ทรงคุณวุฒิด้านการบริหารทรัพยากรบุคคล ด้านการบริหารและการจัดการ และด้านกฎหมาย และมิได้เป็นข้าราชการในจังหวัดนั้น จำนวน ไม่เกิน 3 คน   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   - ข้าราชการ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ประเภท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บริหารหรืออำนวยการ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ซึ่งกระทรวงหรือกรมแต่งตั้งไปประจำจังหวัดนั้นในจังหวัดนั้น ซึ่งได้รับ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เลือก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จากข้าราชการ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ซึ่งดำรงตำแหน่งดังกล่าวในจังหวัด ซึ่งแต่ละคนต้องไม่สังกัดกระทรวงเดียวกันจำนวน ไม่เกิน 6 คน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14600" y="2286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สามัญประจำจังหวัด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90600" y="8412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หน้าที่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กำหนดนโยบายและระบบการบริหารงานบุคคลตลอดจนระเบียบวิธีปฏิบัติราชการในจังหวัด ที่ ก.พ. กำหนด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ดำเนินการ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ตามที่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กระทรวง หรือ กรม มอบหมาย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เกี่ยวกับเรื่องการดำเนินการทางวินัย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และการสั่งให้ออกจากราชการ</a:t>
            </a: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14600" y="2286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สามัญประจำจังหวัด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295400" y="841248"/>
            <a:ext cx="6629400" cy="48737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ส่วนราชการที่มีฐานะเป็นกรมและไม่สังกัดกระทรวง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แต่อยู่ใน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บังคับบัญชาของนายกรัฐมนตรีหรือรัฐมนตรี หรือส่วนราชการที่มีฐานะเป็นกรมและมีหัวหน้าส่วนราชการรับผิดชอบในการปฏิบัติราชการขึ้นตรงต่อนายกรัฐมนตรีหรือต่อรัฐมนตรี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กรมไม่สังกัดกระทรวง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อำนาจหน้าที่ของ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กระทรวง เป็นอำนาจหน้าที่ของ 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กรมด้วย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กรม ทำแทน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แต่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ในการปฏิบัติหน้าที่ดังกล่าว ให้</a:t>
            </a:r>
            <a:r>
              <a:rPr lang="th-TH" sz="2800" b="1" u="sng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มีรัฐมนตรีเจ้าสังกัดเป็นประธาน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และอธิบดีเป็นรองประธาน และผู้แทน ก.พ. ซึ่งตั้งจากข้าราชการ</a:t>
            </a:r>
            <a:r>
              <a:rPr lang="th-TH" sz="28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ในสำนักงาน ก.พ. 1 คน เป็นอนุกรรมการโดยตำแหน่ง</a:t>
            </a: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895600" y="1524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สามัญประจำส่วนราชการอื่น ๆ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2590800" y="228600"/>
            <a:ext cx="3657600" cy="685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พรบ.</a:t>
            </a:r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ระเบียบข้าราชการ</a:t>
            </a:r>
            <a:r>
              <a:rPr lang="th-TH" sz="24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752600" y="1600200"/>
            <a:ext cx="1447800" cy="685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ก.พ.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1752600" y="2514600"/>
            <a:ext cx="1447800" cy="685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ก.พ.ค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4267200" y="1524000"/>
            <a:ext cx="12954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กำหนดตำแหน่ง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4267200" y="2362200"/>
            <a:ext cx="12954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การสรรหา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267200" y="3200400"/>
            <a:ext cx="1431758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เพิ่มพูนประสิทธิภาพ</a:t>
            </a:r>
            <a:endParaRPr lang="th-TH" sz="20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267200" y="4038600"/>
            <a:ext cx="12954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จรรยา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6248400" y="1524000"/>
            <a:ext cx="12192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วินัย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6248400" y="4038600"/>
            <a:ext cx="12192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ออก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6248400" y="2362200"/>
            <a:ext cx="12192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อุทธรณ์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6248400" y="3200400"/>
            <a:ext cx="12192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ร้องทุกข์</a:t>
            </a:r>
            <a:endParaRPr lang="th-TH" sz="24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97149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หน่วยปฏิบัติ</a:t>
            </a:r>
            <a:endParaRPr lang="th-TH" sz="20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4400" y="9906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กระบวนการบริหารงานบุคคล</a:t>
            </a:r>
            <a:endParaRPr lang="th-TH" sz="20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895600" y="1524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สามัญประจำส่วนราชการอื่น ๆ</a:t>
            </a:r>
            <a:endParaRPr lang="th-TH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" name="ตัวยึดเนื้อหา 6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สำหรับสำนักงานเลขานุการรัฐมนตรีว่าการกระทรวง </a:t>
            </a:r>
            <a:endParaRPr lang="th-TH" sz="3200" b="1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3200" b="1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		ให้ </a:t>
            </a:r>
            <a:r>
              <a:rPr lang="th-TH" sz="32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สำนักงานปลัดกระทรวง ทำหน้าที่ </a:t>
            </a:r>
            <a:r>
              <a:rPr lang="th-TH" sz="32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กรม</a:t>
            </a:r>
            <a:endParaRPr lang="en-US" sz="3200" b="1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จำนวน 7 คน </a:t>
            </a:r>
            <a:endParaRPr lang="th-TH" sz="2800" b="1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6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ปี ดำรงตำแหน่งได้เพียงวาระเดียว </a:t>
            </a:r>
            <a:endParaRPr lang="th-TH" sz="2800" b="1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เกษียณอายุ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70 ปี </a:t>
            </a:r>
            <a:endParaRPr lang="th-TH" sz="2800" b="1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ทำงาน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เต็มเวลา </a:t>
            </a:r>
            <a:endParaRPr lang="th-TH" sz="2800" b="1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ได้รับ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เงินประจำตำแหน่งและประโยชน์ตอบแทนอย่างอื่นเช่นเดียวกับผู้ดำรงตำแหน่งประเภทบริหารระดับสูง </a:t>
            </a:r>
            <a:endParaRPr lang="th-TH" sz="2800" b="1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เลขาธิการ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</a:t>
            </a:r>
            <a:r>
              <a:rPr lang="en-US" sz="2800" b="1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2800" b="1" dirty="0" smtClean="0"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เป็นเลขานุการของ ก</a:t>
            </a:r>
            <a:r>
              <a:rPr lang="en-US" sz="2800" b="1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2800" b="1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2800" b="1" dirty="0" smtClean="0">
                <a:latin typeface="TH NiramitIT๙" pitchFamily="2" charset="-34"/>
                <a:cs typeface="TH NiramitIT๙" pitchFamily="2" charset="-34"/>
              </a:rPr>
              <a:t>.</a:t>
            </a:r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14600" y="2286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คณะกรรมการพิทักษ์ระบบคุณธรรม</a:t>
            </a:r>
            <a:endParaRPr lang="en-US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1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พิทักษ์ระบบ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คุณธรรม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พิจารณาวินิจฉัยอุทธรณ์ คำสั่งให้ออกจากราชการ 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3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พิจารณาวินิจฉัยเรื่องร้องทุกข์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4</a:t>
            </a:r>
            <a:r>
              <a:rPr lang="en-US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พิจารณาเรื่องการคุ้มครองระบบคุณธรรม</a:t>
            </a:r>
            <a:endParaRPr lang="en-US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14600" y="228600"/>
            <a:ext cx="457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คณะกรรมการพิทักษ์ระบบคุณธรรม</a:t>
            </a:r>
            <a:endParaRPr lang="en-US" sz="28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6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มี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2 ประเภท คือ </a:t>
            </a: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1</a:t>
            </a:r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2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สามัญ </a:t>
            </a: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2</a:t>
            </a:r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2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ในพระองค์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002060"/>
                </a:solidFill>
              </a:rPr>
              <a:t>คุณสมบัติ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66294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1</a:t>
            </a:r>
            <a:r>
              <a:rPr lang="th-TH" sz="3200" dirty="0" smtClean="0">
                <a:solidFill>
                  <a:srgbClr val="002060"/>
                </a:solidFill>
              </a:rPr>
              <a:t>. มีสัญชาติไทย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2</a:t>
            </a:r>
            <a:r>
              <a:rPr lang="th-TH" sz="3200" dirty="0" smtClean="0">
                <a:solidFill>
                  <a:srgbClr val="002060"/>
                </a:solidFill>
              </a:rPr>
              <a:t>. มีอายุไม่ต่ำกว่าสิบแปดปี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3</a:t>
            </a:r>
            <a:r>
              <a:rPr lang="th-TH" sz="3200" dirty="0" smtClean="0">
                <a:solidFill>
                  <a:srgbClr val="002060"/>
                </a:solidFill>
              </a:rPr>
              <a:t>. เป็นผู้เลื่อมใสในการปกครองระบอบประชาธิปไตยอันมีพระมหากษัตริย์ทรงเป็นประมุขตามรัฐธรรมนูญแห่งราชอาณาจักรไทยด้วยความบริสุทธิ์ใจ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4 </a:t>
            </a:r>
            <a:r>
              <a:rPr lang="th-TH" sz="3200" dirty="0" smtClean="0">
                <a:solidFill>
                  <a:srgbClr val="002060"/>
                </a:solidFill>
              </a:rPr>
              <a:t>.ไม่เป็นผู้ดำรงตำแหน่งข้าราชการการเมือง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5</a:t>
            </a:r>
            <a:r>
              <a:rPr lang="th-TH" sz="3200" dirty="0" smtClean="0">
                <a:solidFill>
                  <a:srgbClr val="002060"/>
                </a:solidFill>
              </a:rPr>
              <a:t>. กายไม่ทุพพลภาพจนไม่สามารถปฏิบัติหน้าที่ได้ ไร้ความสามารถหรือจิตฟั่นเฟือน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6</a:t>
            </a:r>
            <a:r>
              <a:rPr lang="th-TH" sz="3200" dirty="0" smtClean="0">
                <a:solidFill>
                  <a:srgbClr val="002060"/>
                </a:solidFill>
              </a:rPr>
              <a:t>. ไม่เป็นผู้บกพร่องในศีลธรรมอันดีจนเป็นที่รังเกียจของสังคม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</a:rPr>
              <a:t>7</a:t>
            </a:r>
            <a:r>
              <a:rPr lang="th-TH" sz="3200" dirty="0" smtClean="0">
                <a:solidFill>
                  <a:srgbClr val="002060"/>
                </a:solidFill>
              </a:rPr>
              <a:t>. ไม่เป็นกรรมการพรรคการเมืองหรือเจ้าหน้าที่ในพรรคการเมือง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คุณสมบัติ</a:t>
            </a:r>
            <a:endParaRPr lang="th-TH" sz="36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dirty="0" smtClean="0">
                <a:solidFill>
                  <a:srgbClr val="C00000"/>
                </a:solidFill>
              </a:rPr>
              <a:t>8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. ไม่เป็นบุคคลล้มละลาย</a:t>
            </a:r>
            <a:r>
              <a:rPr lang="en-US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*</a:t>
            </a: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9. เป็นผู้เคยถูกลงโทษให้ออก ปลดออก หรือไล่ออกจากรัฐวิสาหกิจหรือหน่วยงานอื่นของรัฐ (*2 ปี)</a:t>
            </a:r>
            <a:endParaRPr lang="en-US" sz="2800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10 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เป็นผู้เคยถูกลงโทษให้ออก หรือปลดออก เพราะกระทำผิดวินัยตามพระราชบัญญัตินี้หรือตามกฎหมายอื่น (*2 )</a:t>
            </a:r>
            <a:endParaRPr lang="en-US" sz="2800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11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.  เป็นผู้เคยถูกลงโทษไล่ออก เพราะกระทำผิดวินัยตามพระราชบัญญัตินี้หรือตามกฎหมายอื่น (3 ปี)</a:t>
            </a:r>
            <a:endParaRPr lang="en-US" sz="2800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12</a:t>
            </a:r>
            <a:r>
              <a:rPr lang="th-TH" sz="28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. เป็นผู้เคยกระทำการทุจริตในการสอบเข้ารับราชการ หรือเข้าปฏิบัติงานในหน่วยงานของรัฐ </a:t>
            </a:r>
            <a:endParaRPr lang="en-US" sz="2800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3200" dirty="0">
              <a:solidFill>
                <a:srgbClr val="C0000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คุณสมบัติ</a:t>
            </a:r>
            <a:endParaRPr lang="th-TH" sz="36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8 </a:t>
            </a:r>
            <a:r>
              <a:rPr lang="en-US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–</a:t>
            </a:r>
            <a:r>
              <a:rPr lang="th-TH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12 อาจได้รับการยกเว้นโดยมติ ก.พ. เฉพาะรายหรือยกเว้นทั่วไป ด้วยมติ 4 ใน 5 </a:t>
            </a:r>
            <a:endParaRPr lang="th-TH" sz="3200" b="1" u="sng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3200" b="1" u="sng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แต่</a:t>
            </a:r>
            <a:r>
              <a:rPr lang="th-TH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ถ้าเป็นข้อ 9 </a:t>
            </a:r>
            <a:r>
              <a:rPr lang="en-US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–</a:t>
            </a:r>
            <a:r>
              <a:rPr lang="th-TH" sz="3200" b="1" u="sng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10 ต้อผ่านมาแล้วไม่น้อยกว่า 2 ปี ข้อ 11 ต้องผ่านมาแล้วไม่น้อยกว่า 3 ปี</a:t>
            </a:r>
            <a:endParaRPr lang="en-US" sz="3200" b="1" u="sng" dirty="0" smtClean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3200" b="1" u="sng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086600" cy="685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การจัดระเบียบข้าราชการ</a:t>
            </a:r>
            <a:r>
              <a:rPr lang="th-TH" sz="2800" b="1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สามัญให้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คำนึงถึง</a:t>
            </a:r>
            <a:br>
              <a:rPr lang="th-TH" sz="2800" b="1" dirty="0" smtClean="0">
                <a:latin typeface="TH NiramitIT๙" pitchFamily="2" charset="-34"/>
                <a:cs typeface="TH NiramitIT๙" pitchFamily="2" charset="-34"/>
              </a:rPr>
            </a:b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ระบบ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คุณธรรม </a:t>
            </a:r>
            <a:endParaRPr lang="th-TH" sz="28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7556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1</a:t>
            </a:r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การบรรจุและแต่งตั้ง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ต้องคำนึงถึงความรู้ความสามารถของบุคคล ความเสมอภาค ความเป็นธรรม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และ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ประโยชน์ของทางราชการ</a:t>
            </a:r>
            <a:endParaRPr lang="en-US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086600" cy="685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การจัดระเบียบข้าราชการ</a:t>
            </a:r>
            <a:r>
              <a:rPr lang="th-TH" sz="2800" b="1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สามัญให้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คำนึงถึง</a:t>
            </a:r>
            <a:br>
              <a:rPr lang="th-TH" sz="2800" b="1" dirty="0" smtClean="0">
                <a:latin typeface="TH NiramitIT๙" pitchFamily="2" charset="-34"/>
                <a:cs typeface="TH NiramitIT๙" pitchFamily="2" charset="-34"/>
              </a:rPr>
            </a:b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ระบบ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คุณธรรม </a:t>
            </a:r>
            <a:endParaRPr lang="th-TH" sz="28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7556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การบริหารทรัพยากรบุคคล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ต้องคำนึงถึงผลสัมฤทธิ์และประสิทธิภาพ ขององค์กรและลักษณะของงาน โดยไม่เลือกปฏิบัติอย่างไม่เป็นธรรม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086600" cy="685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การจัดระเบียบข้าราชการ</a:t>
            </a:r>
            <a:r>
              <a:rPr lang="th-TH" sz="2800" b="1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สามัญให้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คำนึงถึง</a:t>
            </a:r>
            <a:br>
              <a:rPr lang="th-TH" sz="2800" b="1" dirty="0" smtClean="0">
                <a:latin typeface="TH NiramitIT๙" pitchFamily="2" charset="-34"/>
                <a:cs typeface="TH NiramitIT๙" pitchFamily="2" charset="-34"/>
              </a:rPr>
            </a:b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ระบบ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คุณธรรม </a:t>
            </a:r>
            <a:endParaRPr lang="th-TH" sz="28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7556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b="1" dirty="0" smtClean="0">
                <a:latin typeface="TH NiramitIT๙" pitchFamily="2" charset="-34"/>
                <a:cs typeface="TH NiramitIT๙" pitchFamily="2" charset="-34"/>
              </a:rPr>
              <a:t>3</a:t>
            </a:r>
            <a:r>
              <a:rPr lang="en-US" sz="3200" b="1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การพิจารณาความดีความชอบ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ต้องเป็นไปอย่างเป็นธรรมโดยพิจารณาจากผลงาน ศักยภาพ และความประพฤติ และจะนำความคิดเห็นทางการเมืองหรือสังกัดพรรคการเมืองมาประกอบการพิจารณามิได้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</a:rPr>
              <a:t>เป้าหมาย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ผลสัมฤทธิ์ต่อภารกิจของรัฐ </a:t>
            </a:r>
            <a:endParaRPr lang="en-US" sz="3200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ความมีประสิทธิภาพ และความคุ้มค่า </a:t>
            </a:r>
            <a:endParaRPr lang="en-US" sz="3200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-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ให้ข้าราชการปฏิบัติราชการอย่างมีคุณภาพ คุณธรรม และมีคุณภาพชีวิตที่ดี </a:t>
            </a:r>
            <a:endParaRPr lang="en-US" sz="3200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086600" cy="685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การจัดระเบียบข้าราชการ</a:t>
            </a:r>
            <a:r>
              <a:rPr lang="th-TH" sz="2800" b="1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สามัญให้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คำนึงถึง</a:t>
            </a:r>
            <a:br>
              <a:rPr lang="th-TH" sz="2800" b="1" dirty="0" smtClean="0">
                <a:latin typeface="TH NiramitIT๙" pitchFamily="2" charset="-34"/>
                <a:cs typeface="TH NiramitIT๙" pitchFamily="2" charset="-34"/>
              </a:rPr>
            </a:b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ระบบ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คุณธรรม </a:t>
            </a:r>
            <a:endParaRPr lang="th-TH" sz="28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7556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4</a:t>
            </a:r>
            <a:r>
              <a:rPr lang="en-US" sz="3200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การดำเนินการทางวินัย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ต้องเป็นไปด้วยความยุติธรรมและโดยปราศจากอคติ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086600" cy="685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การจัดระเบียบข้าราชการ</a:t>
            </a:r>
            <a:r>
              <a:rPr lang="th-TH" sz="2800" b="1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สามัญให้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คำนึงถึง</a:t>
            </a:r>
            <a:br>
              <a:rPr lang="th-TH" sz="2800" b="1" dirty="0" smtClean="0">
                <a:latin typeface="TH NiramitIT๙" pitchFamily="2" charset="-34"/>
                <a:cs typeface="TH NiramitIT๙" pitchFamily="2" charset="-34"/>
              </a:rPr>
            </a:b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ระบบ</a:t>
            </a:r>
            <a:r>
              <a:rPr lang="th-TH" sz="28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คุณธรรม </a:t>
            </a:r>
            <a:endParaRPr lang="th-TH" sz="28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755648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b="1" dirty="0" smtClean="0">
                <a:latin typeface="TH NiramitIT๙" pitchFamily="2" charset="-34"/>
                <a:cs typeface="TH NiramitIT๙" pitchFamily="2" charset="-34"/>
              </a:rPr>
              <a:t>5</a:t>
            </a:r>
            <a:r>
              <a:rPr lang="en-US" sz="3200" b="1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การบริหารทรัพยากรบุคคล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ต้องมีความเป็นกลางทางการเมือง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การกำหนดตำแหน่ง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914400" y="990600"/>
            <a:ext cx="6553200" cy="411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ตำแหน่งข้าราชการ</a:t>
            </a:r>
            <a:r>
              <a:rPr kumimoji="0" lang="th-TH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พลเรือน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สามัญ มี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4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ประเภท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(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)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ตำแหน่งประเภทบริหาร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ได้แก่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 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-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ระดับต้น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ได้แก่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รองกรม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รองผู้ว่า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H NiramitIT๙" pitchFamily="2" charset="-34"/>
              <a:ea typeface="Angsana New" pitchFamily="18" charset="-34"/>
              <a:cs typeface="TH NiramitIT๙" pitchFamily="2" charset="-34"/>
            </a:endParaRP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ระดับสูง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ได้แก่ ป. / หัวหน้าส่วนกรม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ผู้ว่า /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เอกอัครราชทูต /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รองปลัดกระทรวง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รองหัวหน้าส่วนราชการที่มีฐานะเป็นกรมในสำนักนายกรัฐมนตรี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/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ผู้ตรวจกระทรวง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H NiramitIT๙" pitchFamily="2" charset="-34"/>
              <a:ea typeface="Angsana New" pitchFamily="18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การกำหนดตำแหน่ง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914400" y="990600"/>
            <a:ext cx="6553200" cy="411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(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)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ตำแหน่งประเภทอำนวยการ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ได้แก่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- ระดับต้น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หัวหน้าส่วนราชการที่ต่ำกว่าระดับกรม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หัวหน้าสำนักงานจังหวัดและหัวหน้าส่วนราชการประจำจังหวัดตาม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นายอำเภอ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-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ระดับสูง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หัวหน้าส่วนราชการที่ต่ำกว่าระดับกรม/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หัวหน้าสำนักงานจังหวัดและหัวหน้าส่วนราชการประจำจังหวัด /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นายอำเภอ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ผู้ตรวจราชการกรม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การกำหนดตำแหน่ง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914400" y="990600"/>
            <a:ext cx="6553200" cy="411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(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)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ตำแหน่งประเภทวิชาการ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มี 5 ระดับ ปฏิบัติการ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/ชำนาญ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ชำนาญการพิเศษ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/เชี่ยวชาญ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(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4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)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ตำแหน่งประเภททั่วไป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เ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มี 4 ระดับ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/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ปฏิบัติงาน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/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ชำนาญงาน/อาวุโส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/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ทักษะพิเศษ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- ครม. ปรับเงินเดือนปรับเงินเดือน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 </a:t>
            </a:r>
            <a:r>
              <a:rPr kumimoji="0" lang="th-TH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ไม่เกินร้อยละ 10      ทำโดย </a:t>
            </a:r>
            <a:r>
              <a:rPr kumimoji="0" lang="th-TH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H NiramitIT๙" pitchFamily="2" charset="-34"/>
                <a:ea typeface="Angsana New" pitchFamily="18" charset="-34"/>
                <a:cs typeface="TH NiramitIT๙" pitchFamily="2" charset="-34"/>
              </a:rPr>
              <a:t>พรฎ.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การบรรจุและการแต่งตั้ง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1219200" y="914400"/>
          <a:ext cx="7010400" cy="4693920"/>
        </p:xfrm>
        <a:graphic>
          <a:graphicData uri="http://schemas.openxmlformats.org/drawingml/2006/table">
            <a:tbl>
              <a:tblPr/>
              <a:tblGrid>
                <a:gridCol w="2514600"/>
                <a:gridCol w="4495800"/>
              </a:tblGrid>
              <a:tr h="701698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solidFill>
                            <a:srgbClr val="FF0000"/>
                          </a:solidFill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1. บริหารระดับสูง </a:t>
                      </a:r>
                      <a:r>
                        <a:rPr lang="th-TH" sz="22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ตำแหน่งหัวหน้าส่วนราชการระดับกระทรวง </a:t>
                      </a:r>
                      <a:endParaRPr lang="en-US" sz="2200" b="1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2. วิชาการระดับ</a:t>
                      </a:r>
                      <a:r>
                        <a:rPr lang="th-TH" sz="2200" b="1" dirty="0" smtClean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ทรงคุณวุฒิ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endParaRPr lang="en-US" sz="2200" b="1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200" b="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รัฐมนตรี เสนอคณะรัฐมนตรีเพื่อพิจารณาอนุมัติ เมื่อได้รับอนุมัติแล้ว ให้</a:t>
                      </a:r>
                      <a:r>
                        <a:rPr lang="th-TH" sz="2200" b="0" u="sng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รัฐมนตรีเจ้าสังกัดเป็นผู้สั่งบรรจุ </a:t>
                      </a:r>
                      <a:r>
                        <a:rPr lang="th-TH" sz="2200" b="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และให้นายกรัฐมนตรีนำทูลเกล้า ฯ แต่งตั้ง</a:t>
                      </a:r>
                      <a:endParaRPr lang="en-US" sz="2200" b="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5597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บริหารระดับสูงตำแหน่งรองหัวหน้าส่วนราชการระดับกระทรวง หัวหน้าส่วนราชการระดับกรม ผู้ว่าราชการจังหวัด</a:t>
                      </a:r>
                      <a:endParaRPr lang="en-US" sz="2200" b="1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200" b="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ปลัดกระทรวง เสนอรัฐมนตรีเจ้าสังกัดเพื่อนำเสนอคณะรัฐมนตรีพิจารณาอนุมัติ เมื่อได้รับอนุมัติจากแล้ว ให้</a:t>
                      </a:r>
                      <a:r>
                        <a:rPr lang="th-TH" sz="2200" b="0" u="sng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ปลัดกระทรวงเป็นผู้สั่งบรรจุ </a:t>
                      </a:r>
                      <a:r>
                        <a:rPr lang="th-TH" sz="2200" b="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และให้นายกรัฐมนตรีนำทูลเกล้า </a:t>
                      </a:r>
                      <a:r>
                        <a:rPr lang="th-TH" sz="2200" b="0" dirty="0" smtClean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ฯแต่งตั้ง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endParaRPr lang="en-US" sz="2200" b="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01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1. บริหารระดับต้น (รองอธิบดี รองผู้ว่าราชการจังหวัด)</a:t>
                      </a:r>
                      <a:endParaRPr lang="en-US" sz="2200" b="1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2. วิชาการระดับเชี่ยวชาญ</a:t>
                      </a:r>
                      <a:endParaRPr lang="en-US" sz="2200" b="1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ปลัดกระทรวง เป็นผู้มีอำนาจสั่งบรรจุและแต่งตั้ง</a:t>
                      </a:r>
                      <a:endParaRPr lang="en-US" sz="2200" b="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การบรรจุและการแต่งตั้ง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1371600" y="1143000"/>
          <a:ext cx="6858000" cy="3982720"/>
        </p:xfrm>
        <a:graphic>
          <a:graphicData uri="http://schemas.openxmlformats.org/drawingml/2006/table">
            <a:tbl>
              <a:tblPr/>
              <a:tblGrid>
                <a:gridCol w="2819400"/>
                <a:gridCol w="4038600"/>
              </a:tblGrid>
              <a:tr h="40640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อำนวยการระดับสูง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ปลัดกระทรวงเป็นผู้มีอำนาจสั่งบรรจุและแต่งตั้ง</a:t>
                      </a:r>
                      <a:endParaRPr lang="en-US" sz="240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1. </a:t>
                      </a:r>
                      <a:r>
                        <a:rPr lang="th-TH" sz="24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อำนวยการระดับต้น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2. วิชาการระดับชำนาญการ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พิเศษ 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3. ทั่วไประดับทักษะพิเศษ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ให้อธิบดี เป็นผู้มีอำนาจสั่งบรรจุและแต่งตั้งเมื่อได้รับความเห็นชอบจากปลัดกระทรวง</a:t>
                      </a:r>
                      <a:endParaRPr lang="en-US" sz="240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1. วิชาการ ระดับปฏิบัติการ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ชำนาญการ 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2. </a:t>
                      </a: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ทั่วไประดับปฏิบัติงาน ชำนาญงาน และอาวุโส 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อธิบดี เป็นผู้มีอำนาจสั่งบรรจุและแต่งตั้ง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การบรรจุและการแต่งตั้ง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1676400" y="1600200"/>
          <a:ext cx="6324601" cy="2194560"/>
        </p:xfrm>
        <a:graphic>
          <a:graphicData uri="http://schemas.openxmlformats.org/drawingml/2006/table">
            <a:tbl>
              <a:tblPr/>
              <a:tblGrid>
                <a:gridCol w="2767013"/>
                <a:gridCol w="3557588"/>
              </a:tblGrid>
              <a:tr h="1169496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* </a:t>
                      </a:r>
                      <a:r>
                        <a:rPr lang="th-TH" sz="2400" b="1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ภูมิภาค</a:t>
                      </a:r>
                      <a:endParaRPr lang="en-US" sz="2400" b="1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1. วิชาการ  ระดับปฏิบัติการ ระดับชำนาญการ ระดับชำนาญการพิเศษ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2. </a:t>
                      </a: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ทั่วไประดับปฏิบัติงาน ชำนาญงาน และอาวุโส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NiramitIT๙" pitchFamily="2" charset="-34"/>
                          <a:ea typeface="Times New Roman"/>
                          <a:cs typeface="TH NiramitIT๙" pitchFamily="2" charset="-34"/>
                        </a:rPr>
                        <a:t>ผู้ว่าราชการจังหวัด</a:t>
                      </a:r>
                      <a:endParaRPr lang="en-US" sz="2400" dirty="0">
                        <a:latin typeface="TH NiramitIT๙" pitchFamily="2" charset="-34"/>
                        <a:ea typeface="Times New Roman"/>
                        <a:cs typeface="TH NiramitIT๙" pitchFamily="2" charset="-34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</a:rPr>
              <a:t>ลองภูมิ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6629400" cy="4873752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หน่วยใดกำหนดจำนวน ประเภท สายงาน</a:t>
            </a:r>
          </a:p>
          <a:p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ใครเป็นผู้ปรับเงินเดือนขั้นต่ำขั้นสูง</a:t>
            </a:r>
          </a:p>
          <a:p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ศาลปกครองมีคำพิพากษาถึงที่สุดสั่งให้เพิกถอนคำสั่ง</a:t>
            </a:r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แต่งตั้ง ใครมีหน้าที่เยียวยา แก้ไข</a:t>
            </a:r>
          </a:p>
          <a:p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การสรรหา ทำได้กี่วิธี</a:t>
            </a:r>
          </a:p>
          <a:p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การบรรจุต้องเป็นระดับเริ่มต้นเสมอไปหรือไม่</a:t>
            </a:r>
          </a:p>
          <a:p>
            <a:r>
              <a:rPr lang="th-TH" sz="2800" b="1" dirty="0" err="1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ขรก.</a:t>
            </a:r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บริหารต้องอยู่กี่ปี ต่ออายุ</a:t>
            </a:r>
            <a:r>
              <a:rPr lang="th-TH" sz="2800" b="1" dirty="0" err="1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ได้มั้ย</a:t>
            </a:r>
            <a:r>
              <a:rPr lang="th-TH" sz="2800" b="1" dirty="0" smtClean="0">
                <a:solidFill>
                  <a:srgbClr val="0070C0"/>
                </a:solidFill>
                <a:latin typeface="TH NiramitIT๙" pitchFamily="2" charset="-34"/>
                <a:cs typeface="TH NiramitIT๙" pitchFamily="2" charset="-34"/>
              </a:rPr>
              <a:t> ต่อได้กี่ปี ใครอนุมัติ</a:t>
            </a:r>
          </a:p>
          <a:p>
            <a:pPr>
              <a:buNone/>
            </a:pPr>
            <a:endParaRPr lang="th-TH" sz="3200" dirty="0" smtClean="0"/>
          </a:p>
          <a:p>
            <a:endParaRPr lang="th-TH" sz="3200" dirty="0" smtClean="0">
              <a:solidFill>
                <a:srgbClr val="002060"/>
              </a:solidFill>
            </a:endParaRPr>
          </a:p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</a:rPr>
              <a:t>ลองภูมิ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รักษาการในตำแหน่งหมายถึง </a:t>
            </a:r>
          </a:p>
          <a:p>
            <a:pPr>
              <a:buNone/>
            </a:pPr>
            <a:r>
              <a:rPr lang="th-TH" sz="20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     (ว่าง ทำงานไม่ได้ ไม่ได้กำหนดไว้ใน </a:t>
            </a:r>
            <a:r>
              <a:rPr lang="th-TH" sz="20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บห.</a:t>
            </a:r>
            <a:r>
              <a:rPr lang="th-TH" sz="20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แผ่นดิน)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ใครมีอำนาจแต่งตั้งผู้รักษาการในตำแหน่ง </a:t>
            </a:r>
            <a:r>
              <a:rPr lang="th-TH" sz="20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(ผู้สั่งบรรจุ)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ผู้รักษาการในตำแหน่งมีอำนาจแค่ไหน</a:t>
            </a:r>
          </a:p>
          <a:p>
            <a:endParaRPr lang="th-TH" sz="3200" dirty="0" smtClean="0">
              <a:solidFill>
                <a:srgbClr val="002060"/>
              </a:solidFill>
            </a:endParaRPr>
          </a:p>
          <a:p>
            <a:endParaRPr lang="th-TH" sz="3200" dirty="0" smtClean="0">
              <a:solidFill>
                <a:srgbClr val="002060"/>
              </a:solidFill>
            </a:endParaRPr>
          </a:p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คณะกรรมการ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6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(ก.พ.)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6934200" cy="3886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1. กรรมการโดยตำแหน่ง ได้แก่ </a:t>
            </a: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 		นายกรัฐมนตรี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หรือ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รอง     	ประธาน </a:t>
            </a: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ปลัด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กระทรวงการคลัง </a:t>
            </a: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ผู้อำนวยการ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สำนักงบประมาณ </a:t>
            </a: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เลขาธิการ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คณะกรรมการพัฒนาการ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เศรษฐกิจ</a:t>
            </a: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และ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สังคม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แห่งชาติ		</a:t>
            </a: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เลขาธิการ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ก.พ. 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		กรรมการ/เลขา</a:t>
            </a:r>
            <a:endParaRPr lang="en-US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		</a:t>
            </a:r>
            <a:endParaRPr lang="en-US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5867400" cy="6858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การเพิ่มพูนประสิทธิภาพและเสริมสร้างแรงจูงใจในการปฏิบัติราชการ</a:t>
            </a:r>
            <a:r>
              <a:rPr lang="th-TH" sz="36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371600" y="1295400"/>
            <a:ext cx="6629400" cy="4873752"/>
          </a:xfrm>
        </p:spPr>
        <p:txBody>
          <a:bodyPr>
            <a:normAutofit/>
          </a:bodyPr>
          <a:lstStyle/>
          <a:p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2800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สามัญที่ประพฤติตนอยู่ในจรรยาและระเบียบ วินัยและปฏิบัติราชการอย่างมีประสิทธิภาพและเกิดผลสัมฤทธิ์ต่อภารกิจของรัฐ ให้ผู้บังคับบัญชาพิจารณาเลื่อนเงินเดือนให้ตามควรแก่กรณี  และจะให้บำเหน็จความชอบอย่างอื่นซึ่งอาจเป็นคำชมเชย เครื่องเชิดชูเกียรติ หรือรางวัล ด้วยก็ได้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2800" dirty="0" err="1" smtClean="0"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สามัญผู้ใดถึงแก่ความตายเนื่องจากการปฏิบัติหน้าที่ราชการ ให้ผู้บังคับบัญชาพิจารณาเลื่อนเงินเดือนให้ผู้นั้นเป็นกรณีพิเศษเพื่อประโยชน์ในการคำนวณบำเหน็จบำนาญตามระเบียบที่คณะรัฐมนตรีกำหนด 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endParaRPr lang="th-TH" sz="28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การรักษาจรรยาข้าราชการ </a:t>
            </a:r>
            <a:endParaRPr lang="th-TH" sz="32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1</a:t>
            </a: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การยึดมั่นและยืนหยัดทำในสิ่งที่ถูกต้อง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2</a:t>
            </a: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ความซื่อสัตย์สุจริตและความรับผิดชอบ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3</a:t>
            </a: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การปฏิบัติหน้าที่ด้วยความโปร่งใสและสามารถตรวจสอบได้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4</a:t>
            </a: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การปฏิบัติหน้าที่โดยไม่เลือกปฏิบัติอย่างไม่เป็นธรรม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5</a:t>
            </a:r>
            <a:r>
              <a:rPr lang="en-US" sz="2800" dirty="0" smtClean="0">
                <a:latin typeface="TH NiramitIT๙" pitchFamily="2" charset="-34"/>
                <a:cs typeface="TH NiramitIT๙" pitchFamily="2" charset="-34"/>
              </a:rPr>
              <a:t>)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การมุ่งผลสัมฤทธิ์ของงาน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การรักษาจรรยาข้าราชการ </a:t>
            </a:r>
            <a:endParaRPr lang="th-TH" sz="32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dirty="0" smtClean="0"/>
              <a:t>ไม่</a:t>
            </a:r>
            <a:r>
              <a:rPr lang="th-TH" sz="3200" dirty="0" smtClean="0"/>
              <a:t>ปฏิบัติตามจรรยาข้าราชการที่มิใช่เป็นความผิด</a:t>
            </a:r>
            <a:r>
              <a:rPr lang="th-TH" sz="3200" dirty="0" smtClean="0"/>
              <a:t>วินัยผู้บังคับบัญชา ทำอะไรได้บ้าง</a:t>
            </a:r>
          </a:p>
          <a:p>
            <a:pPr>
              <a:buNone/>
            </a:pPr>
            <a:r>
              <a:rPr lang="th-TH" sz="2000" dirty="0" smtClean="0"/>
              <a:t>			</a:t>
            </a:r>
            <a:r>
              <a:rPr lang="th-TH" sz="1600" dirty="0" smtClean="0"/>
              <a:t>ตักเตือน </a:t>
            </a:r>
          </a:p>
          <a:p>
            <a:pPr>
              <a:buNone/>
            </a:pPr>
            <a:r>
              <a:rPr lang="th-TH" sz="1600" dirty="0" smtClean="0"/>
              <a:t>			นำไป</a:t>
            </a:r>
            <a:r>
              <a:rPr lang="th-TH" sz="1600" dirty="0" smtClean="0"/>
              <a:t>ประกอบการพิจารณาแต่งตั้ง </a:t>
            </a:r>
            <a:endParaRPr lang="th-TH" sz="1600" dirty="0" smtClean="0"/>
          </a:p>
          <a:p>
            <a:pPr>
              <a:buNone/>
            </a:pPr>
            <a:r>
              <a:rPr lang="th-TH" sz="1600" dirty="0" smtClean="0"/>
              <a:t>			เลื่อน</a:t>
            </a:r>
            <a:r>
              <a:rPr lang="th-TH" sz="1600" dirty="0" smtClean="0"/>
              <a:t>เงินเดือน </a:t>
            </a:r>
            <a:endParaRPr lang="th-TH" sz="1600" dirty="0" smtClean="0"/>
          </a:p>
          <a:p>
            <a:pPr>
              <a:buNone/>
            </a:pPr>
            <a:r>
              <a:rPr lang="th-TH" sz="1600" dirty="0" smtClean="0"/>
              <a:t>			สั่ง</a:t>
            </a:r>
            <a:r>
              <a:rPr lang="th-TH" sz="1600" dirty="0" smtClean="0"/>
              <a:t>ให้ข้าราชการผู้นั้นได้รับการพัฒนา</a:t>
            </a:r>
            <a:endParaRPr lang="en-US" sz="1600" dirty="0" smtClean="0"/>
          </a:p>
          <a:p>
            <a:pPr>
              <a:buNone/>
            </a:pPr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วินัยและการรักษาวินัย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b="1" dirty="0" smtClean="0">
                <a:latin typeface="TH NiramitIT๙" pitchFamily="2" charset="-34"/>
                <a:cs typeface="TH NiramitIT๙" pitchFamily="2" charset="-34"/>
              </a:rPr>
              <a:t>ระดับของวินัย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แบ่ง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ออกเป็น 2 ระดับได้แก่</a:t>
            </a:r>
            <a:endParaRPr lang="en-US" sz="32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    	๑. ความผิดวินัย (การ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ไม่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ปฏิบัติสิ่งที่ควรปฏิบัติ)</a:t>
            </a:r>
          </a:p>
          <a:p>
            <a:pPr>
              <a:buNone/>
            </a:pP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	๒. 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ความผิด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วินัยอย่างร้ายแรง (ปฏิบัติ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หรือละเว้นการ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ปฏิบัติโดย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มิ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ชอบ การไม่ปฏิบัติทำให้เกิดความเสียหายร้ายแรง)</a:t>
            </a:r>
          </a:p>
          <a:p>
            <a:pPr>
              <a:buNone/>
            </a:pPr>
            <a:r>
              <a:rPr lang="th-TH" sz="3200" dirty="0" smtClean="0"/>
              <a:t> </a:t>
            </a:r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โทษทาง</a:t>
            </a:r>
            <a:r>
              <a:rPr lang="th-TH" sz="3600" b="1" dirty="0" smtClean="0"/>
              <a:t>วินัย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มี 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5 สถาน คือ 	</a:t>
            </a:r>
            <a:endParaRPr lang="th-TH" sz="32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(1) ภาคทัณฑ์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		(2) ตัดเงินเดือน	(3) ลดเงินเดือน	</a:t>
            </a:r>
            <a:endParaRPr lang="th-TH" sz="32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32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4 ) ปลดออก	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(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5) ไล่ออก</a:t>
            </a:r>
            <a:endParaRPr lang="en-US" sz="32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3200" dirty="0" smtClean="0"/>
              <a:t> </a:t>
            </a:r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การดำเนินการทางวินัย 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04800" y="13716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ถูกกล่าวหา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304800" y="20574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ผบ.ต้น สงสัย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304800" y="28194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ผบ.๕๗ พบ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1752600" y="17526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รายงาน </a:t>
            </a:r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ผบ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๕๗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3429000" y="2133600"/>
            <a:ext cx="15240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 สืบสวน พิจารณาเบื้องต้น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3581400" y="11430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175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ไม่มีมูล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213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มีมูล</a:t>
            </a:r>
            <a:endParaRPr lang="th-TH" dirty="0"/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5562600" y="1828800"/>
            <a:ext cx="12192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ไม่ร้ายแรง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5" name="สี่เหลี่ยมมุมมน 14"/>
          <p:cNvSpPr/>
          <p:nvPr/>
        </p:nvSpPr>
        <p:spPr>
          <a:xfrm>
            <a:off x="5562600" y="762000"/>
            <a:ext cx="12954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แจ้งกล่าวหา รับฟังชี้แจง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7315200" y="1066800"/>
            <a:ext cx="11430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ลงโทษ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7" name="สี่เหลี่ยมมุมมน 16"/>
          <p:cNvSpPr/>
          <p:nvPr/>
        </p:nvSpPr>
        <p:spPr>
          <a:xfrm>
            <a:off x="7086600" y="2286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1800" y="1219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ทำผิด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381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ไม่ทำผิด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295400" y="2057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1524000" y="2590800"/>
            <a:ext cx="1828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>
            <a:off x="2971800" y="2209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10" idx="0"/>
            <a:endCxn id="11" idx="2"/>
          </p:cNvCxnSpPr>
          <p:nvPr/>
        </p:nvCxnSpPr>
        <p:spPr>
          <a:xfrm rot="5400000" flipH="1" flipV="1">
            <a:off x="3962400" y="1905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หักมุม 29"/>
          <p:cNvCxnSpPr>
            <a:stCxn id="10" idx="3"/>
            <a:endCxn id="14" idx="1"/>
          </p:cNvCxnSpPr>
          <p:nvPr/>
        </p:nvCxnSpPr>
        <p:spPr>
          <a:xfrm flipV="1">
            <a:off x="4953000" y="2095500"/>
            <a:ext cx="6096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/>
          <p:nvPr/>
        </p:nvCxnSpPr>
        <p:spPr>
          <a:xfrm rot="5400000" flipH="1" flipV="1">
            <a:off x="6020594" y="1599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รูปร่าง 37"/>
          <p:cNvCxnSpPr>
            <a:stCxn id="15" idx="0"/>
          </p:cNvCxnSpPr>
          <p:nvPr/>
        </p:nvCxnSpPr>
        <p:spPr>
          <a:xfrm rot="5400000" flipH="1" flipV="1">
            <a:off x="6534150" y="285750"/>
            <a:ext cx="152400" cy="800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หักมุม 39"/>
          <p:cNvCxnSpPr/>
          <p:nvPr/>
        </p:nvCxnSpPr>
        <p:spPr>
          <a:xfrm>
            <a:off x="6781800" y="1219200"/>
            <a:ext cx="4572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สี่เหลี่ยมมุมมน 40"/>
          <p:cNvSpPr/>
          <p:nvPr/>
        </p:nvSpPr>
        <p:spPr>
          <a:xfrm>
            <a:off x="5562600" y="2667000"/>
            <a:ext cx="12192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วินัยร้ายแรง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42" name="สี่เหลี่ยมมุมมน 41"/>
          <p:cNvSpPr/>
          <p:nvPr/>
        </p:nvSpPr>
        <p:spPr>
          <a:xfrm>
            <a:off x="5562600" y="36576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แต่งตั้งกรรมการสอบ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43" name="สี่เหลี่ยมมุมมน 42"/>
          <p:cNvSpPr/>
          <p:nvPr/>
        </p:nvSpPr>
        <p:spPr>
          <a:xfrm>
            <a:off x="5562600" y="4724400"/>
            <a:ext cx="12954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แจ้งกล่าวหา รับฟังชี้แจง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45" name="สี่เหลี่ยมมุมมน 44"/>
          <p:cNvSpPr/>
          <p:nvPr/>
        </p:nvSpPr>
        <p:spPr>
          <a:xfrm>
            <a:off x="3505200" y="4876800"/>
            <a:ext cx="1219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ผบ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๕๗ พิจารณา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24400" y="48006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รายงานผลต่อ </a:t>
            </a:r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ผบ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๕๗</a:t>
            </a:r>
          </a:p>
          <a:p>
            <a:endParaRPr lang="th-TH" dirty="0"/>
          </a:p>
        </p:txBody>
      </p:sp>
      <p:sp>
        <p:nvSpPr>
          <p:cNvPr id="47" name="สี่เหลี่ยมมุมมน 46"/>
          <p:cNvSpPr/>
          <p:nvPr/>
        </p:nvSpPr>
        <p:spPr>
          <a:xfrm>
            <a:off x="3505200" y="57912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5486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ไม่ทำผิด</a:t>
            </a:r>
            <a:endParaRPr lang="th-TH" dirty="0"/>
          </a:p>
        </p:txBody>
      </p:sp>
      <p:sp>
        <p:nvSpPr>
          <p:cNvPr id="49" name="TextBox 48"/>
          <p:cNvSpPr txBox="1"/>
          <p:nvPr/>
        </p:nvSpPr>
        <p:spPr>
          <a:xfrm>
            <a:off x="2971800" y="51170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ทำผิด</a:t>
            </a:r>
            <a:endParaRPr lang="th-TH" dirty="0"/>
          </a:p>
        </p:txBody>
      </p:sp>
      <p:cxnSp>
        <p:nvCxnSpPr>
          <p:cNvPr id="51" name="รูปร่าง 50"/>
          <p:cNvCxnSpPr>
            <a:endCxn id="41" idx="1"/>
          </p:cNvCxnSpPr>
          <p:nvPr/>
        </p:nvCxnSpPr>
        <p:spPr>
          <a:xfrm rot="16200000" flipH="1">
            <a:off x="5162550" y="2533650"/>
            <a:ext cx="495300" cy="304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สี่เหลี่ยมมุมมน 52"/>
          <p:cNvSpPr/>
          <p:nvPr/>
        </p:nvSpPr>
        <p:spPr>
          <a:xfrm>
            <a:off x="7467600" y="2057400"/>
            <a:ext cx="11430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ภาคทัณฑ์ ตัดเงินเดือน</a:t>
            </a:r>
          </a:p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ลดเงินเดือน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5" name="สี่เหลี่ยมมุมมน 54"/>
          <p:cNvSpPr/>
          <p:nvPr/>
        </p:nvSpPr>
        <p:spPr>
          <a:xfrm>
            <a:off x="7239000" y="3429000"/>
            <a:ext cx="1143000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ทัณฑ์บน</a:t>
            </a:r>
          </a:p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ว่ากล่าวตักเตือน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cxnSp>
        <p:nvCxnSpPr>
          <p:cNvPr id="61" name="ลูกศรเชื่อมต่อแบบตรง 60"/>
          <p:cNvCxnSpPr/>
          <p:nvPr/>
        </p:nvCxnSpPr>
        <p:spPr>
          <a:xfrm rot="5400000">
            <a:off x="6591300" y="25527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ลูกศรเชื่อมต่อแบบตรง 62"/>
          <p:cNvCxnSpPr>
            <a:stCxn id="41" idx="2"/>
            <a:endCxn id="42" idx="0"/>
          </p:cNvCxnSpPr>
          <p:nvPr/>
        </p:nvCxnSpPr>
        <p:spPr>
          <a:xfrm rot="5400000">
            <a:off x="5943600" y="3429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ลูกศรเชื่อมต่อแบบตรง 66"/>
          <p:cNvCxnSpPr/>
          <p:nvPr/>
        </p:nvCxnSpPr>
        <p:spPr>
          <a:xfrm rot="5400000">
            <a:off x="5944394" y="4495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สี่เหลี่ยมมุมมน 67"/>
          <p:cNvSpPr/>
          <p:nvPr/>
        </p:nvSpPr>
        <p:spPr>
          <a:xfrm>
            <a:off x="3048000" y="2895600"/>
            <a:ext cx="9906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ปลดออก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69" name="สี่เหลี่ยมมุมมน 68"/>
          <p:cNvSpPr/>
          <p:nvPr/>
        </p:nvSpPr>
        <p:spPr>
          <a:xfrm>
            <a:off x="1752600" y="3048000"/>
            <a:ext cx="9906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ไล่ออก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0" name="สี่เหลี่ยมมุมมน 69"/>
          <p:cNvSpPr/>
          <p:nvPr/>
        </p:nvSpPr>
        <p:spPr>
          <a:xfrm>
            <a:off x="2819400" y="3810000"/>
            <a:ext cx="15240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อกพ.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กรม / จังหวัด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1" name="สี่เหลี่ยมมุมมน 70"/>
          <p:cNvSpPr/>
          <p:nvPr/>
        </p:nvSpPr>
        <p:spPr>
          <a:xfrm>
            <a:off x="1828800" y="5410200"/>
            <a:ext cx="12192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ไม่ร้ายแรง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2" name="สี่เหลี่ยมมุมมน 71"/>
          <p:cNvSpPr/>
          <p:nvPr/>
        </p:nvSpPr>
        <p:spPr>
          <a:xfrm>
            <a:off x="1905000" y="4572000"/>
            <a:ext cx="12192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วินัยร้ายแรง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3" name="สี่เหลี่ยมมุมมน 72"/>
          <p:cNvSpPr/>
          <p:nvPr/>
        </p:nvSpPr>
        <p:spPr>
          <a:xfrm>
            <a:off x="7543800" y="4724400"/>
            <a:ext cx="1143000" cy="5334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chemeClr val="bg1"/>
                </a:solidFill>
                <a:latin typeface="TH NiramitIT๙" pitchFamily="2" charset="-34"/>
                <a:cs typeface="TH NiramitIT๙" pitchFamily="2" charset="-34"/>
              </a:rPr>
              <a:t>อกพ.</a:t>
            </a:r>
            <a:r>
              <a:rPr lang="th-TH" b="1" dirty="0" smtClean="0">
                <a:solidFill>
                  <a:schemeClr val="bg1"/>
                </a:solidFill>
                <a:latin typeface="TH NiramitIT๙" pitchFamily="2" charset="-34"/>
                <a:cs typeface="TH NiramitIT๙" pitchFamily="2" charset="-34"/>
              </a:rPr>
              <a:t>กระทรวง</a:t>
            </a:r>
            <a:endParaRPr lang="th-TH" b="1" dirty="0">
              <a:solidFill>
                <a:schemeClr val="bg1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cxnSp>
        <p:nvCxnSpPr>
          <p:cNvPr id="77" name="ลูกศรเชื่อมต่อแบบตรง 76"/>
          <p:cNvCxnSpPr/>
          <p:nvPr/>
        </p:nvCxnSpPr>
        <p:spPr>
          <a:xfrm rot="5400000">
            <a:off x="7658894" y="18661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ลูกศรเชื่อมต่อแบบตรง 78"/>
          <p:cNvCxnSpPr/>
          <p:nvPr/>
        </p:nvCxnSpPr>
        <p:spPr>
          <a:xfrm rot="5400000">
            <a:off x="7696994" y="4571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ลูกศรเชื่อมต่อแบบตรง 80"/>
          <p:cNvCxnSpPr/>
          <p:nvPr/>
        </p:nvCxnSpPr>
        <p:spPr>
          <a:xfrm rot="5400000">
            <a:off x="7696200" y="38862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รูปร่าง 82"/>
          <p:cNvCxnSpPr>
            <a:stCxn id="17" idx="3"/>
          </p:cNvCxnSpPr>
          <p:nvPr/>
        </p:nvCxnSpPr>
        <p:spPr>
          <a:xfrm>
            <a:off x="8305800" y="495300"/>
            <a:ext cx="381000" cy="4305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ลูกศรเชื่อมต่อแบบตรง 88"/>
          <p:cNvCxnSpPr>
            <a:stCxn id="47" idx="3"/>
          </p:cNvCxnSpPr>
          <p:nvPr/>
        </p:nvCxnSpPr>
        <p:spPr>
          <a:xfrm flipV="1">
            <a:off x="4724400" y="6019800"/>
            <a:ext cx="3276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ลูกศรเชื่อมต่อแบบตรง 90"/>
          <p:cNvCxnSpPr/>
          <p:nvPr/>
        </p:nvCxnSpPr>
        <p:spPr>
          <a:xfrm rot="5400000" flipH="1" flipV="1">
            <a:off x="7581900" y="56769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สี่เหลี่ยมมุมมน 91"/>
          <p:cNvSpPr/>
          <p:nvPr/>
        </p:nvSpPr>
        <p:spPr>
          <a:xfrm>
            <a:off x="1066800" y="3810000"/>
            <a:ext cx="15240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อกพ.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กระทรวง</a:t>
            </a:r>
            <a:endParaRPr lang="th-TH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cxnSp>
        <p:nvCxnSpPr>
          <p:cNvPr id="94" name="ลูกศรเชื่อมต่อแบบตรง 93"/>
          <p:cNvCxnSpPr>
            <a:stCxn id="70" idx="3"/>
          </p:cNvCxnSpPr>
          <p:nvPr/>
        </p:nvCxnSpPr>
        <p:spPr>
          <a:xfrm>
            <a:off x="4343400" y="4076700"/>
            <a:ext cx="3048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สี่เหลี่ยมมุมมน 94"/>
          <p:cNvSpPr/>
          <p:nvPr/>
        </p:nvSpPr>
        <p:spPr>
          <a:xfrm>
            <a:off x="228600" y="3810000"/>
            <a:ext cx="685800" cy="5334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TH NiramitIT๙" pitchFamily="2" charset="-34"/>
                <a:cs typeface="TH NiramitIT๙" pitchFamily="2" charset="-34"/>
              </a:rPr>
              <a:t>ก.พ.</a:t>
            </a:r>
            <a:endParaRPr lang="th-TH" b="1" dirty="0">
              <a:solidFill>
                <a:schemeClr val="bg1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cxnSp>
        <p:nvCxnSpPr>
          <p:cNvPr id="97" name="ตัวเชื่อมต่อหักมุม 96"/>
          <p:cNvCxnSpPr/>
          <p:nvPr/>
        </p:nvCxnSpPr>
        <p:spPr>
          <a:xfrm rot="10800000">
            <a:off x="3124200" y="4838700"/>
            <a:ext cx="381000" cy="342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ลูกศรเชื่อมต่อแบบตรง 104"/>
          <p:cNvCxnSpPr/>
          <p:nvPr/>
        </p:nvCxnSpPr>
        <p:spPr>
          <a:xfrm rot="16200000" flipH="1">
            <a:off x="3053040" y="5416034"/>
            <a:ext cx="5979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ลูกศรเชื่อมต่อแบบตรง 106"/>
          <p:cNvCxnSpPr/>
          <p:nvPr/>
        </p:nvCxnSpPr>
        <p:spPr>
          <a:xfrm rot="10800000">
            <a:off x="3124200" y="5715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ลูกศรเชื่อมต่อแบบตรง 108"/>
          <p:cNvCxnSpPr>
            <a:stCxn id="45" idx="2"/>
            <a:endCxn id="48" idx="2"/>
          </p:cNvCxnSpPr>
          <p:nvPr/>
        </p:nvCxnSpPr>
        <p:spPr>
          <a:xfrm rot="5400000">
            <a:off x="3872984" y="5613916"/>
            <a:ext cx="445532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รูปร่าง 116"/>
          <p:cNvCxnSpPr>
            <a:stCxn id="72" idx="0"/>
          </p:cNvCxnSpPr>
          <p:nvPr/>
        </p:nvCxnSpPr>
        <p:spPr>
          <a:xfrm rot="5400000" flipH="1" flipV="1">
            <a:off x="2895600" y="4114800"/>
            <a:ext cx="76200" cy="838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ลูกศรเชื่อมต่อแบบตรง 118"/>
          <p:cNvCxnSpPr/>
          <p:nvPr/>
        </p:nvCxnSpPr>
        <p:spPr>
          <a:xfrm rot="5400000" flipH="1" flipV="1">
            <a:off x="3238500" y="4381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รูปร่าง 120"/>
          <p:cNvCxnSpPr>
            <a:endCxn id="92" idx="2"/>
          </p:cNvCxnSpPr>
          <p:nvPr/>
        </p:nvCxnSpPr>
        <p:spPr>
          <a:xfrm rot="10800000">
            <a:off x="1828800" y="4343400"/>
            <a:ext cx="685800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ลูกศรเชื่อมต่อแบบตรง 122"/>
          <p:cNvCxnSpPr>
            <a:stCxn id="92" idx="1"/>
            <a:endCxn id="95" idx="3"/>
          </p:cNvCxnSpPr>
          <p:nvPr/>
        </p:nvCxnSpPr>
        <p:spPr>
          <a:xfrm rot="10800000">
            <a:off x="914400" y="40767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รูปร่าง 126"/>
          <p:cNvCxnSpPr/>
          <p:nvPr/>
        </p:nvCxnSpPr>
        <p:spPr>
          <a:xfrm flipV="1">
            <a:off x="2286000" y="3429000"/>
            <a:ext cx="1028700" cy="304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ลูกศรเชื่อมต่อแบบตรง 128"/>
          <p:cNvCxnSpPr/>
          <p:nvPr/>
        </p:nvCxnSpPr>
        <p:spPr>
          <a:xfrm rot="5400000" flipH="1" flipV="1">
            <a:off x="2133600" y="3733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ลูกศรเชื่อมต่อแบบตรง 130"/>
          <p:cNvCxnSpPr/>
          <p:nvPr/>
        </p:nvCxnSpPr>
        <p:spPr>
          <a:xfrm rot="5400000" flipH="1" flipV="1">
            <a:off x="32766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ตัวเชื่อมต่อหักมุม 132"/>
          <p:cNvCxnSpPr/>
          <p:nvPr/>
        </p:nvCxnSpPr>
        <p:spPr>
          <a:xfrm rot="10800000">
            <a:off x="2514600" y="3581400"/>
            <a:ext cx="914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สี่เหลี่ยมผืนผ้า 133"/>
          <p:cNvSpPr/>
          <p:nvPr/>
        </p:nvSpPr>
        <p:spPr>
          <a:xfrm>
            <a:off x="228600" y="48006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สอบสวยใหม่ เพิ่มเติม</a:t>
            </a:r>
            <a:endParaRPr lang="th-TH" dirty="0"/>
          </a:p>
        </p:txBody>
      </p:sp>
      <p:cxnSp>
        <p:nvCxnSpPr>
          <p:cNvPr id="136" name="ตัวเชื่อมต่อตรง 135"/>
          <p:cNvCxnSpPr>
            <a:stCxn id="95" idx="2"/>
          </p:cNvCxnSpPr>
          <p:nvPr/>
        </p:nvCxnSpPr>
        <p:spPr>
          <a:xfrm rot="16200000" flipH="1">
            <a:off x="323850" y="4591050"/>
            <a:ext cx="533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ลูกศรเชื่อมต่อแบบตรง 137"/>
          <p:cNvCxnSpPr/>
          <p:nvPr/>
        </p:nvCxnSpPr>
        <p:spPr>
          <a:xfrm rot="10800000">
            <a:off x="4800600" y="5105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การอุทธรณ์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การอุทธรณ์ทุกสถานหรือถูก</a:t>
            </a:r>
            <a:r>
              <a:rPr lang="th-TH" sz="32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สั่งให้ออก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มีสิทธิอุทธรณ์ต่อ ก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ภายใน 30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วัน</a:t>
            </a:r>
          </a:p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2 เมื่อ ก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พิจารณาวินิจฉัยอุทธรณ์ภายใน 120 วัน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(๖๐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+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๖๐)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ให้ผู้บังคับบัญชาดำเนินการให้เป็นไปตามคำวินิจฉัยภายใน 30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วัน</a:t>
            </a:r>
          </a:p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ผู้อุทธรณ์ไม่เห็นด้วยกับคำวินิจฉัยอุทธรณ์ของ ก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ให้ฟ้องคดีต่อ</a:t>
            </a:r>
            <a:r>
              <a:rPr lang="th-TH" sz="3200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ศาลปกครองสูงสุด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ภายใน 90 วัน</a:t>
            </a:r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</a:rPr>
              <a:t>อำนาจ </a:t>
            </a:r>
            <a:r>
              <a:rPr lang="th-TH" sz="3600" b="1" dirty="0" err="1" smtClean="0">
                <a:solidFill>
                  <a:srgbClr val="C00000"/>
                </a:solidFill>
              </a:rPr>
              <a:t>ก.พ.ค.</a:t>
            </a: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ไม่รับอุทธรณ์ ยกอุทธรณ์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หรือมีคำวินิจฉัยให้แก้ไขหรือยกเลิกคำสั่งลงโทษ และให้เยียวยาความเสียหายให้ผู้อุทธรณ์ หรือ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ให้ดำเนินการอื่นใดเพื่อประโยชน์แห่งความ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ยุติธรรม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เพิ่มโทษไม่ได้ เว้น ก.พ. ให้เพิ่ม กรณี </a:t>
            </a:r>
            <a:r>
              <a:rPr lang="th-TH" sz="32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อกพ.</a:t>
            </a: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กระทรวง ไม่ทำตาม </a:t>
            </a:r>
            <a:r>
              <a:rPr lang="th-TH" sz="3200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พรบ.</a:t>
            </a:r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การร้องทุกข์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ข้าราชการมีความคับข้อง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ใจ</a:t>
            </a:r>
          </a:p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ให้ร้องทุกข์ต่อผู้บังคับบัญชาชั้นเหนือขึ้น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ไป</a:t>
            </a:r>
          </a:p>
          <a:p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เว้นแต่ หน.ส่วนระดับกรมที่ขึ้นตรงนายกหรือรัฐมนตรี</a:t>
            </a: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ปลัดกระทรวง รัฐมนตรี นายก</a:t>
            </a:r>
          </a:p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   	ร้องทุกข์ต่อ </a:t>
            </a:r>
            <a:r>
              <a:rPr lang="th-TH" sz="3200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ก.พ.ค</a:t>
            </a:r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dirty="0" smtClean="0"/>
              <a:t>ไม่รับเรื่องร้องทุกข์</a:t>
            </a:r>
          </a:p>
          <a:p>
            <a:r>
              <a:rPr lang="th-TH" sz="3200" dirty="0" smtClean="0"/>
              <a:t>ยกคำร้องทุกข์ </a:t>
            </a:r>
            <a:endParaRPr lang="th-TH" sz="3200" dirty="0" smtClean="0"/>
          </a:p>
          <a:p>
            <a:r>
              <a:rPr lang="th-TH" sz="3200" dirty="0" smtClean="0"/>
              <a:t>หรือ</a:t>
            </a:r>
            <a:r>
              <a:rPr lang="th-TH" sz="3200" dirty="0" smtClean="0"/>
              <a:t>มีคำวินิจฉัยให้แก้ไขหรือยกเลิกคำสั่ง และให้เยียวยาความเสียหายให้ผู้ร้องทุกข์</a:t>
            </a:r>
          </a:p>
          <a:p>
            <a:r>
              <a:rPr lang="th-TH" sz="3200" dirty="0" smtClean="0"/>
              <a:t>หรือให้ดำเนินการอื่นใดเพื่อประโยชน์แห่งความยุติธรรม</a:t>
            </a:r>
            <a:endParaRPr lang="th-TH" sz="3200" dirty="0">
              <a:solidFill>
                <a:srgbClr val="00206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คณะกรรมการ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6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(ก.พ.)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th-TH" sz="3600" b="1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685800"/>
            <a:ext cx="69342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2. กรรมการซึ่งทรงพระกรุณาโปรดเกล้า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ฯ แต่งตั้ง 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	ด้านการบริหารงานบุคคล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	ด้าน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การบริหารและการ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จัดการ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			ด้าน</a:t>
            </a: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กฎหมาย </a:t>
            </a: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endParaRPr lang="th-TH" sz="28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	</a:t>
            </a:r>
            <a:r>
              <a:rPr lang="th-TH" sz="2800" b="1" u="sng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จำนวน </a:t>
            </a:r>
            <a:r>
              <a:rPr lang="th-TH" sz="2800" b="1" u="sng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5 </a:t>
            </a:r>
            <a:r>
              <a:rPr lang="en-US" sz="2800" b="1" u="sng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–</a:t>
            </a:r>
            <a:r>
              <a:rPr lang="th-TH" sz="2800" b="1" u="sng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 7 คน (วาระ 3 ปี )</a:t>
            </a:r>
            <a:endParaRPr lang="en-US" sz="2800" b="1" u="sng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28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TH NiramitIT๙" pitchFamily="2" charset="-34"/>
                <a:cs typeface="TH NiramitIT๙" pitchFamily="2" charset="-34"/>
              </a:rPr>
              <a:t>การคุ้มครองระบบคุณธรรม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ในกรณีที่ ก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เห็นว่ากฎ ระเบียบ หรือคำสั่งใดที่ออกและมุ่งหมายให้ใช้บังคับเป็นการทั่วไป ไม่สอดคล้องกับระบบคุณธรรม ให้ ก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พ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ค</a:t>
            </a:r>
            <a:r>
              <a:rPr lang="en-US" sz="3200" dirty="0" smtClean="0">
                <a:latin typeface="TH NiramitIT๙" pitchFamily="2" charset="-34"/>
                <a:cs typeface="TH NiramitIT๙" pitchFamily="2" charset="-34"/>
              </a:rPr>
              <a:t>. </a:t>
            </a:r>
            <a:r>
              <a:rPr lang="th-TH" sz="3200" dirty="0" smtClean="0">
                <a:latin typeface="TH NiramitIT๙" pitchFamily="2" charset="-34"/>
                <a:cs typeface="TH NiramitIT๙" pitchFamily="2" charset="-34"/>
              </a:rPr>
              <a:t>แจ้งให้หน่วยงานหรือผู้ออกกฎ ระเบียบ หรือคำสั่งดังกล่าวทราบเพื่อดำเนินการแก้ไข หรือยกเลิกตามควรแก่กรณี</a:t>
            </a:r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สั่งให้ข้าราชการออกจาก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ราชการ</a:t>
            </a:r>
            <a:endParaRPr lang="en-US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1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เมื่อข้าราชการเจ็บป่วยไม่อาจปฏิบัติหน้าที่ราชการของตนได้โดยสม่ำเสมอ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๒. เมื่อ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ข้าราชการสมัครไปปฏิบัติงานใด ๆ ตามความประสงค์ของทางราชการ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3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เมื่อข้าราชการขาดคุณสมบัติ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4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เมื่อทางราชการเลิกหรือยุบตำแหน่ง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5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เมื่อข้าราชการไม่สามารถปฏิบัติราชการให้มีประสิทธิภาพได้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6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ถูกสอบสวนวินัยร้ายแรง ไม่มีความผิด แต่มีมลทินมัวหมอง 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pPr>
              <a:buNone/>
            </a:pP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7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ต้องคำสั่งจำคุก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endParaRPr lang="th-TH" sz="28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การออกจากราชการ</a:t>
            </a:r>
            <a:endParaRPr lang="en-US" sz="36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เมื่อ ตาย  พ้นจากราชการตามกฎหมายว่าด้วยบำเหน็จบำนาญข้าราชการ ลาออกจากราชการและได้รับอนุญาตให้ลาออก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ถูกสั่งให้ออก และ ถูกสั่งลงโทษปลดออก หรือไล่</a:t>
            </a:r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ออก</a:t>
            </a:r>
          </a:p>
          <a:p>
            <a:r>
              <a:rPr lang="th-TH" sz="2800" dirty="0" smtClean="0">
                <a:latin typeface="TH NiramitIT๙" pitchFamily="2" charset="-34"/>
                <a:cs typeface="TH NiramitIT๙" pitchFamily="2" charset="-34"/>
              </a:rPr>
              <a:t>ปฏิบัติหน้าที่ในทางวิชาการหรือหน้าที่ที่ต้องใช้ความสามารถเฉพาะตัว จะให้รับราชการต่อไปอีกไม่เกิน 10 ปีก็ได้ (เฉพาะตำแหน่งวิชาการระดับเชี่ยวชาญและทรงคุณวุฒิ / ทั่วไปอาวุโสและทักษะพิเศษ)</a:t>
            </a:r>
            <a:endParaRPr lang="en-US" sz="2800" dirty="0" smtClean="0">
              <a:latin typeface="TH NiramitIT๙" pitchFamily="2" charset="-34"/>
              <a:cs typeface="TH NiramitIT๙" pitchFamily="2" charset="-34"/>
            </a:endParaRPr>
          </a:p>
          <a:p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ข้าราชการ</a:t>
            </a:r>
            <a:r>
              <a:rPr lang="th-TH" sz="3600" b="1" dirty="0" err="1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ใน</a:t>
            </a:r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พระองค์</a:t>
            </a:r>
            <a:endParaRPr lang="en-US" sz="3600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066800" y="1676400"/>
            <a:ext cx="6629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การแต่งตั้งและการให้ข้าราชการ</a:t>
            </a:r>
            <a:r>
              <a:rPr lang="th-TH" sz="3200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พลเรือน</a:t>
            </a:r>
            <a:r>
              <a:rPr lang="th-TH" sz="32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ในพระองค์พ้นจากตำแหน่งให้เป็นไปตามพระราชอัธยาศัย</a:t>
            </a:r>
            <a:endParaRPr lang="en-US" sz="3200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32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4419600" cy="6858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หน้าที่</a:t>
            </a:r>
            <a:endParaRPr lang="th-TH" sz="3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219200" y="990600"/>
            <a:ext cx="6629400" cy="487375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กำหนดนโยบาย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ออกหลักเกณฑ์ กฎ วินิจฉัย ตีความ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ติดตาม กำกับ ดูแล</a:t>
            </a:r>
          </a:p>
          <a:p>
            <a:pPr>
              <a:buNone/>
            </a:pPr>
            <a:endParaRPr lang="th-TH" sz="3200" b="1" dirty="0" smtClean="0">
              <a:solidFill>
                <a:srgbClr val="002060"/>
              </a:solidFill>
              <a:latin typeface="TH NiramitIT๙" pitchFamily="2" charset="-34"/>
              <a:cs typeface="TH NiramitIT๙" pitchFamily="2" charset="-34"/>
              <a:sym typeface="Wingdings 2"/>
            </a:endParaRPr>
          </a:p>
          <a:p>
            <a:pPr>
              <a:buNone/>
            </a:pPr>
            <a:r>
              <a:rPr lang="th-TH" sz="32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  <a:sym typeface="Wingdings 2"/>
              </a:rPr>
              <a:t> </a:t>
            </a:r>
            <a:r>
              <a:rPr lang="th-TH" sz="32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H NiramitIT๙" pitchFamily="2" charset="-34"/>
                <a:cs typeface="TH NiramitIT๙" pitchFamily="2" charset="-34"/>
              </a:rPr>
              <a:t>(๔) ให้ความเห็นชอบกรอบอัตรากำลังของส่วนราชการ</a:t>
            </a:r>
            <a:endParaRPr lang="th-TH" sz="32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H NiramitIT๙" pitchFamily="2" charset="-34"/>
              <a:cs typeface="TH NiramitIT๙" pitchFamily="2" charset="-34"/>
            </a:endParaRPr>
          </a:p>
          <a:p>
            <a:endParaRPr lang="th-TH" sz="32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38400" y="990600"/>
            <a:ext cx="2743200" cy="685800"/>
          </a:xfr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th-TH" sz="6600" b="1" cap="none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H NiramitIT๙" pitchFamily="2" charset="-34"/>
                <a:cs typeface="TH NiramitIT๙" pitchFamily="2" charset="-34"/>
              </a:rPr>
              <a:t>มติ ก.พ.</a:t>
            </a:r>
            <a:endParaRPr lang="th-TH" sz="6600" b="1" cap="none" dirty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3276600" y="381000"/>
            <a:ext cx="1981200" cy="609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dirty="0" smtClean="0"/>
              <a:t>ก.พ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1676400" y="1371600"/>
            <a:ext cx="1981200" cy="609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วิสามัญ</a:t>
            </a:r>
            <a:endParaRPr lang="th-TH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3962400" y="1371600"/>
            <a:ext cx="1981200" cy="609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สามัญ</a:t>
            </a:r>
            <a:endParaRPr lang="th-TH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3886200" y="22098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ประจำกระทรวง</a:t>
            </a:r>
            <a:r>
              <a:rPr lang="th-TH" sz="2800" dirty="0">
                <a:latin typeface="TH NiramitIT๙" pitchFamily="2" charset="-34"/>
                <a:cs typeface="TH NiramitIT๙" pitchFamily="2" charset="-34"/>
              </a:rPr>
              <a:t> </a:t>
            </a: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3886200" y="29718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ประจำ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กรม</a:t>
            </a:r>
            <a:endParaRPr lang="th-TH" sz="2800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3886200" y="3733800"/>
            <a:ext cx="35814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สามัญประจำจังหวัด</a:t>
            </a:r>
            <a:endParaRPr lang="th-TH" sz="2800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886200" y="4572000"/>
            <a:ext cx="3581400" cy="76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2800" b="1" dirty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2800" b="1" dirty="0" smtClean="0">
                <a:latin typeface="TH NiramitIT๙" pitchFamily="2" charset="-34"/>
                <a:cs typeface="TH NiramitIT๙" pitchFamily="2" charset="-34"/>
              </a:rPr>
              <a:t>สามัญประจำส่วนราชการอื่น ๆ</a:t>
            </a:r>
            <a:endParaRPr lang="th-TH" sz="2800" dirty="0"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1981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200400" y="533400"/>
            <a:ext cx="2819400" cy="609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err="1">
                <a:latin typeface="TH NiramitIT๙" pitchFamily="2" charset="-34"/>
                <a:cs typeface="TH NiramitIT๙" pitchFamily="2" charset="-34"/>
              </a:rPr>
              <a:t>อ.ก.พ.</a:t>
            </a:r>
            <a:r>
              <a:rPr lang="th-TH" sz="3200" b="1" dirty="0">
                <a:latin typeface="TH NiramitIT๙" pitchFamily="2" charset="-34"/>
                <a:cs typeface="TH NiramitIT๙" pitchFamily="2" charset="-34"/>
              </a:rPr>
              <a:t> วิสามัญ</a:t>
            </a:r>
            <a:endParaRPr lang="th-TH" sz="3200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981200" y="1600200"/>
            <a:ext cx="5458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dirty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เป็นคณะที่ ก.พ. ตั้งขึ้นเพื่อทำการใด ๆ แทน ก.พ.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877</TotalTime>
  <Words>2137</Words>
  <Application>Microsoft Office PowerPoint</Application>
  <PresentationFormat>นำเสนอทางหน้าจอ (4:3)</PresentationFormat>
  <Paragraphs>293</Paragraphs>
  <Slides>53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7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53</vt:i4>
      </vt:variant>
    </vt:vector>
  </HeadingPairs>
  <TitlesOfParts>
    <vt:vector size="61" baseType="lpstr">
      <vt:lpstr>Arial</vt:lpstr>
      <vt:lpstr>Verdana</vt:lpstr>
      <vt:lpstr>Times New Roman</vt:lpstr>
      <vt:lpstr>Wingdings</vt:lpstr>
      <vt:lpstr>HY견고딕</vt:lpstr>
      <vt:lpstr>Gulim</vt:lpstr>
      <vt:lpstr>MS PGothic</vt:lpstr>
      <vt:lpstr>เฉลียง</vt:lpstr>
      <vt:lpstr>พระราชบัญญัติระเบียบข้าราชการพลเรือน พ.ศ. 2551 </vt:lpstr>
      <vt:lpstr>ภาพนิ่ง 2</vt:lpstr>
      <vt:lpstr>เป้าหมาย</vt:lpstr>
      <vt:lpstr>คณะกรรมการข้าราชการพลเรือน (ก.พ.) </vt:lpstr>
      <vt:lpstr>คณะกรรมการข้าราชการพลเรือน (ก.พ.) </vt:lpstr>
      <vt:lpstr>หน้าที่</vt:lpstr>
      <vt:lpstr>มติ ก.พ.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ข้าราชการพลเรือน</vt:lpstr>
      <vt:lpstr>คุณสมบัติ</vt:lpstr>
      <vt:lpstr>คุณสมบัติ</vt:lpstr>
      <vt:lpstr>คุณสมบัติ</vt:lpstr>
      <vt:lpstr>การจัดระเบียบข้าราชการพลเรือนสามัญให้คำนึงถึง ระบบคุณธรรม </vt:lpstr>
      <vt:lpstr>การจัดระเบียบข้าราชการพลเรือนสามัญให้คำนึงถึง ระบบคุณธรรม </vt:lpstr>
      <vt:lpstr>การจัดระเบียบข้าราชการพลเรือนสามัญให้คำนึงถึง ระบบคุณธรรม </vt:lpstr>
      <vt:lpstr>การจัดระเบียบข้าราชการพลเรือนสามัญให้คำนึงถึง ระบบคุณธรรม </vt:lpstr>
      <vt:lpstr>การจัดระเบียบข้าราชการพลเรือนสามัญให้คำนึงถึง ระบบคุณธรรม </vt:lpstr>
      <vt:lpstr>การกำหนดตำแหน่ง</vt:lpstr>
      <vt:lpstr>การกำหนดตำแหน่ง</vt:lpstr>
      <vt:lpstr>การกำหนดตำแหน่ง</vt:lpstr>
      <vt:lpstr>การบรรจุและการแต่งตั้ง</vt:lpstr>
      <vt:lpstr>การบรรจุและการแต่งตั้ง</vt:lpstr>
      <vt:lpstr>การบรรจุและการแต่งตั้ง</vt:lpstr>
      <vt:lpstr>ลองภูมิ</vt:lpstr>
      <vt:lpstr>ลองภูมิ</vt:lpstr>
      <vt:lpstr>การเพิ่มพูนประสิทธิภาพและเสริมสร้างแรงจูงใจในการปฏิบัติราชการ </vt:lpstr>
      <vt:lpstr>การรักษาจรรยาข้าราชการ </vt:lpstr>
      <vt:lpstr>การรักษาจรรยาข้าราชการ </vt:lpstr>
      <vt:lpstr>วินัยและการรักษาวินัย</vt:lpstr>
      <vt:lpstr>โทษทางวินัย</vt:lpstr>
      <vt:lpstr>การดำเนินการทางวินัย </vt:lpstr>
      <vt:lpstr>การอุทธรณ์</vt:lpstr>
      <vt:lpstr>อำนาจ ก.พ.ค.</vt:lpstr>
      <vt:lpstr>การร้องทุกข์</vt:lpstr>
      <vt:lpstr>ภาพนิ่ง 49</vt:lpstr>
      <vt:lpstr>การคุ้มครองระบบคุณธรรม</vt:lpstr>
      <vt:lpstr>สั่งให้ข้าราชการออกจากราชการ</vt:lpstr>
      <vt:lpstr>การออกจากราชการ</vt:lpstr>
      <vt:lpstr>ข้าราชการพลเรือนในพระองค์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attapol44</dc:creator>
  <cp:lastModifiedBy>user</cp:lastModifiedBy>
  <cp:revision>34</cp:revision>
  <dcterms:created xsi:type="dcterms:W3CDTF">2008-11-27T08:00:33Z</dcterms:created>
  <dcterms:modified xsi:type="dcterms:W3CDTF">2017-01-11T05:11:32Z</dcterms:modified>
</cp:coreProperties>
</file>