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4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71" r:id="rId11"/>
    <p:sldId id="272" r:id="rId12"/>
    <p:sldId id="273" r:id="rId13"/>
    <p:sldId id="274" r:id="rId14"/>
    <p:sldId id="266" r:id="rId15"/>
    <p:sldId id="275" r:id="rId16"/>
    <p:sldId id="276" r:id="rId17"/>
    <p:sldId id="277" r:id="rId18"/>
    <p:sldId id="278" r:id="rId19"/>
    <p:sldId id="267" r:id="rId20"/>
    <p:sldId id="279" r:id="rId21"/>
    <p:sldId id="280" r:id="rId22"/>
    <p:sldId id="281" r:id="rId23"/>
    <p:sldId id="262" r:id="rId24"/>
    <p:sldId id="282" r:id="rId25"/>
    <p:sldId id="283" r:id="rId26"/>
    <p:sldId id="284" r:id="rId27"/>
    <p:sldId id="287" r:id="rId28"/>
    <p:sldId id="285" r:id="rId29"/>
    <p:sldId id="286" r:id="rId30"/>
    <p:sldId id="288" r:id="rId31"/>
    <p:sldId id="289" r:id="rId32"/>
    <p:sldId id="290" r:id="rId33"/>
    <p:sldId id="291" r:id="rId34"/>
    <p:sldId id="292" r:id="rId35"/>
    <p:sldId id="293" r:id="rId36"/>
    <p:sldId id="295" r:id="rId37"/>
    <p:sldId id="297" r:id="rId38"/>
    <p:sldId id="298" r:id="rId39"/>
    <p:sldId id="299" r:id="rId40"/>
  </p:sldIdLst>
  <p:sldSz cx="9144000" cy="6858000" type="screen4x3"/>
  <p:notesSz cx="6807200" cy="99393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6D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22A45-53E3-4D86-96FB-0625C1C7E744}" type="datetimeFigureOut">
              <a:rPr lang="th-TH" smtClean="0"/>
              <a:t>16/01/60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A1BED-B787-4520-8819-07738F8C3255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FCE3650-C391-4981-825A-344D523442F9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8D5EB8B-70A2-4F61-81C0-00AD3023111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E3650-C391-4981-825A-344D523442F9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5EB8B-70A2-4F61-81C0-00AD3023111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FCE3650-C391-4981-825A-344D523442F9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8D5EB8B-70A2-4F61-81C0-00AD3023111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E3650-C391-4981-825A-344D523442F9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5EB8B-70A2-4F61-81C0-00AD3023111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CE3650-C391-4981-825A-344D523442F9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8D5EB8B-70A2-4F61-81C0-00AD3023111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E3650-C391-4981-825A-344D523442F9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5EB8B-70A2-4F61-81C0-00AD3023111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E3650-C391-4981-825A-344D523442F9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5EB8B-70A2-4F61-81C0-00AD3023111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E3650-C391-4981-825A-344D523442F9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5EB8B-70A2-4F61-81C0-00AD3023111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CE3650-C391-4981-825A-344D523442F9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5EB8B-70A2-4F61-81C0-00AD3023111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E3650-C391-4981-825A-344D523442F9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5EB8B-70A2-4F61-81C0-00AD3023111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E3650-C391-4981-825A-344D523442F9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5EB8B-70A2-4F61-81C0-00AD3023111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FCE3650-C391-4981-825A-344D523442F9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8D5EB8B-70A2-4F61-81C0-00AD3023111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พับมุม 5"/>
          <p:cNvSpPr/>
          <p:nvPr/>
        </p:nvSpPr>
        <p:spPr>
          <a:xfrm>
            <a:off x="1571604" y="1268760"/>
            <a:ext cx="7320876" cy="324036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h-TH" sz="6000" b="1" dirty="0" smtClean="0">
                <a:latin typeface="TH SarabunIT๙" pitchFamily="34" charset="-34"/>
                <a:cs typeface="TH SarabunIT๙" pitchFamily="34" charset="-34"/>
              </a:rPr>
              <a:t>แนวข้อสอบ</a:t>
            </a:r>
          </a:p>
          <a:p>
            <a:pPr algn="r"/>
            <a:endParaRPr lang="en-US" sz="3600" dirty="0" smtClean="0">
              <a:latin typeface="TH SarabunIT๙" pitchFamily="34" charset="-34"/>
              <a:cs typeface="TH SarabunIT๙" pitchFamily="34" charset="-34"/>
            </a:endParaRPr>
          </a:p>
          <a:p>
            <a:pPr algn="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กฎกระทรวงกำหนดการสอบสวนคดีอาญาบางประเภทในจังหวัดอื่นนอกจากกรุงเทพมหานคร โดยพนักงานสอบสวนฝ่าย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ปกครอง พ.ศ. 2554 </a:t>
            </a:r>
          </a:p>
          <a:p>
            <a:pPr algn="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และ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ที่แก้ไขเพิ่มเติม (ฉบับที่ 2)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พ.ศ. 2555</a:t>
            </a:r>
            <a:endParaRPr lang="en-US" dirty="0" smtClean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59075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7543824" cy="48023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กฎหมายว่าด้วยการพนัน กฎหมายว่าด้วยสถานบริการ และกฎหมายว่าด้วยอาวุธปืน เครื่องกระสุนปืนฯ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กฎหมายว่าด้วยสถานบริการ กฎหมายว่าด้วยโรงแรม และกฎหมายว่าด้วยการพนัน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กฎหมายว่าด้วยการพนัน กฎหมายว่าด้วยสถานบริการ และกฎหมายว่าด้วยภาษีป้าย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กฎหมายว่าด้วยภาษีโรงเรือนและที่ดิน กฎหมายว่าด้วยอาวุธปืน เครื่องกระสุนปืนฯ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Font typeface="Wingdings"/>
              <a:buNone/>
            </a:pPr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67544" y="642918"/>
            <a:ext cx="8176422" cy="16339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b="1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9. กฎกระทรวง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กำหนดการสอบสวนคดีอาญาบาง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ประเภทฯ ฉบับ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ที่ 2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พ.ศ. 2555            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ได้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ยกเลิกกฎหมายอาญาที่พนักงานสอบสวนฝ่ายปกครองมีอำนาจในการ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สอบสวน             ตามกฎกระทรวงฯ ฉบับที่ 1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พ.ศ. 2554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ฉบับใดบ้าง</a:t>
            </a: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71472" y="1643050"/>
            <a:ext cx="8572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940848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7615262" cy="480230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ก. โดยที่ความผิดตามกฎหมายว่าด้วยการพนัน กฎหมายว่าด้วยสถานบริการ และกฎหมายว่าด้ายอาวุธปืน เครื่องกระสุนปืน วัตถุระเบิด ดอกไม้เพลิง และสิ่งเทียมอาวุธปืน มีสถิติการเกิดคดีสูง ซึ่งเกี่ยวพันกับอาชญากรรมร้ายแรง สมควรแก้ไขให้พนักงานสอบสวนฝ่ายตำรวจสอบสวนในความผิดดังกล่าว</a:t>
            </a:r>
            <a:endParaRPr lang="en-US" sz="28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ข. เพื่อไม่ให้เกิดปัญหาเกี่ยวกับสถานที่ควบคุมผู้ต้องหา สมควรแก้ไขโดยกำหนดข้อยกเว้นให้พนักงานสอบสวนฝ่ายปกครองมอบตัวผู้ต้องหาฝากควบคุมไว้ ณ สถานีตำรวจแห่งท้องที่ที่ทำการของพนักงานสอบสวนฝ่ายปกครองตั้งอยู่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และ    ให้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เจ้าหน้าที่ตำรวจทำการควบคุมไว้  </a:t>
            </a:r>
            <a:endParaRPr lang="en-US" sz="28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ค. ข้อ ก และ ข ถูก</a:t>
            </a:r>
            <a:endParaRPr lang="en-US" sz="28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ง. ผิดทุกข้อ </a:t>
            </a:r>
            <a:endParaRPr lang="en-US" sz="28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Font typeface="Wingdings"/>
              <a:buNone/>
            </a:pPr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11560" y="404664"/>
            <a:ext cx="7992888" cy="12961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10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. เหตุผลในการออกกฎกระทรวงกำหนดการสอบสวนคดีอาญาบางประเภทฯ ฉบับที่ 2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พ.ศ. 2555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ข้อใดถูกต้อง 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428992" y="1428736"/>
            <a:ext cx="64294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384504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7472386" cy="473086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นายสมชาย เป็นสมาชิก </a:t>
            </a:r>
            <a:r>
              <a:rPr lang="th-TH" sz="2800" b="1" dirty="0" err="1">
                <a:latin typeface="TH SarabunIT๙" pitchFamily="34" charset="-34"/>
                <a:cs typeface="TH SarabunIT๙" pitchFamily="34" charset="-34"/>
              </a:rPr>
              <a:t>อส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.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นางสาวสมหวัง เป็นเจ้าหน้าที่ปกครองรับผิดชอบงานอำนวยความเป็นธรรม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นายกล้าหาญ เป็นปลัดอำเภอฝ่ายความมั่นคง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นางสาวสมคิด เป็นเสมียนตราอำเภอ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Font typeface="Wingdings"/>
              <a:buNone/>
            </a:pPr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1560" y="404664"/>
            <a:ext cx="8136904" cy="12961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11. ผู้ว่าราชการจังหวัด จะแต่งตั้งใครเป็นพนักงานสอบสวนสำหรับกิ่ง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อำเภอ   หรือ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อำเภอนั้น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244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468461" y="404664"/>
            <a:ext cx="7992888" cy="20882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12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. ตามกฎกระทรวงกำหนดการสอบสวนคดีอาญาบางประเภทฯ ข้อ 4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  บัญญัติ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ให้ใครเป็นหัวหน้าพนักงานสอบสวนตามมาตรา 18 วรรคสี่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และ         เป็น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พนักงานสอบสวนผู้รับผิดชอบตามมาตรา 140 แห่งประมวลกฎหมาย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วิธีพิจารณาความอาญา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ตัวแทนเนื้อหา 1"/>
          <p:cNvSpPr txBox="1">
            <a:spLocks/>
          </p:cNvSpPr>
          <p:nvPr/>
        </p:nvSpPr>
        <p:spPr>
          <a:xfrm>
            <a:off x="457200" y="14127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ก. รองผู้ว่าราชการจังหวัด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ปลัดจังหวัด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ปลัดอำเภอผู้เป็นหัวหน้าประจำกิ่งอำเภอ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ปลัดหัวหน้ากลุ่มบริหารงานปกครอง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69393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2348880"/>
            <a:ext cx="8075240" cy="41250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None/>
            </a:pPr>
            <a:r>
              <a:rPr lang="th-TH" sz="2800" dirty="0" smtClean="0"/>
              <a:t>	</a:t>
            </a:r>
            <a:endParaRPr lang="th-TH" sz="2800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1560" y="404664"/>
            <a:ext cx="7992888" cy="2952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13. ตามกฎกระทรวงกำหนดการสอบสวนคดีอาญาบางประเภทฯ ข้อ 4 วรรคสาม บัญญัติว่าผู้ว่าราชการ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จังหวัดจะ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เข้าเป็นหัวหน้าพนักงานสอบสวนตามมาตรา 18 วรรคสี่ และเป็นพนักงานสอบสวนผู้รับผิดชอบตามมาตรา 140 แห่งประมวลกฎหมายวิธีพิจารณาความอาญาในคดีใดคดีหนึ่งที่อยู่ในท้องที่กิ่งอำเภอหรืออำเภอที่อยู่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ในจังหวัด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นั้น ได้กรณีใด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ตัวแทนเนื้อหา 1"/>
          <p:cNvSpPr txBox="1">
            <a:spLocks/>
          </p:cNvSpPr>
          <p:nvPr/>
        </p:nvSpPr>
        <p:spPr>
          <a:xfrm>
            <a:off x="457200" y="1880828"/>
            <a:ext cx="8075240" cy="45931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dirty="0">
                <a:latin typeface="TH SarabunIT๙" pitchFamily="34" charset="-34"/>
                <a:cs typeface="TH SarabunIT๙" pitchFamily="34" charset="-34"/>
              </a:rPr>
              <a:t>	</a:t>
            </a:r>
            <a:endParaRPr lang="th-TH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ก.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เหตุจำเป็นเร่งด่วน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เป็นคดีใหญ่หรือคดีสำคัญ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ผู้ต้องหาเป็นผู้ดุร้าย มีอิทธิพล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มีเหตุอันสมควร </a:t>
            </a:r>
          </a:p>
        </p:txBody>
      </p:sp>
    </p:spTree>
    <p:extLst>
      <p:ext uri="{BB962C8B-B14F-4D97-AF65-F5344CB8AC3E}">
        <p14:creationId xmlns="" xmlns:p14="http://schemas.microsoft.com/office/powerpoint/2010/main" val="34283534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นายอำเภอ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ปลัดอำเภอผู้เป็นหัวหน้าประจำกิ่งอำเภอ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ผู้อำนวยการสำนักการสอบสวนและนิติการ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ผู้ว่าราชการจังหวัด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1560" y="404664"/>
            <a:ext cx="7992888" cy="18722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14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. ใครเป็นผู้ร้องขอให้อธิบดีกรมการปกครองแต่งตั้งพนักงาน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สอบสวน         ฝ่าย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ปกครองในสังกัดกรมการปกครองไปร่วมสอบสวนในคดีใดคดี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หนึ่ง               ที่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อยู่ในท้องที่กิ่งอำเภอ อำเภอ หรือจังหวัดก็ได้ 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08305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มีเหตุจำเป็นเร่งด่วน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ผู้ต้องหามีจำนวนมาก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มีเหตุอันสมควร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กรณีจำเป็นหรือมีเหตุอันสมควร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1560" y="404664"/>
            <a:ext cx="7992888" cy="18722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15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. ผู้ว่าราชการจังหวัดอาจประสานขอให้ผู้บังคับการตำรวจภูธร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จังหวัด    แต่งตั้ง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พนักงานสอบสวนฝ่ายตำรวจซึ่งมีอำนาจสอบสวนในจังหวัด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นั้น            เข้า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ทำการสอบสวนร่วมกับพนักงานสอบสวนฝ่ายปกครองในท้องที่กิ่งอำเภอ อำเภอหรือจังหวัดได้ ในกรณีใด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94538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7472386" cy="473086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None/>
            </a:pPr>
            <a:r>
              <a:rPr lang="th-TH" sz="2800" dirty="0" smtClean="0"/>
              <a:t>	</a:t>
            </a:r>
            <a:r>
              <a:rPr lang="th-TH" sz="2800" b="1" dirty="0"/>
              <a:t>ก. ที่ว่าการอำเภอ</a:t>
            </a:r>
            <a:endParaRPr lang="en-US" sz="2800" b="1" dirty="0"/>
          </a:p>
          <a:p>
            <a:pPr marL="0" indent="0" algn="thaiDist">
              <a:buNone/>
            </a:pPr>
            <a:r>
              <a:rPr lang="th-TH" sz="2800" b="1" dirty="0"/>
              <a:t>	ข. ที่ว่าการกิ่งอำเภอ ที่ว่าการอำเภอ หรือศาลากลางจังหวัด แล้วแต่กรณี</a:t>
            </a:r>
            <a:endParaRPr lang="en-US" sz="2800" b="1" dirty="0"/>
          </a:p>
          <a:p>
            <a:pPr marL="0" indent="0" algn="thaiDist">
              <a:buNone/>
            </a:pPr>
            <a:r>
              <a:rPr lang="th-TH" sz="2800" b="1" dirty="0"/>
              <a:t>	ค. สถานีตำรวจในท้องที่</a:t>
            </a:r>
            <a:endParaRPr lang="en-US" sz="2800" b="1" dirty="0"/>
          </a:p>
          <a:p>
            <a:pPr marL="0" indent="0" algn="thaiDist">
              <a:buNone/>
            </a:pPr>
            <a:r>
              <a:rPr lang="th-TH" sz="2800" b="1" dirty="0"/>
              <a:t>	ง. ที่ว่าการกิ่งอำเภอ ที่ว่าการอำเภอ หรือศาลากลางจังหวัดที่อยู่ในเขตท้องที่กิ่งอำเภอ อำเภอ </a:t>
            </a:r>
            <a:r>
              <a:rPr lang="th-TH" sz="2800" b="1" dirty="0" smtClean="0"/>
              <a:t>หรือจังหวัด</a:t>
            </a:r>
            <a:r>
              <a:rPr lang="th-TH" sz="2800" b="1" dirty="0"/>
              <a:t>นั้น แล้วแต่กรณี </a:t>
            </a:r>
            <a:endParaRPr lang="en-US" sz="2800" b="1" dirty="0"/>
          </a:p>
          <a:p>
            <a:pPr marL="0" indent="0">
              <a:buNone/>
            </a:pPr>
            <a:endParaRPr lang="th-TH" sz="2800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39552" y="404664"/>
            <a:ext cx="7992888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16. สถานที่ที่ใช้ในการสอบสวน ข้อใดถูกต้องที่สุด 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86248" y="1071546"/>
            <a:ext cx="114300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755712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มีเหตุจำเป็น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มีเหตุเร่งด่วน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มีเหตุจำเป็นหรือเร่งด่วน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มีเหตุจำเป็นหรือเพื่อความสะดวก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39552" y="404664"/>
            <a:ext cx="7992888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17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. พนักงานสอบสวนฝ่ายปกครองสามารถใช้สถานที่ใดก็ได้ตามที่เห็นสมควร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เป็นสถานที่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สอบสวนได้กรณีใด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73641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แจ้งให้ผู้บังคับบัญชาทราบ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ข.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แจ้งกำนัน ผู้ใหญ่บ้านในท้องที่ร่วมเป็นพยาน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บันทึกเหตุที่ไม่สามารถสอบสวนในที่ว่าการกิ่งอำเภอ ที่ว่าการอำเภอ 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หรือศาลา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กลางจังหวัด ลงในสำนวนการสอบสวน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ให้นายอำเภอเป็นผู้ทำการสอบสวนด้วยตนเองเท่านั้น     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th-TH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39552" y="404664"/>
            <a:ext cx="7992888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18. ข้อใดกล่าวถึง กรณีพนักงานสอบสวนฝ่ายปกครองใช้สถานที่ใดก็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ได้       ตามที่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เห็นสมควร เป็นสถานที่ทำการสอบสวนถูกต้อง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929190" y="1500174"/>
            <a:ext cx="7143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214633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457200" y="1412776"/>
            <a:ext cx="7543824" cy="4802306"/>
          </a:xfrm>
        </p:spPr>
        <p:txBody>
          <a:bodyPr>
            <a:normAutofit fontScale="92500" lnSpcReduction="10000"/>
          </a:bodyPr>
          <a:lstStyle/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ก.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ให้สอดคล้องกับประมวลกฎหมายวิธีพิจารณาความอาญา ม.18 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      ที่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ให้พนักงานฝ่าย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ปกครองชั้น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ผู้ใหญ่และปลัดอำเภอมีอำนาจในการสืบสวนสอบสวนความผิดอาญาในจังหวัดอื่นนอกจากกรุงเทพมหานคร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ข. 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ให้สอดคล้องกับภารกิจของกระทรวงมหาดไทยในการ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รักษา      ความ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สงบเรียบร้อย การอำนวยความเป็นธรรม การบำบัดทุกข์บำรุง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สุข            ของ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ประชาชน 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ค.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ให้การบังคับใช้กฎหมายตามภารกิจเป็นไปอย่างมีประสิทธิภาพ ประสิทธิผล 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ง.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ให้พนักงานสอบสวนฝ่ายปกครองทำการสอบสวนความผิด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อาญา    บาง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ประเภทในจังหวัดอื่นนอกจากกรุงเทพมหานคร รวมทั้งทำการ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สอบสวน   ร่วมกับ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พนักงานสอบสวนฝ่ายตำรวจ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67544" y="404664"/>
            <a:ext cx="7992888" cy="12961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1. เหตุผลในการออกกฎกระทรวงกำหนดการสอบสวนคดีอาญาบาง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ประเภท      ใน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จังหวัดอื่นนอกจากกรุงเทพมหานคร โดยพนักงานสอบสวนฝ่ายปกครอง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 พ.ศ. 2554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ข้อใดถูกต้อง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57224" y="785794"/>
            <a:ext cx="7143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086827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7615262" cy="48023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ก.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ที่ทำการของพนักงานสอบสวนฝ่ายปกครอง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กองร้อย </a:t>
            </a:r>
            <a:r>
              <a:rPr lang="th-TH" sz="2800" b="1" dirty="0" err="1">
                <a:latin typeface="TH SarabunIT๙" pitchFamily="34" charset="-34"/>
                <a:cs typeface="TH SarabunIT๙" pitchFamily="34" charset="-34"/>
              </a:rPr>
              <a:t>อส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.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เรือนจำ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ง.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ที่ทำการของพนักงานสอบสวนฝ่ายปกครอง เว้นแต่ไม่มีสถานที่ควบคุมคุมเช่นว่านั้น ให้ฝากควบคุมไว้  ณ สถานีตำรวจแห่งท้องที่ที่ทำการของพนักงานสอบสวนฝ่ายปกครองตั้งอยู่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39552" y="404664"/>
            <a:ext cx="7992888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19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. ในกรณีจำเป็นจะต้องควบคุมผู้ต้องหาไว้ในระหว่างการสอบสวนให้ควบคุมไว้สถานที่ใดถูกต้องที่สุด	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71604" y="1571612"/>
            <a:ext cx="114300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899979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endParaRPr lang="th-TH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พนักงานสอบสวนฝ่ายตำรวจ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พนักงานสอบสวนฝ่ายตำรวจเท่านั้น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พนักงานสอบสวนฝ่ายปกครอง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พนักงานสอบสวนฝ่ายปกครองเท่านั้น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endParaRPr lang="th-TH" sz="2800" b="1" dirty="0" smtClean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39552" y="404664"/>
            <a:ext cx="7992888" cy="20882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20. ในกรณีความผิดอาญาตามกฎกระทรวงกำหนดการสอบสวน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คดีอาญา      บาง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ประเภทฯ เป็นการกระทำกรรมเดียวที่เป็นความผิดตามกฎหมายอื่นด้วย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 และ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ความผิดอาญาตามที่กำหนดในกฎกระทรวงนี้มีโทษหนักที่สุด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              ใคร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เป็น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ผู้ทำ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การสอบสวนการกระทำความผิดอาญาตามกฎหมายอื่นนั้นด้วย  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42910" y="2285992"/>
            <a:ext cx="24288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04787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นายอำเภอ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ผู้รักษาราชการแทนในนายอำเภอ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ปลัดจังหวัด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ผู้ว่าราชการจังหวัด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39552" y="404664"/>
            <a:ext cx="7992888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21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. ใครเป็นผู้แต่งตั้งพนักงาน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สอบสวน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สำหรับกิ่งอำเภอหรืออำเภอนั้น   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	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73916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ก. ประมวลกฎหมายวิธีพิจารณาความอาญา</a:t>
            </a:r>
            <a:endParaRPr lang="en-US" sz="28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ข. ระเบียบสำนักงานตำรวจแห่งชาติ</a:t>
            </a:r>
            <a:endParaRPr lang="en-US" sz="28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ค. ระเบียบสำนักงานศาลยุติธรรม</a:t>
            </a:r>
            <a:endParaRPr lang="en-US" sz="28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ง. ระเบียบสำนักงานอัยการสูงสุด</a:t>
            </a:r>
            <a:endParaRPr lang="en-US" sz="28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en-US" sz="28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39552" y="404664"/>
            <a:ext cx="7992888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22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. การสั่งคำร้องขอให้ปล่อย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ชั่วคราวเป็นไป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ตามกฎหมายใด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	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04303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ระเบียบสำนักงานศาลยุติธรรม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หลักเกณฑ์การปล่อยชั่วคราวของสำนักงานอัยการสูงสุด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หลักเกณฑ์การปล่อยชั่วคราวของสำนักงานตำรวจแห่งชาติ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ง. ข้อ ข และ ค ถูก</a:t>
            </a:r>
            <a:endParaRPr lang="en-US" sz="28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39552" y="404664"/>
            <a:ext cx="7992888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23. การสั่งคำร้องขอให้ปล่อยชั่วคราวให้ใช้บังคับตามแนวทางใดโดยอนุโลม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เท่าที่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ไม่ขัดหรือแย้งกับกฎกระทรวงนี้ 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05112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7543824" cy="48023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เป็นคดีที่มีผู้ร่วมกระทำความผิดหลายคน และเป็นคดีที่พนักงานสอบสวนฝ่ายปกครองได้พยายามสืบสวนสอบสวนหา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พยานหลักฐาน       อย่าง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เต็มความสามารถแล้ว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แต่ไม่อาจหาพยานหลักฐานในคดีนั้นได้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หรือ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พยานหลักฐาน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ที่มีอยู่ไม่เพียงพอที่จะดำเนินคดีกับผู้ต้องหาทั้งหมดหรือบางส่วนได้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ทุกข้อรวมกัน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39552" y="404664"/>
            <a:ext cx="7992888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24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. พนักงานสอบสวนฝ่ายปกครองอาจกันผู้ต้องหาซึ่งไม่ใช่ตัวการ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สำคัญ        </a:t>
            </a:r>
          </a:p>
          <a:p>
            <a:pPr algn="thaiDist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ไว้เป็นพยานได้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ในกรณีใด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01538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7329510" cy="473086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พนักงานสอบสวนฝ่ายปกครอง อาจกันผู้ต้องหาเป็นพยานได้ทุกกรณี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พนักงานสอบสวนฝ่ายปกครอง อาจพิจารณากัน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ผู้ต้องหา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ที่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ไม่ใช่ตัวการสำคัญไว้เป็นพยาน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พนักงานสอบสวนฝ่ายปกครอง อาจกันผู้ต้องหาเป็นพยานได้ตลอดเวลา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พนักงานสอบสวนฝ่ายปกครอง ไม่สามารถกันผู้ต้องหาไว้เป็นพยานได้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39552" y="404664"/>
            <a:ext cx="7992888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25. ข้อใดกล่าวถูก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33356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มีความจำเป็นเร่งด่วน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มีเหตุจำเป็นหรือเหตุอันสมควร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ผู้ต้องหาเป็นผู้มีอิทธิพล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ความน่าเชื่อถือของพยานและประโยชน์แห่งคดี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39552" y="404664"/>
            <a:ext cx="7992888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26. การพิจารณากันตัวผู้ต้องหาไว้เป็นพยานต้องคำนึงถึงสิ่งใด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90221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7543824" cy="473086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การกันผู้ต้องหาไว้เป็นพยาน ให้พนักงานสอบสวนฝ่าย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ปกครอง       ทำ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ความเห็นโดยระบุเหตุผลเพื่อขออนุญาตต่อหัวหน้าพนักงานสอบสวน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และ       ผู้ว่า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ราชการจังหวัดตามลำดับ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ข.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กรณีที่ผู้ว่าราชการจังหวัดเห็นควรอนุญาต ให้ทำหนังสือเพื่อขอความเห็นจากพนักงานอัยการก่อนที่จะพิจารณาอนุญาต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ค.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เมื่อพนักงานอัยการให้ความเห็นแล้ว ให้พนักงาน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สอบสวน           ฝ่าย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ปกครองถือปฏิบัติตามความเห็นของพนักงานอัยการ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ง.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กรณีพนักงานอัยการให้ความเห็นว่าควรอนุญาต ให้พนักงานสอบสวนฝ่ายปกครองกันผู้ต้องหาไว้เป็นพยาน และให้สรุปสำนวนมีความเห็นควรสั่งไม่ฟ้องผู้ต้องหานั้น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39552" y="404664"/>
            <a:ext cx="7992888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27. ข้อใดกล่าวผิดเกี่ยวกับการกันผู้ต้องหาไว้เป็นพยาน 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8802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7472386" cy="48023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ให้เสนอสำนวนการสอบสวนพร้อมด้วยความเห็นต่อหัวหน้าพนักงานสอบสวนโดยมิชักช้า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ให้หัวหน้าพนักงานสอบสวนสรุปสำนวนทำความเห็นเสนออัยการเห็นควร “สั่งฟ้อง” “สั่งไม่ฟ้อง” หรือเห็นควรงดการสอบสวน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เสนอสำนวนการสอบสวนให้หัวหน้าพนักงานสอบสวน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ทราบ  โดย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มิชักช้า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ข้อ ก. และ ข ถูก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57200" y="404664"/>
            <a:ext cx="8219256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28. เมื่อพนักงานสอบสวนฝ่ายปกครองเห็นว่าการสอบสวนเสร็จแล้ว ให้ดำเนินการตามข้อใด 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60458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>
            <a:spLocks noGrp="1"/>
          </p:cNvSpPr>
          <p:nvPr>
            <p:ph idx="1"/>
          </p:nvPr>
        </p:nvSpPr>
        <p:spPr>
          <a:xfrm>
            <a:off x="457200" y="1412776"/>
            <a:ext cx="8075240" cy="5061176"/>
          </a:xfrm>
        </p:spPr>
        <p:txBody>
          <a:bodyPr/>
          <a:lstStyle/>
          <a:p>
            <a:pPr marL="0" indent="0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ก.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15 มิถุนายน 2554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ข.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16 มิถุนายน 2554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ค.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17 มิถุนายน 2554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ง.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19 มิถุนายน 2554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67544" y="404664"/>
            <a:ext cx="7992888" cy="12961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2. กฎกระทรวงกำหนดการสอบสวนคดีอาญาบางประเภทฯ ฉบับที่ 1 พ.ศ.2554 ประกาศในราชกิจา</a:t>
            </a:r>
            <a:r>
              <a:rPr lang="th-TH" b="1" dirty="0" err="1">
                <a:latin typeface="TH SarabunIT๙" pitchFamily="34" charset="-34"/>
                <a:cs typeface="TH SarabunIT๙" pitchFamily="34" charset="-34"/>
              </a:rPr>
              <a:t>นุเบกษา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 เมื่อใด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214678" y="1428736"/>
            <a:ext cx="7143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417439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None/>
            </a:pPr>
            <a:r>
              <a:rPr lang="th-TH" sz="2800" dirty="0" smtClean="0"/>
              <a:t>	</a:t>
            </a:r>
            <a:endParaRPr lang="en-US" sz="2800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57200" y="404664"/>
            <a:ext cx="8219256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29. ข้อใดกล่าวผิด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ตัวแทนเนื้อหา 1"/>
          <p:cNvSpPr txBox="1">
            <a:spLocks/>
          </p:cNvSpPr>
          <p:nvPr/>
        </p:nvSpPr>
        <p:spPr>
          <a:xfrm>
            <a:off x="491613" y="1565176"/>
            <a:ext cx="7437973" cy="4649906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เมื่อไม่ปรากฏว่าผู้ใดเป็นผู้กระทำความผิด ให้พนักงานสอบสวนผู้รับผิดชอบทำความเห็นที่ควรให้งดการสอบสวน ตามมาตรา 140 (1) แห่ง ประมวลกฎหมายวิธีพิจารณาความอาญา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ความผิดอาญาที่มีอัตราโทษจำคุกอย่างสูงไม่เกินสามปี และได้สืบสวนสอบสวนติดต่อกันมาแล้วไม่น้อยกว่าสามเดือนนับตั้งแต่วันที่รับคำร้องทุกข์หรือกล่าวโทษ ให้พนักงานสอบสวนผู้รับผิดชอบงดการสอบสวนและบันทึกเหตุที่งดนั้นไว้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ความผิดอาญาที่มีอัตราโทษจำคุกอย่างสูงเกินกว่าสามปี และได้สืบสวนสอบสวนติดต่อกันมาแล้วไม่น้อยกว่าหกเดือนนับตั้งแต่วันที่รับคำร้องทุกข์หรือกล่าวโทษ ให้พนักงานสอบสวนผู้รับผิดชอบทำความเห็นที่ควรให้งดการสอบสวน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ให้พนักงานสอบสวนผู้รับผิดชอบส่งสำนวนพร้อมด้วยบันทึกเหตุที่งดการสอบสวนหรือความเห็นที่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ควรให้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งดการสอบสวนแล้วแต่กรณีไปยังพนักงานอัยการ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97861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457200" y="404664"/>
            <a:ext cx="8219256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30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. ในส่วนกลาง ผู้ใดมีอำนาจในการควบคุม ตรวจตรา หรือแนะนำ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เพื่อให้       การ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สอบสวนเป็นไปตามกฎหมาย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ตัวแทนเนื้อหา 1"/>
          <p:cNvSpPr txBox="1">
            <a:spLocks/>
          </p:cNvSpPr>
          <p:nvPr/>
        </p:nvSpPr>
        <p:spPr>
          <a:xfrm>
            <a:off x="609600" y="15651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None/>
            </a:pPr>
            <a:r>
              <a:rPr lang="th-TH" sz="2800" dirty="0" smtClean="0"/>
              <a:t>	</a:t>
            </a:r>
            <a:endParaRPr lang="en-US" sz="2800" dirty="0"/>
          </a:p>
        </p:txBody>
      </p:sp>
      <p:sp>
        <p:nvSpPr>
          <p:cNvPr id="7" name="ตัวแทนเนื้อหา 1"/>
          <p:cNvSpPr txBox="1">
            <a:spLocks/>
          </p:cNvSpPr>
          <p:nvPr/>
        </p:nvSpPr>
        <p:spPr>
          <a:xfrm>
            <a:off x="463564" y="1703074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ผู้ตรวจราชการกรมการปกครอง 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ผู้อำนวยการสำนักกิจการความมั่นคงภายใน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ผู้ช่วยปลัดกระทรวงมหาดไทย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ที่ปรึกษาด้านกฎหมายกระทรวงมหาดไทย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56764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457200" y="404664"/>
            <a:ext cx="8219256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31. ข้อใดเป็นอำนาจของอธิบดีกรมการปกครอง เกี่ยวกับการสอบสวน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ตัวแทนเนื้อหา 1"/>
          <p:cNvSpPr txBox="1">
            <a:spLocks/>
          </p:cNvSpPr>
          <p:nvPr/>
        </p:nvSpPr>
        <p:spPr>
          <a:xfrm>
            <a:off x="463564" y="1703074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None/>
            </a:pPr>
            <a:endParaRPr lang="en-US" sz="2800" dirty="0"/>
          </a:p>
        </p:txBody>
      </p:sp>
      <p:sp>
        <p:nvSpPr>
          <p:cNvPr id="7" name="ตัวแทนเนื้อหา 1"/>
          <p:cNvSpPr txBox="1">
            <a:spLocks/>
          </p:cNvSpPr>
          <p:nvPr/>
        </p:nvSpPr>
        <p:spPr>
          <a:xfrm>
            <a:off x="442392" y="1796824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ควบคุม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ตรวจตรา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ให้คำปรึกษา แนะนำเพื่อให้การสอบสวนเป็นไปตามกฎหมาย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ข้อ ก และ ข ถูก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75715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None/>
            </a:pPr>
            <a:r>
              <a:rPr lang="th-TH" sz="2800" dirty="0" smtClean="0"/>
              <a:t>	</a:t>
            </a:r>
            <a:endParaRPr lang="en-US" sz="2800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57200" y="404664"/>
            <a:ext cx="8219256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32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. ผู้ใดไม่มีอำนาจในการควบคุม ตรวจตรา หรือแนะนำเพื่อให้การสอบสวนเป็นไปตามกฎหมาย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ตัวแทนเนื้อหา 1"/>
          <p:cNvSpPr txBox="1">
            <a:spLocks/>
          </p:cNvSpPr>
          <p:nvPr/>
        </p:nvSpPr>
        <p:spPr>
          <a:xfrm>
            <a:off x="491613" y="15651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ก. ปลัดกระทรวงมหาดไทย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ผู้ตรวจราชการกระทรวงมหาดไทย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ผู้ตรวจราชการกรมการปกครอง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ผู้อำนวยการสำนักอาสารักษาดินแดน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88946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None/>
            </a:pPr>
            <a:r>
              <a:rPr lang="th-TH" sz="2800" dirty="0" smtClean="0"/>
              <a:t>	</a:t>
            </a:r>
            <a:endParaRPr lang="en-US" sz="2800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57200" y="404664"/>
            <a:ext cx="8219256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33. ในระดับจังหวัด ผู้ใดไม่มีอำนาจในการควบคุม ตรวจตรา หรือแนะนำเพื่อให้การสอบสวนเป็นไปตามกฎหมาย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ตัวแทนเนื้อหา 1"/>
          <p:cNvSpPr txBox="1">
            <a:spLocks/>
          </p:cNvSpPr>
          <p:nvPr/>
        </p:nvSpPr>
        <p:spPr>
          <a:xfrm>
            <a:off x="491613" y="15651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ก.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ผู้ว่าราชการจังหวัด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รองผู้ว่าราชการจังหวัด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ผู้ช่วยผู้ว่าราชการจังหวัด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นายอำเภอ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1037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None/>
            </a:pPr>
            <a:r>
              <a:rPr lang="th-TH" sz="2800" dirty="0" smtClean="0"/>
              <a:t>	</a:t>
            </a:r>
            <a:endParaRPr lang="en-US" sz="2800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57200" y="404664"/>
            <a:ext cx="8219256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34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. คดีอาญาใดที่ได้ดำเนินการสอบสวนไปก่อนกฎกระทรวงกำหนดการสอบสวนคดีอาญาบางประเภทฯ ฉบับที่ 1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พ.ศ. 2554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ใช้บังคับ ให้ดำเนินการต่อไปตามกฎหมายใด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ตัวแทนเนื้อหา 1"/>
          <p:cNvSpPr txBox="1">
            <a:spLocks/>
          </p:cNvSpPr>
          <p:nvPr/>
        </p:nvSpPr>
        <p:spPr>
          <a:xfrm>
            <a:off x="491613" y="1565176"/>
            <a:ext cx="7437973" cy="47213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ก.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ข้อบังคับกระทรวงมหาดไทย ที่ 1/2509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ข้อบังคับกระทรวงมหาดไทยว่าด้วยระเบียบการสอบสวน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คดีอาญาบาง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ประเภทในจังหวัดอื่นนอกจากกรุงเทพมหานคร พ.ศ. 2520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ข้อบังคับกระทรวงมหาดไทยว่าด้วยการเปรียบเทียบและสอบสวนคดีละเมิดข้อบัญญัติท้องถิ่น 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พ.ศ. 2547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</a:t>
            </a:r>
            <a:endParaRPr lang="th-TH" sz="28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ง.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ข้อบังคับกระทรวงมหาดไทยว่าด้วยระเบียบการดำเนินคดีอาญา พ.ศ.2523  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02494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 txBox="1">
            <a:spLocks/>
          </p:cNvSpPr>
          <p:nvPr/>
        </p:nvSpPr>
        <p:spPr>
          <a:xfrm>
            <a:off x="457200" y="14127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Font typeface="Wingdings"/>
              <a:buNone/>
            </a:pPr>
            <a:r>
              <a:rPr lang="th-TH" sz="2800" dirty="0" smtClean="0"/>
              <a:t>	</a:t>
            </a:r>
          </a:p>
          <a:p>
            <a:pPr marL="0" indent="0" algn="thaiDist">
              <a:buNone/>
            </a:pPr>
            <a:r>
              <a:rPr lang="th-TH" sz="2800" dirty="0" smtClean="0"/>
              <a:t>	</a:t>
            </a:r>
            <a:endParaRPr lang="en-US" sz="2800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57200" y="404664"/>
            <a:ext cx="8219256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35.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กฎกระทรวงกำหนดการสอบสวนคดีอาญาบางประเภทฯ ฉบับที่ 1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พ.ศ. 2554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มีกี่ข้อ 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latin typeface="TH SarabunIT๙" pitchFamily="34" charset="-34"/>
                <a:cs typeface="TH SarabunIT๙" pitchFamily="34" charset="-34"/>
              </a:rPr>
              <a:t>	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ตัวแทนเนื้อหา 1"/>
          <p:cNvSpPr txBox="1">
            <a:spLocks/>
          </p:cNvSpPr>
          <p:nvPr/>
        </p:nvSpPr>
        <p:spPr>
          <a:xfrm>
            <a:off x="491613" y="15651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ก. 9 ข้อ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10 ข้อ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13 ข้อ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12 ข้อ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99043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457200" y="404664"/>
            <a:ext cx="8219256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36.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นายกรัฐมนตรี และรัฐมนตรีว่าการกระทรวงมหาดไทย ที่ลงนามในกฎกระทรวงกำหนดการสอบสวนคดีอาญาบางประเภทฯ ฉบับที่ 1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พ.ศ. 2554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คือใคร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ตัวแทนเนื้อหา 1"/>
          <p:cNvSpPr txBox="1">
            <a:spLocks/>
          </p:cNvSpPr>
          <p:nvPr/>
        </p:nvSpPr>
        <p:spPr>
          <a:xfrm>
            <a:off x="644013" y="17175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ก. นายอภิสิทธิ์  เวชชาชีวะ และ นายถาวร  เสนเนียม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นายอภิสิทธิ์  เวชชาชีวะ และนายบุญจง  วงศ์ไตรรัตน์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นางสาวยิ่งลักษณ์  ชินวัตร และ นายยง</a:t>
            </a:r>
            <a:r>
              <a:rPr lang="th-TH" sz="2800" b="1" dirty="0" err="1">
                <a:latin typeface="TH SarabunIT๙" pitchFamily="34" charset="-34"/>
                <a:cs typeface="TH SarabunIT๙" pitchFamily="34" charset="-34"/>
              </a:rPr>
              <a:t>ยุทธ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  </a:t>
            </a:r>
            <a:r>
              <a:rPr lang="th-TH" sz="2800" b="1" dirty="0" err="1">
                <a:latin typeface="TH SarabunIT๙" pitchFamily="34" charset="-34"/>
                <a:cs typeface="TH SarabunIT๙" pitchFamily="34" charset="-34"/>
              </a:rPr>
              <a:t>วิชัยดิษฐ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นายอภิสิทธิ์  เวชชาชีวะ และ นาย</a:t>
            </a:r>
            <a:r>
              <a:rPr lang="th-TH" sz="2800" b="1" dirty="0" err="1">
                <a:latin typeface="TH SarabunIT๙" pitchFamily="34" charset="-34"/>
                <a:cs typeface="TH SarabunIT๙" pitchFamily="34" charset="-34"/>
              </a:rPr>
              <a:t>ชว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รัตน์  ชาญวีระ</a:t>
            </a:r>
            <a:r>
              <a:rPr lang="th-TH" sz="2800" b="1" dirty="0" err="1">
                <a:latin typeface="TH SarabunIT๙" pitchFamily="34" charset="-34"/>
                <a:cs typeface="TH SarabunIT๙" pitchFamily="34" charset="-34"/>
              </a:rPr>
              <a:t>กูล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55094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457200" y="404664"/>
            <a:ext cx="8219256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37.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นายกรัฐมนตรี และรัฐมนตรีว่าการกระทรวงมหาดไทย ที่ลงนามในกฎกระทรวงกำหนดการสอบสวนคดีอาญาบางประเภทฯ ฉบับที่ 2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พ.ศ. 2555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คือใคร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ตัวแทนเนื้อหา 1"/>
          <p:cNvSpPr txBox="1">
            <a:spLocks/>
          </p:cNvSpPr>
          <p:nvPr/>
        </p:nvSpPr>
        <p:spPr>
          <a:xfrm>
            <a:off x="644013" y="17175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ก. นายอภิสิทธิ์  เวชชาชีวะ และ นายถาวร  เสนเนียม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นายอภิสิทธิ์  เวชชาชีวะ และนายบุญจง  วงศ์ไตรรัตน์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นางสาวยิ่งลักษณ์  ชินวัตร และ นายยง</a:t>
            </a:r>
            <a:r>
              <a:rPr lang="th-TH" sz="2800" b="1" dirty="0" err="1">
                <a:latin typeface="TH SarabunIT๙" pitchFamily="34" charset="-34"/>
                <a:cs typeface="TH SarabunIT๙" pitchFamily="34" charset="-34"/>
              </a:rPr>
              <a:t>ยุทธ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  </a:t>
            </a:r>
            <a:r>
              <a:rPr lang="th-TH" sz="2800" b="1" dirty="0" err="1">
                <a:latin typeface="TH SarabunIT๙" pitchFamily="34" charset="-34"/>
                <a:cs typeface="TH SarabunIT๙" pitchFamily="34" charset="-34"/>
              </a:rPr>
              <a:t>วิชัยดิษฐ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นางสาวยิ่งลักษณ์  ชินวัตร และนายจารุพงศ์  เรืองสุวรรณ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23067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457200" y="404664"/>
            <a:ext cx="8219256" cy="18722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38.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กฎกระทรวงกำหนดการสอบสวนคดีอาญาบางประเภทฯ ฉบับที่ 2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พ.ศ. 2555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ยกเลิกความในข้อใดของกฎกระทรวงกำหนดการสอบสวนคดีอาญาบางประเภทฯ ฉบับที่ 1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พ.ศ. 2554 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ตัวแทนเนื้อหา 1"/>
          <p:cNvSpPr txBox="1">
            <a:spLocks/>
          </p:cNvSpPr>
          <p:nvPr/>
        </p:nvSpPr>
        <p:spPr>
          <a:xfrm>
            <a:off x="644013" y="1717576"/>
            <a:ext cx="8075240" cy="5061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Font typeface="Wingdings"/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ก. ความในข้อ 2 และ ข้อ 5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ความในข้อ 2 และ ข้อ 8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ความในข้อ 2 และ ข้อ 7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ความในข้อ 2 และ ข้อ 9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31361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>
            <a:spLocks noGrp="1"/>
          </p:cNvSpPr>
          <p:nvPr>
            <p:ph idx="1"/>
          </p:nvPr>
        </p:nvSpPr>
        <p:spPr>
          <a:xfrm>
            <a:off x="457200" y="1412776"/>
            <a:ext cx="7543824" cy="4873744"/>
          </a:xfrm>
        </p:spPr>
        <p:txBody>
          <a:bodyPr/>
          <a:lstStyle/>
          <a:p>
            <a:pPr marL="0" indent="0" algn="thaiDist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ก.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เมื่อพ้นกำหนดหนึ่งปีนับแต่วันประกาศในราชกิจจา</a:t>
            </a:r>
            <a:r>
              <a:rPr lang="th-TH" sz="2800" b="1" dirty="0" err="1">
                <a:latin typeface="TH SarabunIT๙" pitchFamily="34" charset="-34"/>
                <a:cs typeface="TH SarabunIT๙" pitchFamily="34" charset="-34"/>
              </a:rPr>
              <a:t>นุเบกษา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 เป็น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ต้นไป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ข.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วันที่ 16 มิถุนายน 2555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ค. เมื่อ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พ้นกำหนดหนึ่งร้อยแปดสิบวันนับแต่วัน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ประกาศใน        ราช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กิจจา</a:t>
            </a:r>
            <a:r>
              <a:rPr lang="th-TH" sz="2800" b="1" dirty="0" err="1">
                <a:latin typeface="TH SarabunIT๙" pitchFamily="34" charset="-34"/>
                <a:cs typeface="TH SarabunIT๙" pitchFamily="34" charset="-34"/>
              </a:rPr>
              <a:t>นุเบกษา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ง.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มีผลใช้บังคับถัดจากวันประกาศในราชกิจจา</a:t>
            </a:r>
            <a:r>
              <a:rPr lang="th-TH" sz="2800" b="1" dirty="0" err="1">
                <a:latin typeface="TH SarabunIT๙" pitchFamily="34" charset="-34"/>
                <a:cs typeface="TH SarabunIT๙" pitchFamily="34" charset="-34"/>
              </a:rPr>
              <a:t>นุเบกษา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67544" y="404664"/>
            <a:ext cx="7992888" cy="12961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3. กฎกระทรวงกำหนดการสอบสวนคดีอาญาบางประเภทฯ ฉบับที่ 1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      พ.ศ. 2554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มีผลใช้บังคับเมื่อใด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785918" y="1428736"/>
            <a:ext cx="185738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51350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>
            <a:spLocks noGrp="1"/>
          </p:cNvSpPr>
          <p:nvPr>
            <p:ph idx="1"/>
          </p:nvPr>
        </p:nvSpPr>
        <p:spPr>
          <a:xfrm>
            <a:off x="457200" y="1412776"/>
            <a:ext cx="7543824" cy="4802306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ก.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ให้กรมการปกครองมีเวลาเตรียมความพร้อม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ในด้าน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อัตรากำลังพนักงานสอบสวน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ข.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ให้กรมการปกครองมีเวลาเตรียมความพร้อมด้านการจัดระบบการบริหารงานคดี การพัฒนาองค์ความรู้และหลักเกณฑ์การสอบสวน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ค.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ให้กรมการปกครองมีเวลาในการเตรียมความพร้อมด้านวัสดุ อุปกรณ์ที่ใช้ในการสอบสวน ยานพาหนะและสมาชิก </a:t>
            </a:r>
            <a:r>
              <a:rPr lang="th-TH" sz="2800" b="1" dirty="0" err="1">
                <a:latin typeface="TH SarabunIT๙" pitchFamily="34" charset="-34"/>
                <a:cs typeface="TH SarabunIT๙" pitchFamily="34" charset="-34"/>
              </a:rPr>
              <a:t>อส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. ในการนำตัวผู้ต้องหาส่งพนักงานอัยการเพื่อฟ้องศาล รวมทั้งการตั้งงบประมาณสนับสนุนจังหวัดและอำเภอ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ง.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ทุกข้อที่กล่าวมา </a:t>
            </a:r>
            <a:r>
              <a:rPr lang="en-US" sz="2800" b="1" dirty="0">
                <a:latin typeface="TH SarabunIT๙" pitchFamily="34" charset="-34"/>
                <a:cs typeface="TH SarabunIT๙" pitchFamily="34" charset="-34"/>
              </a:rPr>
              <a:t>   </a:t>
            </a:r>
          </a:p>
          <a:p>
            <a:pPr marL="0" indent="0">
              <a:buNone/>
            </a:pPr>
            <a:endParaRPr lang="th-TH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67544" y="142852"/>
            <a:ext cx="7992888" cy="15579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4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. เหตุผล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ที่กฎกระทรวงกำหนดการสอบสวนคดีอาญาบางประเภทฯ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บัญญัติ     ให้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มีผลใช้บังคับเมื่อพ้นกำหนดหนึ่งปีนับแต่วันประกาศในราชกิจจา</a:t>
            </a:r>
            <a:r>
              <a:rPr lang="th-TH" b="1" dirty="0" err="1">
                <a:latin typeface="TH SarabunIT๙" pitchFamily="34" charset="-34"/>
                <a:cs typeface="TH SarabunIT๙" pitchFamily="34" charset="-34"/>
              </a:rPr>
              <a:t>นุเบกษา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  ข้อ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ใดกล่าวถูกต้อง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57224" y="642918"/>
            <a:ext cx="7143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660062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>
            <a:spLocks noGrp="1"/>
          </p:cNvSpPr>
          <p:nvPr>
            <p:ph idx="1"/>
          </p:nvPr>
        </p:nvSpPr>
        <p:spPr>
          <a:xfrm>
            <a:off x="457200" y="1412776"/>
            <a:ext cx="8075240" cy="5061176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ก.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รัฐมนตรีว่าการกระทรวงมหาดไทย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ข.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รัฐมนตรีว่าการกระทรวงมหาดไทย และรัฐมนตรีว่าการกระทรวงยุติธรรม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ค.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นายกรัฐมนตรี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ง.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นายกรัฐมนตรีและรัฐมนตรีว่าการกระทรวงมหาดไทย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th-TH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67544" y="404664"/>
            <a:ext cx="7992888" cy="12961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5. ใครเป็นผู้ใช้อำนาจออกกฎกระทรวงกำหนดการสอบสวน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คดีอาญา           บาง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ประเภทฯ 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57224" y="785794"/>
            <a:ext cx="17859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039139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แทนเนื้อหา 1"/>
          <p:cNvSpPr>
            <a:spLocks noGrp="1"/>
          </p:cNvSpPr>
          <p:nvPr>
            <p:ph idx="1"/>
          </p:nvPr>
        </p:nvSpPr>
        <p:spPr>
          <a:xfrm>
            <a:off x="457200" y="1412776"/>
            <a:ext cx="8075240" cy="5061176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ก.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กฎหมายว่าด้วยการพนัน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ข.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กฎหมายว่าด้วยสถานบริการ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ค.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กฎหมายว่าด้วยภาษีสรรพสามิต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ง.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กฎหมายว่าด้วยภาษีป้าย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00034" y="428604"/>
            <a:ext cx="7992888" cy="12961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6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. ความผิดอาญาข้อใดที่พนักงานสอบสวนฝ่ายปกครองมีอำนาจในการสอบสวน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929322" y="1285860"/>
            <a:ext cx="8572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184457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>
            <a:spLocks noGrp="1"/>
          </p:cNvSpPr>
          <p:nvPr>
            <p:ph idx="1"/>
          </p:nvPr>
        </p:nvSpPr>
        <p:spPr>
          <a:xfrm>
            <a:off x="457200" y="1412776"/>
            <a:ext cx="8075240" cy="5061176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ก.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กฎหมายว่าด้วยภาษีโรงเรือน และที่ดินสิ่งปลูกสร้าง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ข.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กฎหมายว่าด้วยโรงแรม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ค.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กฎหมายว่าด้วยสัตว์พาหนะ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ง.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กฎหมายว่าด้วยสุสาน</a:t>
            </a:r>
            <a:r>
              <a:rPr lang="th-TH" sz="2800" b="1" dirty="0" err="1">
                <a:latin typeface="TH SarabunIT๙" pitchFamily="34" charset="-34"/>
                <a:cs typeface="TH SarabunIT๙" pitchFamily="34" charset="-34"/>
              </a:rPr>
              <a:t>และฌา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ปนสถาน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th-TH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68461" y="404664"/>
            <a:ext cx="7992888" cy="12961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7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. ความผิดอาญาในข้อใดที่พนักงานสอบสวนฝ่ายปกครองไม่มีอำนาจในการสอบสวน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143636" y="1000108"/>
            <a:ext cx="114300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745584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1"/>
          <p:cNvSpPr>
            <a:spLocks noGrp="1"/>
          </p:cNvSpPr>
          <p:nvPr>
            <p:ph idx="1"/>
          </p:nvPr>
        </p:nvSpPr>
        <p:spPr>
          <a:xfrm>
            <a:off x="457200" y="1412776"/>
            <a:ext cx="8075240" cy="5061176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ก.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16 ฉบับ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ข. 19 ฉบับ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ค. 10 ฉบับ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ง. 20 ฉบับ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67544" y="285728"/>
            <a:ext cx="7992888" cy="19911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8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. กฎหมาย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อาญาที่พนักงานสอบสวนฝ่ายปกครองมีอำนาจในการ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สอบสวน  ตามที่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กำหนดไว้ในกฎกระทรวงกำหนดการสอบสวนคดีอาญาบาง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ประเภท        ใน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จังหวัดอื่นนอกจากกรุงเทพมหานคร โดยพนักงานสอบสวนฝ่ายปกครอง </a:t>
            </a:r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พ.ศ. 2554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มีทั้งสิ้นกี่ฉบับ 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29920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264</TotalTime>
  <Words>943</Words>
  <Application>Microsoft Office PowerPoint</Application>
  <PresentationFormat>On-screen Show (4:3)</PresentationFormat>
  <Paragraphs>325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Opulent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HP</cp:lastModifiedBy>
  <cp:revision>31</cp:revision>
  <dcterms:created xsi:type="dcterms:W3CDTF">2017-01-11T05:05:00Z</dcterms:created>
  <dcterms:modified xsi:type="dcterms:W3CDTF">2017-01-16T07:42:33Z</dcterms:modified>
</cp:coreProperties>
</file>